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4"/>
  </p:notesMasterIdLst>
  <p:handoutMasterIdLst>
    <p:handoutMasterId r:id="rId45"/>
  </p:handoutMasterIdLst>
  <p:sldIdLst>
    <p:sldId id="256" r:id="rId2"/>
    <p:sldId id="477" r:id="rId3"/>
    <p:sldId id="403" r:id="rId4"/>
    <p:sldId id="534" r:id="rId5"/>
    <p:sldId id="527" r:id="rId6"/>
    <p:sldId id="525" r:id="rId7"/>
    <p:sldId id="526" r:id="rId8"/>
    <p:sldId id="530" r:id="rId9"/>
    <p:sldId id="528" r:id="rId10"/>
    <p:sldId id="529" r:id="rId11"/>
    <p:sldId id="531" r:id="rId12"/>
    <p:sldId id="484" r:id="rId13"/>
    <p:sldId id="480" r:id="rId14"/>
    <p:sldId id="499" r:id="rId15"/>
    <p:sldId id="523" r:id="rId16"/>
    <p:sldId id="488" r:id="rId17"/>
    <p:sldId id="487" r:id="rId18"/>
    <p:sldId id="497" r:id="rId19"/>
    <p:sldId id="498" r:id="rId20"/>
    <p:sldId id="536" r:id="rId21"/>
    <p:sldId id="532" r:id="rId22"/>
    <p:sldId id="533" r:id="rId23"/>
    <p:sldId id="490" r:id="rId24"/>
    <p:sldId id="504" r:id="rId25"/>
    <p:sldId id="491" r:id="rId26"/>
    <p:sldId id="524" r:id="rId27"/>
    <p:sldId id="492" r:id="rId28"/>
    <p:sldId id="493" r:id="rId29"/>
    <p:sldId id="505" r:id="rId30"/>
    <p:sldId id="495" r:id="rId31"/>
    <p:sldId id="494" r:id="rId32"/>
    <p:sldId id="507" r:id="rId33"/>
    <p:sldId id="506" r:id="rId34"/>
    <p:sldId id="517" r:id="rId35"/>
    <p:sldId id="422" r:id="rId36"/>
    <p:sldId id="406" r:id="rId37"/>
    <p:sldId id="535" r:id="rId38"/>
    <p:sldId id="386" r:id="rId39"/>
    <p:sldId id="450" r:id="rId40"/>
    <p:sldId id="518" r:id="rId41"/>
    <p:sldId id="519" r:id="rId42"/>
    <p:sldId id="51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112"/>
    <a:srgbClr val="EF8511"/>
    <a:srgbClr val="DF45C2"/>
    <a:srgbClr val="006600"/>
    <a:srgbClr val="128C12"/>
    <a:srgbClr val="322A9A"/>
    <a:srgbClr val="FFFF61"/>
    <a:srgbClr val="F4EE00"/>
    <a:srgbClr val="00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9" autoAdjust="0"/>
    <p:restoredTop sz="71752" autoAdjust="0"/>
  </p:normalViewPr>
  <p:slideViewPr>
    <p:cSldViewPr>
      <p:cViewPr varScale="1">
        <p:scale>
          <a:sx n="79" d="100"/>
          <a:sy n="79" d="100"/>
        </p:scale>
        <p:origin x="102"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2412"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B8043-739C-457C-8AAD-55FE1206A5C1}" type="doc">
      <dgm:prSet loTypeId="urn:microsoft.com/office/officeart/2005/8/layout/cycle1" loCatId="cycle" qsTypeId="urn:microsoft.com/office/officeart/2005/8/quickstyle/simple1" qsCatId="simple" csTypeId="urn:microsoft.com/office/officeart/2005/8/colors/colorful1#2" csCatId="colorful" phldr="1"/>
      <dgm:spPr/>
      <dgm:t>
        <a:bodyPr/>
        <a:lstStyle/>
        <a:p>
          <a:endParaRPr lang="en-US"/>
        </a:p>
      </dgm:t>
    </dgm:pt>
    <dgm:pt modelId="{C432A627-D8A0-446D-91F4-0B31270A7EBF}">
      <dgm:prSet phldrT="[Text]" custT="1"/>
      <dgm:spPr/>
      <dgm:t>
        <a:bodyPr/>
        <a:lstStyle/>
        <a:p>
          <a:r>
            <a:rPr lang="en-US" sz="3200" b="0" dirty="0" smtClean="0"/>
            <a:t>Plan</a:t>
          </a:r>
          <a:endParaRPr lang="en-US" sz="3200" b="0" dirty="0">
            <a:solidFill>
              <a:schemeClr val="tx1"/>
            </a:solidFill>
            <a:effectLst>
              <a:outerShdw blurRad="50800" dist="50800" dir="5400000" algn="ctr" rotWithShape="0">
                <a:schemeClr val="accent2"/>
              </a:outerShdw>
            </a:effectLst>
          </a:endParaRPr>
        </a:p>
      </dgm:t>
    </dgm:pt>
    <dgm:pt modelId="{A1F97D53-F60C-4042-9104-AE91199AA22F}" type="parTrans" cxnId="{8AEA16AF-E137-4615-B040-1EFCD9C4E51B}">
      <dgm:prSet/>
      <dgm:spPr/>
      <dgm:t>
        <a:bodyPr/>
        <a:lstStyle/>
        <a:p>
          <a:endParaRPr lang="en-US"/>
        </a:p>
      </dgm:t>
    </dgm:pt>
    <dgm:pt modelId="{C8FA914E-CF43-4928-A044-885112382143}" type="sibTrans" cxnId="{8AEA16AF-E137-4615-B040-1EFCD9C4E51B}">
      <dgm:prSet/>
      <dgm:spPr/>
      <dgm:t>
        <a:bodyPr/>
        <a:lstStyle/>
        <a:p>
          <a:endParaRPr lang="en-US"/>
        </a:p>
      </dgm:t>
    </dgm:pt>
    <dgm:pt modelId="{515A6D90-1125-4084-8A1E-FD8960CCB2E2}">
      <dgm:prSet phldrT="[Text]" custT="1"/>
      <dgm:spPr/>
      <dgm:t>
        <a:bodyPr/>
        <a:lstStyle/>
        <a:p>
          <a:r>
            <a:rPr lang="en-US" sz="3200" b="1" dirty="0" smtClean="0">
              <a:effectLst>
                <a:outerShdw blurRad="50800" dist="50800" dir="5400000" algn="ctr" rotWithShape="0">
                  <a:schemeClr val="accent2"/>
                </a:outerShdw>
              </a:effectLst>
            </a:rPr>
            <a:t>Create</a:t>
          </a:r>
          <a:endParaRPr lang="en-US" sz="3200" b="1" dirty="0">
            <a:effectLst>
              <a:outerShdw blurRad="50800" dist="50800" dir="5400000" algn="ctr" rotWithShape="0">
                <a:schemeClr val="bg1"/>
              </a:outerShdw>
            </a:effectLst>
          </a:endParaRPr>
        </a:p>
      </dgm:t>
    </dgm:pt>
    <dgm:pt modelId="{A63CDB52-C0EF-4126-A2C0-C91007770332}" type="parTrans" cxnId="{ED46A287-A584-4665-B3F7-9B2572CF2B00}">
      <dgm:prSet/>
      <dgm:spPr/>
      <dgm:t>
        <a:bodyPr/>
        <a:lstStyle/>
        <a:p>
          <a:endParaRPr lang="en-US"/>
        </a:p>
      </dgm:t>
    </dgm:pt>
    <dgm:pt modelId="{C34F3A05-B1AB-4766-83E1-66EDF529DED7}" type="sibTrans" cxnId="{ED46A287-A584-4665-B3F7-9B2572CF2B00}">
      <dgm:prSet/>
      <dgm:spPr/>
      <dgm:t>
        <a:bodyPr/>
        <a:lstStyle/>
        <a:p>
          <a:endParaRPr lang="en-US"/>
        </a:p>
      </dgm:t>
    </dgm:pt>
    <dgm:pt modelId="{E8F6637F-7310-43A3-BFDF-18B072664264}">
      <dgm:prSet phldrT="[Text]" custT="1"/>
      <dgm:spPr/>
      <dgm:t>
        <a:bodyPr/>
        <a:lstStyle/>
        <a:p>
          <a:pPr>
            <a:lnSpc>
              <a:spcPct val="100000"/>
            </a:lnSpc>
          </a:pPr>
          <a:r>
            <a:rPr lang="en-US" sz="3200" b="0" dirty="0" smtClean="0"/>
            <a:t>Implement</a:t>
          </a:r>
          <a:endParaRPr lang="en-US" sz="3200" b="0" dirty="0"/>
        </a:p>
      </dgm:t>
    </dgm:pt>
    <dgm:pt modelId="{B475AB4A-08C6-4931-93EE-C7E75062092A}" type="parTrans" cxnId="{36CA34FC-4C2C-4C15-A89C-D49313FF2287}">
      <dgm:prSet/>
      <dgm:spPr/>
      <dgm:t>
        <a:bodyPr/>
        <a:lstStyle/>
        <a:p>
          <a:endParaRPr lang="en-US"/>
        </a:p>
      </dgm:t>
    </dgm:pt>
    <dgm:pt modelId="{41B127F0-C7F5-4E2D-90F3-74600193A776}" type="sibTrans" cxnId="{36CA34FC-4C2C-4C15-A89C-D49313FF2287}">
      <dgm:prSet/>
      <dgm:spPr/>
      <dgm:t>
        <a:bodyPr/>
        <a:lstStyle/>
        <a:p>
          <a:endParaRPr lang="en-US"/>
        </a:p>
      </dgm:t>
    </dgm:pt>
    <dgm:pt modelId="{74318E89-5306-42CE-99DE-EBB36AE22064}">
      <dgm:prSet phldrT="[Text]" custT="1"/>
      <dgm:spPr/>
      <dgm:t>
        <a:bodyPr/>
        <a:lstStyle/>
        <a:p>
          <a:pPr>
            <a:lnSpc>
              <a:spcPct val="100000"/>
            </a:lnSpc>
            <a:spcAft>
              <a:spcPts val="0"/>
            </a:spcAft>
          </a:pPr>
          <a:r>
            <a:rPr lang="en-US" sz="3200" b="1" dirty="0" smtClean="0">
              <a:effectLst>
                <a:outerShdw blurRad="50800" dist="50800" dir="5400000" algn="ctr" rotWithShape="0">
                  <a:schemeClr val="accent2"/>
                </a:outerShdw>
              </a:effectLst>
            </a:rPr>
            <a:t>Monitor</a:t>
          </a:r>
        </a:p>
        <a:p>
          <a:pPr>
            <a:lnSpc>
              <a:spcPct val="100000"/>
            </a:lnSpc>
            <a:spcAft>
              <a:spcPts val="0"/>
            </a:spcAft>
          </a:pPr>
          <a:r>
            <a:rPr lang="en-US" sz="3200" b="0" dirty="0" smtClean="0">
              <a:effectLst/>
            </a:rPr>
            <a:t>(plan)</a:t>
          </a:r>
          <a:endParaRPr lang="en-US" sz="3200" b="0" dirty="0">
            <a:effectLst/>
          </a:endParaRPr>
        </a:p>
      </dgm:t>
    </dgm:pt>
    <dgm:pt modelId="{24C91C54-27A2-459D-A04C-F0ACAC0A70A2}" type="parTrans" cxnId="{9670A529-2CBB-4A1A-9A99-26D129235BEA}">
      <dgm:prSet/>
      <dgm:spPr/>
      <dgm:t>
        <a:bodyPr/>
        <a:lstStyle/>
        <a:p>
          <a:endParaRPr lang="en-US"/>
        </a:p>
      </dgm:t>
    </dgm:pt>
    <dgm:pt modelId="{D31F739B-A748-4EB5-A441-D0AA5A15B678}" type="sibTrans" cxnId="{9670A529-2CBB-4A1A-9A99-26D129235BEA}">
      <dgm:prSet/>
      <dgm:spPr/>
      <dgm:t>
        <a:bodyPr/>
        <a:lstStyle/>
        <a:p>
          <a:endParaRPr lang="en-US"/>
        </a:p>
      </dgm:t>
    </dgm:pt>
    <dgm:pt modelId="{88FFA1C4-6AA4-4455-B205-7E4E49A581C1}">
      <dgm:prSet phldrT="[Text]" custT="1"/>
      <dgm:spPr/>
      <dgm:t>
        <a:bodyPr/>
        <a:lstStyle/>
        <a:p>
          <a:r>
            <a:rPr lang="en-US" sz="3200" b="1" baseline="0" dirty="0" smtClean="0">
              <a:effectLst>
                <a:outerShdw blurRad="50800" dist="50800" dir="5400000" algn="ctr" rotWithShape="0">
                  <a:schemeClr val="accent2"/>
                </a:outerShdw>
              </a:effectLst>
            </a:rPr>
            <a:t>Assess</a:t>
          </a:r>
          <a:endParaRPr lang="en-US" sz="2300" baseline="0" dirty="0">
            <a:effectLst>
              <a:outerShdw blurRad="50800" dist="50800" dir="5400000" algn="ctr" rotWithShape="0">
                <a:schemeClr val="accent2"/>
              </a:outerShdw>
            </a:effectLst>
          </a:endParaRPr>
        </a:p>
      </dgm:t>
    </dgm:pt>
    <dgm:pt modelId="{AA2EF1F6-CB13-4F8C-B12C-2B99FA8F73B0}" type="parTrans" cxnId="{DCF20CC0-737C-408C-856C-6A852AB56092}">
      <dgm:prSet/>
      <dgm:spPr/>
      <dgm:t>
        <a:bodyPr/>
        <a:lstStyle/>
        <a:p>
          <a:endParaRPr lang="en-US"/>
        </a:p>
      </dgm:t>
    </dgm:pt>
    <dgm:pt modelId="{C780720C-5CFB-45B2-B713-B657F8AF71C2}" type="sibTrans" cxnId="{DCF20CC0-737C-408C-856C-6A852AB56092}">
      <dgm:prSet/>
      <dgm:spPr/>
      <dgm:t>
        <a:bodyPr/>
        <a:lstStyle/>
        <a:p>
          <a:endParaRPr lang="en-US"/>
        </a:p>
      </dgm:t>
    </dgm:pt>
    <dgm:pt modelId="{627A2F47-CC88-405D-B970-6C7C5A042024}">
      <dgm:prSet custT="1"/>
      <dgm:spPr/>
      <dgm:t>
        <a:bodyPr/>
        <a:lstStyle/>
        <a:p>
          <a:pPr>
            <a:lnSpc>
              <a:spcPct val="100000"/>
            </a:lnSpc>
            <a:spcAft>
              <a:spcPts val="0"/>
            </a:spcAft>
          </a:pPr>
          <a:r>
            <a:rPr lang="en-US" sz="3200" b="0" dirty="0" smtClean="0"/>
            <a:t>Revise</a:t>
          </a:r>
        </a:p>
        <a:p>
          <a:pPr>
            <a:lnSpc>
              <a:spcPct val="100000"/>
            </a:lnSpc>
            <a:spcAft>
              <a:spcPts val="0"/>
            </a:spcAft>
          </a:pPr>
          <a:r>
            <a:rPr lang="en-US" sz="3200" b="0" dirty="0" smtClean="0"/>
            <a:t>(plan)</a:t>
          </a:r>
        </a:p>
      </dgm:t>
    </dgm:pt>
    <dgm:pt modelId="{5FADF73F-E82B-465E-BEFD-AB86A4AA5259}" type="parTrans" cxnId="{CE8B3406-9FBF-4577-91A5-9496AF61CC83}">
      <dgm:prSet/>
      <dgm:spPr/>
      <dgm:t>
        <a:bodyPr/>
        <a:lstStyle/>
        <a:p>
          <a:endParaRPr lang="en-US"/>
        </a:p>
      </dgm:t>
    </dgm:pt>
    <dgm:pt modelId="{E1EC48AF-6D63-49DD-BDED-B85DB83B17E6}" type="sibTrans" cxnId="{CE8B3406-9FBF-4577-91A5-9496AF61CC83}">
      <dgm:prSet/>
      <dgm:spPr/>
      <dgm:t>
        <a:bodyPr/>
        <a:lstStyle/>
        <a:p>
          <a:endParaRPr lang="en-US"/>
        </a:p>
      </dgm:t>
    </dgm:pt>
    <dgm:pt modelId="{A443CFB6-BD5D-4814-BB0C-A0290F4A0606}" type="pres">
      <dgm:prSet presAssocID="{F19B8043-739C-457C-8AAD-55FE1206A5C1}" presName="cycle" presStyleCnt="0">
        <dgm:presLayoutVars>
          <dgm:dir/>
          <dgm:resizeHandles val="exact"/>
        </dgm:presLayoutVars>
      </dgm:prSet>
      <dgm:spPr/>
      <dgm:t>
        <a:bodyPr/>
        <a:lstStyle/>
        <a:p>
          <a:endParaRPr lang="en-US"/>
        </a:p>
      </dgm:t>
    </dgm:pt>
    <dgm:pt modelId="{B5F31552-EB9A-4B23-879B-D2A4A074E875}" type="pres">
      <dgm:prSet presAssocID="{C432A627-D8A0-446D-91F4-0B31270A7EBF}" presName="dummy" presStyleCnt="0"/>
      <dgm:spPr/>
    </dgm:pt>
    <dgm:pt modelId="{5F378B0A-CF95-499B-B6CC-FCD5FC731CD6}" type="pres">
      <dgm:prSet presAssocID="{C432A627-D8A0-446D-91F4-0B31270A7EBF}" presName="node" presStyleLbl="revTx" presStyleIdx="0" presStyleCnt="6">
        <dgm:presLayoutVars>
          <dgm:bulletEnabled val="1"/>
        </dgm:presLayoutVars>
      </dgm:prSet>
      <dgm:spPr/>
      <dgm:t>
        <a:bodyPr/>
        <a:lstStyle/>
        <a:p>
          <a:endParaRPr lang="en-US"/>
        </a:p>
      </dgm:t>
    </dgm:pt>
    <dgm:pt modelId="{9DA8ED2B-1BC2-4B08-BBAF-D7AF0D20C2F9}" type="pres">
      <dgm:prSet presAssocID="{C8FA914E-CF43-4928-A044-885112382143}" presName="sibTrans" presStyleLbl="node1" presStyleIdx="0" presStyleCnt="6"/>
      <dgm:spPr/>
      <dgm:t>
        <a:bodyPr/>
        <a:lstStyle/>
        <a:p>
          <a:endParaRPr lang="en-US"/>
        </a:p>
      </dgm:t>
    </dgm:pt>
    <dgm:pt modelId="{85666AC5-26DF-484E-A826-745FE906241C}" type="pres">
      <dgm:prSet presAssocID="{515A6D90-1125-4084-8A1E-FD8960CCB2E2}" presName="dummy" presStyleCnt="0"/>
      <dgm:spPr/>
    </dgm:pt>
    <dgm:pt modelId="{C0519280-CB6D-4332-9D77-00624C5B4423}" type="pres">
      <dgm:prSet presAssocID="{515A6D90-1125-4084-8A1E-FD8960CCB2E2}" presName="node" presStyleLbl="revTx" presStyleIdx="1" presStyleCnt="6" custScaleX="234205">
        <dgm:presLayoutVars>
          <dgm:bulletEnabled val="1"/>
        </dgm:presLayoutVars>
      </dgm:prSet>
      <dgm:spPr/>
      <dgm:t>
        <a:bodyPr/>
        <a:lstStyle/>
        <a:p>
          <a:endParaRPr lang="en-US"/>
        </a:p>
      </dgm:t>
    </dgm:pt>
    <dgm:pt modelId="{50C473DB-BF1D-4587-9195-66C5089332D0}" type="pres">
      <dgm:prSet presAssocID="{C34F3A05-B1AB-4766-83E1-66EDF529DED7}" presName="sibTrans" presStyleLbl="node1" presStyleIdx="1" presStyleCnt="6"/>
      <dgm:spPr/>
      <dgm:t>
        <a:bodyPr/>
        <a:lstStyle/>
        <a:p>
          <a:endParaRPr lang="en-US"/>
        </a:p>
      </dgm:t>
    </dgm:pt>
    <dgm:pt modelId="{07F28B90-5428-4391-8D69-FDB4E9D5C509}" type="pres">
      <dgm:prSet presAssocID="{E8F6637F-7310-43A3-BFDF-18B072664264}" presName="dummy" presStyleCnt="0"/>
      <dgm:spPr/>
    </dgm:pt>
    <dgm:pt modelId="{F817FCB2-E73D-40B3-9467-41ADB8AA4E99}" type="pres">
      <dgm:prSet presAssocID="{E8F6637F-7310-43A3-BFDF-18B072664264}" presName="node" presStyleLbl="revTx" presStyleIdx="2" presStyleCnt="6" custScaleX="205749" custRadScaleRad="99800" custRadScaleInc="-44400">
        <dgm:presLayoutVars>
          <dgm:bulletEnabled val="1"/>
        </dgm:presLayoutVars>
      </dgm:prSet>
      <dgm:spPr/>
      <dgm:t>
        <a:bodyPr/>
        <a:lstStyle/>
        <a:p>
          <a:endParaRPr lang="en-US"/>
        </a:p>
      </dgm:t>
    </dgm:pt>
    <dgm:pt modelId="{5F072F2D-F180-4B64-BE82-C62BD450F27B}" type="pres">
      <dgm:prSet presAssocID="{41B127F0-C7F5-4E2D-90F3-74600193A776}" presName="sibTrans" presStyleLbl="node1" presStyleIdx="2" presStyleCnt="6" custLinFactNeighborX="-1900" custLinFactNeighborY="-6840"/>
      <dgm:spPr/>
      <dgm:t>
        <a:bodyPr/>
        <a:lstStyle/>
        <a:p>
          <a:endParaRPr lang="en-US"/>
        </a:p>
      </dgm:t>
    </dgm:pt>
    <dgm:pt modelId="{81CEBE49-D54B-436D-B0FB-534279464B64}" type="pres">
      <dgm:prSet presAssocID="{74318E89-5306-42CE-99DE-EBB36AE22064}" presName="dummy" presStyleCnt="0"/>
      <dgm:spPr/>
    </dgm:pt>
    <dgm:pt modelId="{31EECF84-EFC9-45DF-886D-6C621425A813}" type="pres">
      <dgm:prSet presAssocID="{74318E89-5306-42CE-99DE-EBB36AE22064}" presName="node" presStyleLbl="revTx" presStyleIdx="3" presStyleCnt="6" custScaleX="156102">
        <dgm:presLayoutVars>
          <dgm:bulletEnabled val="1"/>
        </dgm:presLayoutVars>
      </dgm:prSet>
      <dgm:spPr/>
      <dgm:t>
        <a:bodyPr/>
        <a:lstStyle/>
        <a:p>
          <a:endParaRPr lang="en-US"/>
        </a:p>
      </dgm:t>
    </dgm:pt>
    <dgm:pt modelId="{4FAAD02F-C46F-4190-8D6F-AA0AAE4EA477}" type="pres">
      <dgm:prSet presAssocID="{D31F739B-A748-4EB5-A441-D0AA5A15B678}" presName="sibTrans" presStyleLbl="node1" presStyleIdx="3" presStyleCnt="6"/>
      <dgm:spPr/>
      <dgm:t>
        <a:bodyPr/>
        <a:lstStyle/>
        <a:p>
          <a:endParaRPr lang="en-US"/>
        </a:p>
      </dgm:t>
    </dgm:pt>
    <dgm:pt modelId="{59DCA9DD-BBA2-42FC-960A-F7D9209A2603}" type="pres">
      <dgm:prSet presAssocID="{627A2F47-CC88-405D-B970-6C7C5A042024}" presName="dummy" presStyleCnt="0"/>
      <dgm:spPr/>
    </dgm:pt>
    <dgm:pt modelId="{D167DE2A-E73E-436A-91D2-5D5249728E2A}" type="pres">
      <dgm:prSet presAssocID="{627A2F47-CC88-405D-B970-6C7C5A042024}" presName="node" presStyleLbl="revTx" presStyleIdx="4" presStyleCnt="6" custScaleX="171770">
        <dgm:presLayoutVars>
          <dgm:bulletEnabled val="1"/>
        </dgm:presLayoutVars>
      </dgm:prSet>
      <dgm:spPr/>
      <dgm:t>
        <a:bodyPr/>
        <a:lstStyle/>
        <a:p>
          <a:endParaRPr lang="en-US"/>
        </a:p>
      </dgm:t>
    </dgm:pt>
    <dgm:pt modelId="{AC573B7C-D8E9-49AF-A8B2-E028B7C7BB36}" type="pres">
      <dgm:prSet presAssocID="{E1EC48AF-6D63-49DD-BDED-B85DB83B17E6}" presName="sibTrans" presStyleLbl="node1" presStyleIdx="4" presStyleCnt="6"/>
      <dgm:spPr/>
      <dgm:t>
        <a:bodyPr/>
        <a:lstStyle/>
        <a:p>
          <a:endParaRPr lang="en-US"/>
        </a:p>
      </dgm:t>
    </dgm:pt>
    <dgm:pt modelId="{3E9618A9-D29C-4705-97E6-CB270B8F0317}" type="pres">
      <dgm:prSet presAssocID="{88FFA1C4-6AA4-4455-B205-7E4E49A581C1}" presName="dummy" presStyleCnt="0"/>
      <dgm:spPr/>
    </dgm:pt>
    <dgm:pt modelId="{86866AB4-E599-4DAC-8A9B-6CA4362D6711}" type="pres">
      <dgm:prSet presAssocID="{88FFA1C4-6AA4-4455-B205-7E4E49A581C1}" presName="node" presStyleLbl="revTx" presStyleIdx="5" presStyleCnt="6" custScaleX="166482" custRadScaleRad="100270" custRadScaleInc="-14847">
        <dgm:presLayoutVars>
          <dgm:bulletEnabled val="1"/>
        </dgm:presLayoutVars>
      </dgm:prSet>
      <dgm:spPr/>
      <dgm:t>
        <a:bodyPr/>
        <a:lstStyle/>
        <a:p>
          <a:endParaRPr lang="en-US"/>
        </a:p>
      </dgm:t>
    </dgm:pt>
    <dgm:pt modelId="{5A073023-5ED2-4207-880C-C59D80653A3C}" type="pres">
      <dgm:prSet presAssocID="{C780720C-5CFB-45B2-B713-B657F8AF71C2}" presName="sibTrans" presStyleLbl="node1" presStyleIdx="5" presStyleCnt="6"/>
      <dgm:spPr/>
      <dgm:t>
        <a:bodyPr/>
        <a:lstStyle/>
        <a:p>
          <a:endParaRPr lang="en-US"/>
        </a:p>
      </dgm:t>
    </dgm:pt>
  </dgm:ptLst>
  <dgm:cxnLst>
    <dgm:cxn modelId="{9A7B5FF2-FFE4-4B2C-B937-3DA8D981CCA1}" type="presOf" srcId="{C780720C-5CFB-45B2-B713-B657F8AF71C2}" destId="{5A073023-5ED2-4207-880C-C59D80653A3C}" srcOrd="0" destOrd="0" presId="urn:microsoft.com/office/officeart/2005/8/layout/cycle1"/>
    <dgm:cxn modelId="{C459FA4E-C69A-40D1-92C0-C4B5ED49D8ED}" type="presOf" srcId="{C8FA914E-CF43-4928-A044-885112382143}" destId="{9DA8ED2B-1BC2-4B08-BBAF-D7AF0D20C2F9}" srcOrd="0" destOrd="0" presId="urn:microsoft.com/office/officeart/2005/8/layout/cycle1"/>
    <dgm:cxn modelId="{ED46A287-A584-4665-B3F7-9B2572CF2B00}" srcId="{F19B8043-739C-457C-8AAD-55FE1206A5C1}" destId="{515A6D90-1125-4084-8A1E-FD8960CCB2E2}" srcOrd="1" destOrd="0" parTransId="{A63CDB52-C0EF-4126-A2C0-C91007770332}" sibTransId="{C34F3A05-B1AB-4766-83E1-66EDF529DED7}"/>
    <dgm:cxn modelId="{8AEA16AF-E137-4615-B040-1EFCD9C4E51B}" srcId="{F19B8043-739C-457C-8AAD-55FE1206A5C1}" destId="{C432A627-D8A0-446D-91F4-0B31270A7EBF}" srcOrd="0" destOrd="0" parTransId="{A1F97D53-F60C-4042-9104-AE91199AA22F}" sibTransId="{C8FA914E-CF43-4928-A044-885112382143}"/>
    <dgm:cxn modelId="{9A03874E-E2C8-4AB4-B260-F4907F643D0A}" type="presOf" srcId="{F19B8043-739C-457C-8AAD-55FE1206A5C1}" destId="{A443CFB6-BD5D-4814-BB0C-A0290F4A0606}" srcOrd="0" destOrd="0" presId="urn:microsoft.com/office/officeart/2005/8/layout/cycle1"/>
    <dgm:cxn modelId="{36CA34FC-4C2C-4C15-A89C-D49313FF2287}" srcId="{F19B8043-739C-457C-8AAD-55FE1206A5C1}" destId="{E8F6637F-7310-43A3-BFDF-18B072664264}" srcOrd="2" destOrd="0" parTransId="{B475AB4A-08C6-4931-93EE-C7E75062092A}" sibTransId="{41B127F0-C7F5-4E2D-90F3-74600193A776}"/>
    <dgm:cxn modelId="{E470B51C-8FCB-4D4B-9303-2C53D1679A63}" type="presOf" srcId="{E1EC48AF-6D63-49DD-BDED-B85DB83B17E6}" destId="{AC573B7C-D8E9-49AF-A8B2-E028B7C7BB36}" srcOrd="0" destOrd="0" presId="urn:microsoft.com/office/officeart/2005/8/layout/cycle1"/>
    <dgm:cxn modelId="{CE8B3406-9FBF-4577-91A5-9496AF61CC83}" srcId="{F19B8043-739C-457C-8AAD-55FE1206A5C1}" destId="{627A2F47-CC88-405D-B970-6C7C5A042024}" srcOrd="4" destOrd="0" parTransId="{5FADF73F-E82B-465E-BEFD-AB86A4AA5259}" sibTransId="{E1EC48AF-6D63-49DD-BDED-B85DB83B17E6}"/>
    <dgm:cxn modelId="{E85BF1E5-6230-4CD1-8FE4-DEA95E37B053}" type="presOf" srcId="{88FFA1C4-6AA4-4455-B205-7E4E49A581C1}" destId="{86866AB4-E599-4DAC-8A9B-6CA4362D6711}" srcOrd="0" destOrd="0" presId="urn:microsoft.com/office/officeart/2005/8/layout/cycle1"/>
    <dgm:cxn modelId="{95CBE7AC-F433-4579-894F-3651CF7FDE0A}" type="presOf" srcId="{627A2F47-CC88-405D-B970-6C7C5A042024}" destId="{D167DE2A-E73E-436A-91D2-5D5249728E2A}" srcOrd="0" destOrd="0" presId="urn:microsoft.com/office/officeart/2005/8/layout/cycle1"/>
    <dgm:cxn modelId="{DCF20CC0-737C-408C-856C-6A852AB56092}" srcId="{F19B8043-739C-457C-8AAD-55FE1206A5C1}" destId="{88FFA1C4-6AA4-4455-B205-7E4E49A581C1}" srcOrd="5" destOrd="0" parTransId="{AA2EF1F6-CB13-4F8C-B12C-2B99FA8F73B0}" sibTransId="{C780720C-5CFB-45B2-B713-B657F8AF71C2}"/>
    <dgm:cxn modelId="{D628686D-8D39-44AC-8777-BD0C2E7744A5}" type="presOf" srcId="{C432A627-D8A0-446D-91F4-0B31270A7EBF}" destId="{5F378B0A-CF95-499B-B6CC-FCD5FC731CD6}" srcOrd="0" destOrd="0" presId="urn:microsoft.com/office/officeart/2005/8/layout/cycle1"/>
    <dgm:cxn modelId="{5EBC6665-B0AD-4DF4-AF7A-11BE3A0DA077}" type="presOf" srcId="{515A6D90-1125-4084-8A1E-FD8960CCB2E2}" destId="{C0519280-CB6D-4332-9D77-00624C5B4423}" srcOrd="0" destOrd="0" presId="urn:microsoft.com/office/officeart/2005/8/layout/cycle1"/>
    <dgm:cxn modelId="{70E70667-D916-4176-B6A2-BF68F994583B}" type="presOf" srcId="{C34F3A05-B1AB-4766-83E1-66EDF529DED7}" destId="{50C473DB-BF1D-4587-9195-66C5089332D0}" srcOrd="0" destOrd="0" presId="urn:microsoft.com/office/officeart/2005/8/layout/cycle1"/>
    <dgm:cxn modelId="{0E4DFF85-0041-4BAF-9371-A9042D10130B}" type="presOf" srcId="{41B127F0-C7F5-4E2D-90F3-74600193A776}" destId="{5F072F2D-F180-4B64-BE82-C62BD450F27B}" srcOrd="0" destOrd="0" presId="urn:microsoft.com/office/officeart/2005/8/layout/cycle1"/>
    <dgm:cxn modelId="{9670A529-2CBB-4A1A-9A99-26D129235BEA}" srcId="{F19B8043-739C-457C-8AAD-55FE1206A5C1}" destId="{74318E89-5306-42CE-99DE-EBB36AE22064}" srcOrd="3" destOrd="0" parTransId="{24C91C54-27A2-459D-A04C-F0ACAC0A70A2}" sibTransId="{D31F739B-A748-4EB5-A441-D0AA5A15B678}"/>
    <dgm:cxn modelId="{2A366A42-553D-4A25-866D-A4B0736D4275}" type="presOf" srcId="{D31F739B-A748-4EB5-A441-D0AA5A15B678}" destId="{4FAAD02F-C46F-4190-8D6F-AA0AAE4EA477}" srcOrd="0" destOrd="0" presId="urn:microsoft.com/office/officeart/2005/8/layout/cycle1"/>
    <dgm:cxn modelId="{BF8C614F-1469-4A04-8C29-1B84E8384F57}" type="presOf" srcId="{E8F6637F-7310-43A3-BFDF-18B072664264}" destId="{F817FCB2-E73D-40B3-9467-41ADB8AA4E99}" srcOrd="0" destOrd="0" presId="urn:microsoft.com/office/officeart/2005/8/layout/cycle1"/>
    <dgm:cxn modelId="{E946E003-6FA4-4D3E-A2D0-65AEA2B1CE74}" type="presOf" srcId="{74318E89-5306-42CE-99DE-EBB36AE22064}" destId="{31EECF84-EFC9-45DF-886D-6C621425A813}" srcOrd="0" destOrd="0" presId="urn:microsoft.com/office/officeart/2005/8/layout/cycle1"/>
    <dgm:cxn modelId="{6E656BA3-6B8F-4EE3-A367-5DA994EAF223}" type="presParOf" srcId="{A443CFB6-BD5D-4814-BB0C-A0290F4A0606}" destId="{B5F31552-EB9A-4B23-879B-D2A4A074E875}" srcOrd="0" destOrd="0" presId="urn:microsoft.com/office/officeart/2005/8/layout/cycle1"/>
    <dgm:cxn modelId="{478B03E4-2363-4730-AC7F-2ED7931D58A0}" type="presParOf" srcId="{A443CFB6-BD5D-4814-BB0C-A0290F4A0606}" destId="{5F378B0A-CF95-499B-B6CC-FCD5FC731CD6}" srcOrd="1" destOrd="0" presId="urn:microsoft.com/office/officeart/2005/8/layout/cycle1"/>
    <dgm:cxn modelId="{1FE8E0B4-E89A-46B8-A974-D048CC96776C}" type="presParOf" srcId="{A443CFB6-BD5D-4814-BB0C-A0290F4A0606}" destId="{9DA8ED2B-1BC2-4B08-BBAF-D7AF0D20C2F9}" srcOrd="2" destOrd="0" presId="urn:microsoft.com/office/officeart/2005/8/layout/cycle1"/>
    <dgm:cxn modelId="{F1C4499C-96BA-4F55-8D31-C4C4AFD2494C}" type="presParOf" srcId="{A443CFB6-BD5D-4814-BB0C-A0290F4A0606}" destId="{85666AC5-26DF-484E-A826-745FE906241C}" srcOrd="3" destOrd="0" presId="urn:microsoft.com/office/officeart/2005/8/layout/cycle1"/>
    <dgm:cxn modelId="{E91A4DA3-88C8-49E5-8AB2-A30909D49BB3}" type="presParOf" srcId="{A443CFB6-BD5D-4814-BB0C-A0290F4A0606}" destId="{C0519280-CB6D-4332-9D77-00624C5B4423}" srcOrd="4" destOrd="0" presId="urn:microsoft.com/office/officeart/2005/8/layout/cycle1"/>
    <dgm:cxn modelId="{6D5449CC-4CE6-4A24-A95E-C5FA0DBF6C3D}" type="presParOf" srcId="{A443CFB6-BD5D-4814-BB0C-A0290F4A0606}" destId="{50C473DB-BF1D-4587-9195-66C5089332D0}" srcOrd="5" destOrd="0" presId="urn:microsoft.com/office/officeart/2005/8/layout/cycle1"/>
    <dgm:cxn modelId="{84F72E14-7DA0-4F5A-ADC0-FEFA76EDAF82}" type="presParOf" srcId="{A443CFB6-BD5D-4814-BB0C-A0290F4A0606}" destId="{07F28B90-5428-4391-8D69-FDB4E9D5C509}" srcOrd="6" destOrd="0" presId="urn:microsoft.com/office/officeart/2005/8/layout/cycle1"/>
    <dgm:cxn modelId="{918582B7-8F81-4B11-8636-CD209E119CE4}" type="presParOf" srcId="{A443CFB6-BD5D-4814-BB0C-A0290F4A0606}" destId="{F817FCB2-E73D-40B3-9467-41ADB8AA4E99}" srcOrd="7" destOrd="0" presId="urn:microsoft.com/office/officeart/2005/8/layout/cycle1"/>
    <dgm:cxn modelId="{672CBCE5-C433-421A-9AFD-492DDB39A286}" type="presParOf" srcId="{A443CFB6-BD5D-4814-BB0C-A0290F4A0606}" destId="{5F072F2D-F180-4B64-BE82-C62BD450F27B}" srcOrd="8" destOrd="0" presId="urn:microsoft.com/office/officeart/2005/8/layout/cycle1"/>
    <dgm:cxn modelId="{49C65837-6786-46B2-9D0E-0F451A9312DE}" type="presParOf" srcId="{A443CFB6-BD5D-4814-BB0C-A0290F4A0606}" destId="{81CEBE49-D54B-436D-B0FB-534279464B64}" srcOrd="9" destOrd="0" presId="urn:microsoft.com/office/officeart/2005/8/layout/cycle1"/>
    <dgm:cxn modelId="{4D1F23DB-FE04-4D8F-B873-FF43BCBDEAF4}" type="presParOf" srcId="{A443CFB6-BD5D-4814-BB0C-A0290F4A0606}" destId="{31EECF84-EFC9-45DF-886D-6C621425A813}" srcOrd="10" destOrd="0" presId="urn:microsoft.com/office/officeart/2005/8/layout/cycle1"/>
    <dgm:cxn modelId="{F71322A7-C001-4487-8B6D-5FF5FBCAEDCC}" type="presParOf" srcId="{A443CFB6-BD5D-4814-BB0C-A0290F4A0606}" destId="{4FAAD02F-C46F-4190-8D6F-AA0AAE4EA477}" srcOrd="11" destOrd="0" presId="urn:microsoft.com/office/officeart/2005/8/layout/cycle1"/>
    <dgm:cxn modelId="{CB08C006-3B03-4B6F-91ED-113BD3E64447}" type="presParOf" srcId="{A443CFB6-BD5D-4814-BB0C-A0290F4A0606}" destId="{59DCA9DD-BBA2-42FC-960A-F7D9209A2603}" srcOrd="12" destOrd="0" presId="urn:microsoft.com/office/officeart/2005/8/layout/cycle1"/>
    <dgm:cxn modelId="{A219A9D6-D5D6-477D-A500-17EB1CD32451}" type="presParOf" srcId="{A443CFB6-BD5D-4814-BB0C-A0290F4A0606}" destId="{D167DE2A-E73E-436A-91D2-5D5249728E2A}" srcOrd="13" destOrd="0" presId="urn:microsoft.com/office/officeart/2005/8/layout/cycle1"/>
    <dgm:cxn modelId="{6FEEF7F5-8323-4785-832A-C784B24BC6C8}" type="presParOf" srcId="{A443CFB6-BD5D-4814-BB0C-A0290F4A0606}" destId="{AC573B7C-D8E9-49AF-A8B2-E028B7C7BB36}" srcOrd="14" destOrd="0" presId="urn:microsoft.com/office/officeart/2005/8/layout/cycle1"/>
    <dgm:cxn modelId="{04221555-D904-44FC-8043-FD5CF21580B1}" type="presParOf" srcId="{A443CFB6-BD5D-4814-BB0C-A0290F4A0606}" destId="{3E9618A9-D29C-4705-97E6-CB270B8F0317}" srcOrd="15" destOrd="0" presId="urn:microsoft.com/office/officeart/2005/8/layout/cycle1"/>
    <dgm:cxn modelId="{9B69D83B-5C42-45F7-B8B9-EDE783E9F225}" type="presParOf" srcId="{A443CFB6-BD5D-4814-BB0C-A0290F4A0606}" destId="{86866AB4-E599-4DAC-8A9B-6CA4362D6711}" srcOrd="16" destOrd="0" presId="urn:microsoft.com/office/officeart/2005/8/layout/cycle1"/>
    <dgm:cxn modelId="{2538C21F-BEDB-4D64-886B-3C2EBE164E7E}" type="presParOf" srcId="{A443CFB6-BD5D-4814-BB0C-A0290F4A0606}" destId="{5A073023-5ED2-4207-880C-C59D80653A3C}" srcOrd="17"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78B0A-CF95-499B-B6CC-FCD5FC731CD6}">
      <dsp:nvSpPr>
        <dsp:cNvPr id="0" name=""/>
        <dsp:cNvSpPr/>
      </dsp:nvSpPr>
      <dsp:spPr>
        <a:xfrm>
          <a:off x="3890311" y="9623"/>
          <a:ext cx="944731" cy="94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0" kern="1200" dirty="0" smtClean="0"/>
            <a:t>Plan</a:t>
          </a:r>
          <a:endParaRPr lang="en-US" sz="3200" b="0" kern="1200" dirty="0">
            <a:solidFill>
              <a:schemeClr val="tx1"/>
            </a:solidFill>
            <a:effectLst>
              <a:outerShdw blurRad="50800" dist="50800" dir="5400000" algn="ctr" rotWithShape="0">
                <a:schemeClr val="accent2"/>
              </a:outerShdw>
            </a:effectLst>
          </a:endParaRPr>
        </a:p>
      </dsp:txBody>
      <dsp:txXfrm>
        <a:off x="3890311" y="9623"/>
        <a:ext cx="944731" cy="944731"/>
      </dsp:txXfrm>
    </dsp:sp>
    <dsp:sp modelId="{9DA8ED2B-1BC2-4B08-BBAF-D7AF0D20C2F9}">
      <dsp:nvSpPr>
        <dsp:cNvPr id="0" name=""/>
        <dsp:cNvSpPr/>
      </dsp:nvSpPr>
      <dsp:spPr>
        <a:xfrm>
          <a:off x="997747" y="-303"/>
          <a:ext cx="4619623" cy="4619623"/>
        </a:xfrm>
        <a:prstGeom prst="circularArrow">
          <a:avLst>
            <a:gd name="adj1" fmla="val 3988"/>
            <a:gd name="adj2" fmla="val 250150"/>
            <a:gd name="adj3" fmla="val 20573752"/>
            <a:gd name="adj4" fmla="val 18982371"/>
            <a:gd name="adj5" fmla="val 4652"/>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19280-CB6D-4332-9D77-00624C5B4423}">
      <dsp:nvSpPr>
        <dsp:cNvPr id="0" name=""/>
        <dsp:cNvSpPr/>
      </dsp:nvSpPr>
      <dsp:spPr>
        <a:xfrm>
          <a:off x="4311490" y="1837142"/>
          <a:ext cx="2212609" cy="94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50800" dist="50800" dir="5400000" algn="ctr" rotWithShape="0">
                  <a:schemeClr val="accent2"/>
                </a:outerShdw>
              </a:effectLst>
            </a:rPr>
            <a:t>Create</a:t>
          </a:r>
          <a:endParaRPr lang="en-US" sz="3200" b="1" kern="1200" dirty="0">
            <a:effectLst>
              <a:outerShdw blurRad="50800" dist="50800" dir="5400000" algn="ctr" rotWithShape="0">
                <a:schemeClr val="bg1"/>
              </a:outerShdw>
            </a:effectLst>
          </a:endParaRPr>
        </a:p>
      </dsp:txBody>
      <dsp:txXfrm>
        <a:off x="4311490" y="1837142"/>
        <a:ext cx="2212609" cy="944731"/>
      </dsp:txXfrm>
    </dsp:sp>
    <dsp:sp modelId="{50C473DB-BF1D-4587-9195-66C5089332D0}">
      <dsp:nvSpPr>
        <dsp:cNvPr id="0" name=""/>
        <dsp:cNvSpPr/>
      </dsp:nvSpPr>
      <dsp:spPr>
        <a:xfrm>
          <a:off x="1000451" y="-11928"/>
          <a:ext cx="4619623" cy="4619623"/>
        </a:xfrm>
        <a:prstGeom prst="circularArrow">
          <a:avLst>
            <a:gd name="adj1" fmla="val 3988"/>
            <a:gd name="adj2" fmla="val 250150"/>
            <a:gd name="adj3" fmla="val 1787265"/>
            <a:gd name="adj4" fmla="val 795542"/>
            <a:gd name="adj5" fmla="val 4652"/>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17FCB2-E73D-40B3-9467-41ADB8AA4E99}">
      <dsp:nvSpPr>
        <dsp:cNvPr id="0" name=""/>
        <dsp:cNvSpPr/>
      </dsp:nvSpPr>
      <dsp:spPr>
        <a:xfrm>
          <a:off x="3657598" y="3476596"/>
          <a:ext cx="1943776" cy="94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ct val="35000"/>
            </a:spcAft>
          </a:pPr>
          <a:r>
            <a:rPr lang="en-US" sz="3200" b="0" kern="1200" dirty="0" smtClean="0"/>
            <a:t>Implement</a:t>
          </a:r>
          <a:endParaRPr lang="en-US" sz="3200" b="0" kern="1200" dirty="0"/>
        </a:p>
      </dsp:txBody>
      <dsp:txXfrm>
        <a:off x="3657598" y="3476596"/>
        <a:ext cx="1943776" cy="944731"/>
      </dsp:txXfrm>
    </dsp:sp>
    <dsp:sp modelId="{5F072F2D-F180-4B64-BE82-C62BD450F27B}">
      <dsp:nvSpPr>
        <dsp:cNvPr id="0" name=""/>
        <dsp:cNvSpPr/>
      </dsp:nvSpPr>
      <dsp:spPr>
        <a:xfrm>
          <a:off x="896622" y="-318275"/>
          <a:ext cx="4619623" cy="4619623"/>
        </a:xfrm>
        <a:prstGeom prst="circularArrow">
          <a:avLst>
            <a:gd name="adj1" fmla="val 3988"/>
            <a:gd name="adj2" fmla="val 250150"/>
            <a:gd name="adj3" fmla="val 5647469"/>
            <a:gd name="adj4" fmla="val 4805040"/>
            <a:gd name="adj5" fmla="val 4652"/>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EECF84-EFC9-45DF-886D-6C621425A813}">
      <dsp:nvSpPr>
        <dsp:cNvPr id="0" name=""/>
        <dsp:cNvSpPr/>
      </dsp:nvSpPr>
      <dsp:spPr>
        <a:xfrm>
          <a:off x="1515067" y="3664660"/>
          <a:ext cx="1474745" cy="94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en-US" sz="3200" b="1" kern="1200" dirty="0" smtClean="0">
              <a:effectLst>
                <a:outerShdw blurRad="50800" dist="50800" dir="5400000" algn="ctr" rotWithShape="0">
                  <a:schemeClr val="accent2"/>
                </a:outerShdw>
              </a:effectLst>
            </a:rPr>
            <a:t>Monitor</a:t>
          </a:r>
        </a:p>
        <a:p>
          <a:pPr lvl="0" algn="ctr" defTabSz="1422400">
            <a:lnSpc>
              <a:spcPct val="100000"/>
            </a:lnSpc>
            <a:spcBef>
              <a:spcPct val="0"/>
            </a:spcBef>
            <a:spcAft>
              <a:spcPts val="0"/>
            </a:spcAft>
          </a:pPr>
          <a:r>
            <a:rPr lang="en-US" sz="3200" b="0" kern="1200" dirty="0" smtClean="0">
              <a:effectLst/>
            </a:rPr>
            <a:t>(plan)</a:t>
          </a:r>
          <a:endParaRPr lang="en-US" sz="3200" b="0" kern="1200" dirty="0">
            <a:effectLst/>
          </a:endParaRPr>
        </a:p>
      </dsp:txBody>
      <dsp:txXfrm>
        <a:off x="1515067" y="3664660"/>
        <a:ext cx="1474745" cy="944731"/>
      </dsp:txXfrm>
    </dsp:sp>
    <dsp:sp modelId="{4FAAD02F-C46F-4190-8D6F-AA0AAE4EA477}">
      <dsp:nvSpPr>
        <dsp:cNvPr id="0" name=""/>
        <dsp:cNvSpPr/>
      </dsp:nvSpPr>
      <dsp:spPr>
        <a:xfrm>
          <a:off x="997747" y="-303"/>
          <a:ext cx="4619623" cy="4619623"/>
        </a:xfrm>
        <a:prstGeom prst="circularArrow">
          <a:avLst>
            <a:gd name="adj1" fmla="val 3988"/>
            <a:gd name="adj2" fmla="val 250150"/>
            <a:gd name="adj3" fmla="val 9773752"/>
            <a:gd name="adj4" fmla="val 8402724"/>
            <a:gd name="adj5" fmla="val 4652"/>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67DE2A-E73E-436A-91D2-5D5249728E2A}">
      <dsp:nvSpPr>
        <dsp:cNvPr id="0" name=""/>
        <dsp:cNvSpPr/>
      </dsp:nvSpPr>
      <dsp:spPr>
        <a:xfrm>
          <a:off x="385938" y="1837142"/>
          <a:ext cx="1622765" cy="94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en-US" sz="3200" b="0" kern="1200" dirty="0" smtClean="0"/>
            <a:t>Revise</a:t>
          </a:r>
        </a:p>
        <a:p>
          <a:pPr lvl="0" algn="ctr" defTabSz="1422400">
            <a:lnSpc>
              <a:spcPct val="100000"/>
            </a:lnSpc>
            <a:spcBef>
              <a:spcPct val="0"/>
            </a:spcBef>
            <a:spcAft>
              <a:spcPts val="0"/>
            </a:spcAft>
          </a:pPr>
          <a:r>
            <a:rPr lang="en-US" sz="3200" b="0" kern="1200" dirty="0" smtClean="0"/>
            <a:t>(plan)</a:t>
          </a:r>
        </a:p>
      </dsp:txBody>
      <dsp:txXfrm>
        <a:off x="385938" y="1837142"/>
        <a:ext cx="1622765" cy="944731"/>
      </dsp:txXfrm>
    </dsp:sp>
    <dsp:sp modelId="{AC573B7C-D8E9-49AF-A8B2-E028B7C7BB36}">
      <dsp:nvSpPr>
        <dsp:cNvPr id="0" name=""/>
        <dsp:cNvSpPr/>
      </dsp:nvSpPr>
      <dsp:spPr>
        <a:xfrm>
          <a:off x="1000713" y="-13410"/>
          <a:ext cx="4619623" cy="4619623"/>
        </a:xfrm>
        <a:prstGeom prst="circularArrow">
          <a:avLst>
            <a:gd name="adj1" fmla="val 3988"/>
            <a:gd name="adj2" fmla="val 250150"/>
            <a:gd name="adj3" fmla="val 12810301"/>
            <a:gd name="adj4" fmla="val 11554206"/>
            <a:gd name="adj5" fmla="val 4652"/>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66AB4-E599-4DAC-8A9B-6CA4362D6711}">
      <dsp:nvSpPr>
        <dsp:cNvPr id="0" name=""/>
        <dsp:cNvSpPr/>
      </dsp:nvSpPr>
      <dsp:spPr>
        <a:xfrm>
          <a:off x="1369681" y="61954"/>
          <a:ext cx="1572808" cy="944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baseline="0" dirty="0" smtClean="0">
              <a:effectLst>
                <a:outerShdw blurRad="50800" dist="50800" dir="5400000" algn="ctr" rotWithShape="0">
                  <a:schemeClr val="accent2"/>
                </a:outerShdw>
              </a:effectLst>
            </a:rPr>
            <a:t>Assess</a:t>
          </a:r>
          <a:endParaRPr lang="en-US" sz="2300" kern="1200" baseline="0" dirty="0">
            <a:effectLst>
              <a:outerShdw blurRad="50800" dist="50800" dir="5400000" algn="ctr" rotWithShape="0">
                <a:schemeClr val="accent2"/>
              </a:outerShdw>
            </a:effectLst>
          </a:endParaRPr>
        </a:p>
      </dsp:txBody>
      <dsp:txXfrm>
        <a:off x="1369681" y="61954"/>
        <a:ext cx="1572808" cy="944731"/>
      </dsp:txXfrm>
    </dsp:sp>
    <dsp:sp modelId="{5A073023-5ED2-4207-880C-C59D80653A3C}">
      <dsp:nvSpPr>
        <dsp:cNvPr id="0" name=""/>
        <dsp:cNvSpPr/>
      </dsp:nvSpPr>
      <dsp:spPr>
        <a:xfrm>
          <a:off x="985259" y="-3933"/>
          <a:ext cx="4619623" cy="4619623"/>
        </a:xfrm>
        <a:prstGeom prst="circularArrow">
          <a:avLst>
            <a:gd name="adj1" fmla="val 3988"/>
            <a:gd name="adj2" fmla="val 250150"/>
            <a:gd name="adj3" fmla="val 16932887"/>
            <a:gd name="adj4" fmla="val 15622911"/>
            <a:gd name="adj5" fmla="val 4652"/>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DF0D911-3860-4AD2-BD76-4E153293C5CD}" type="datetimeFigureOut">
              <a:rPr lang="en-US" smtClean="0"/>
              <a:pPr/>
              <a:t>10/5/2017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7B58D8C-FAC8-433B-B19F-055633C4FB3A}" type="slidenum">
              <a:rPr lang="en-US" smtClean="0"/>
              <a:pPr/>
              <a:t>‹#›</a:t>
            </a:fld>
            <a:endParaRPr lang="en-US"/>
          </a:p>
        </p:txBody>
      </p:sp>
    </p:spTree>
    <p:extLst>
      <p:ext uri="{BB962C8B-B14F-4D97-AF65-F5344CB8AC3E}">
        <p14:creationId xmlns:p14="http://schemas.microsoft.com/office/powerpoint/2010/main" val="3436022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7C661F-4EAE-4BB8-B92E-BA4FE574CE19}" type="datetimeFigureOut">
              <a:rPr lang="en-US" smtClean="0"/>
              <a:pPr/>
              <a:t>10/5/2017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8454F80-ECA6-4975-867D-6F7206FB8DF5}" type="slidenum">
              <a:rPr lang="en-US" smtClean="0"/>
              <a:pPr/>
              <a:t>‹#›</a:t>
            </a:fld>
            <a:endParaRPr lang="en-US"/>
          </a:p>
        </p:txBody>
      </p:sp>
    </p:spTree>
    <p:extLst>
      <p:ext uri="{BB962C8B-B14F-4D97-AF65-F5344CB8AC3E}">
        <p14:creationId xmlns:p14="http://schemas.microsoft.com/office/powerpoint/2010/main" val="2610813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a:t>
            </a:fld>
            <a:endParaRPr lang="en-US" dirty="0"/>
          </a:p>
        </p:txBody>
      </p:sp>
    </p:spTree>
    <p:extLst>
      <p:ext uri="{BB962C8B-B14F-4D97-AF65-F5344CB8AC3E}">
        <p14:creationId xmlns:p14="http://schemas.microsoft.com/office/powerpoint/2010/main" val="2333910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10</a:t>
            </a:fld>
            <a:endParaRPr lang="en-US"/>
          </a:p>
        </p:txBody>
      </p:sp>
    </p:spTree>
    <p:extLst>
      <p:ext uri="{BB962C8B-B14F-4D97-AF65-F5344CB8AC3E}">
        <p14:creationId xmlns:p14="http://schemas.microsoft.com/office/powerpoint/2010/main" val="3795497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based</a:t>
            </a:r>
            <a:r>
              <a:rPr lang="en-US" baseline="0" dirty="0" smtClean="0"/>
              <a:t> strategies that include evidence of effective practices can be found in the Alaska STEPP program.</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11</a:t>
            </a:fld>
            <a:endParaRPr lang="en-US"/>
          </a:p>
        </p:txBody>
      </p:sp>
    </p:spTree>
    <p:extLst>
      <p:ext uri="{BB962C8B-B14F-4D97-AF65-F5344CB8AC3E}">
        <p14:creationId xmlns:p14="http://schemas.microsoft.com/office/powerpoint/2010/main" val="3984704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12</a:t>
            </a:fld>
            <a:endParaRPr lang="en-US"/>
          </a:p>
        </p:txBody>
      </p:sp>
    </p:spTree>
    <p:extLst>
      <p:ext uri="{BB962C8B-B14F-4D97-AF65-F5344CB8AC3E}">
        <p14:creationId xmlns:p14="http://schemas.microsoft.com/office/powerpoint/2010/main" val="36657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Process</a:t>
            </a:r>
            <a:r>
              <a:rPr lang="en-US" baseline="0" dirty="0" smtClean="0"/>
              <a:t> Manager at each school site will be given a Login Name and Password and will be able to log into the </a:t>
            </a:r>
            <a:r>
              <a:rPr lang="en-US" baseline="0" dirty="0" err="1" smtClean="0"/>
              <a:t>Indistar</a:t>
            </a:r>
            <a:r>
              <a:rPr lang="en-US" baseline="0" dirty="0" smtClean="0"/>
              <a:t> page from the EED homepage.  Indistar is the company that created the School Improvement software and </a:t>
            </a:r>
          </a:p>
          <a:p>
            <a:endParaRPr lang="en-US" baseline="0" dirty="0" smtClean="0"/>
          </a:p>
          <a:p>
            <a:r>
              <a:rPr lang="en-US" dirty="0" smtClean="0"/>
              <a:t>Online resources</a:t>
            </a:r>
          </a:p>
          <a:p>
            <a:endParaRPr lang="en-US" dirty="0" smtClean="0"/>
          </a:p>
          <a:p>
            <a:r>
              <a:rPr lang="en-US" dirty="0" smtClean="0"/>
              <a:t>Upper left: is the Education</a:t>
            </a:r>
            <a:r>
              <a:rPr lang="en-US" baseline="0" dirty="0" smtClean="0"/>
              <a:t> and Early Development page accessed through Alaska’s main page</a:t>
            </a:r>
          </a:p>
          <a:p>
            <a:r>
              <a:rPr lang="en-US" baseline="0" dirty="0" smtClean="0"/>
              <a:t>Upper right: Once “Support” is clicked it will take you to the upper right – click on the “Alaska STEPP” tab</a:t>
            </a:r>
          </a:p>
          <a:p>
            <a:r>
              <a:rPr lang="en-US" baseline="0" dirty="0" smtClean="0"/>
              <a:t>Lower Left: you are now on the page accessing information regarding Alaska STEPP as well as the link to it.</a:t>
            </a:r>
          </a:p>
          <a:p>
            <a:r>
              <a:rPr lang="en-US" baseline="0" dirty="0" smtClean="0"/>
              <a:t>Lower right : This is the main page of information and access to </a:t>
            </a:r>
            <a:r>
              <a:rPr lang="en-US" baseline="0" dirty="0" err="1" smtClean="0"/>
              <a:t>Indistar’s</a:t>
            </a:r>
            <a:r>
              <a:rPr lang="en-US" baseline="0" dirty="0" smtClean="0"/>
              <a:t> website as well as Alaska STEPP log in.</a:t>
            </a:r>
            <a:endParaRPr lang="en-US" dirty="0" smtClean="0"/>
          </a:p>
          <a:p>
            <a:r>
              <a:rPr lang="en-US" baseline="0" dirty="0" smtClean="0"/>
              <a:t>Alaska is part of their consortium and named their custom created program Alaska STEPP, i.e., Steps Toward Educational Progress &amp; Partnership.  </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13</a:t>
            </a:fld>
            <a:endParaRPr lang="en-US"/>
          </a:p>
        </p:txBody>
      </p:sp>
    </p:spTree>
    <p:extLst>
      <p:ext uri="{BB962C8B-B14F-4D97-AF65-F5344CB8AC3E}">
        <p14:creationId xmlns:p14="http://schemas.microsoft.com/office/powerpoint/2010/main" val="2888697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complete instructions and detailed directions access the</a:t>
            </a:r>
            <a:r>
              <a:rPr lang="en-US" baseline="0" dirty="0" smtClean="0"/>
              <a:t> Alaska STEPP User’s Manual: http://education.alaska.gov/aksupport/#c3gtabs-stepp </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14</a:t>
            </a:fld>
            <a:endParaRPr lang="en-US"/>
          </a:p>
        </p:txBody>
      </p:sp>
    </p:spTree>
    <p:extLst>
      <p:ext uri="{BB962C8B-B14F-4D97-AF65-F5344CB8AC3E}">
        <p14:creationId xmlns:p14="http://schemas.microsoft.com/office/powerpoint/2010/main" val="182086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a:t>
            </a:r>
            <a:r>
              <a:rPr lang="en-US" baseline="0" dirty="0" smtClean="0"/>
              <a:t> complete explanation of the Dashboard tabs access the Alaska STEPP User’s Manual on the EED website: http://education.alaska.gov/aksupport/#c3gtabs-stepp </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15</a:t>
            </a:fld>
            <a:endParaRPr lang="en-US"/>
          </a:p>
        </p:txBody>
      </p:sp>
    </p:spTree>
    <p:extLst>
      <p:ext uri="{BB962C8B-B14F-4D97-AF65-F5344CB8AC3E}">
        <p14:creationId xmlns:p14="http://schemas.microsoft.com/office/powerpoint/2010/main" val="550466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16</a:t>
            </a:fld>
            <a:endParaRPr lang="en-US"/>
          </a:p>
        </p:txBody>
      </p:sp>
    </p:spTree>
    <p:extLst>
      <p:ext uri="{BB962C8B-B14F-4D97-AF65-F5344CB8AC3E}">
        <p14:creationId xmlns:p14="http://schemas.microsoft.com/office/powerpoint/2010/main" val="601672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17</a:t>
            </a:fld>
            <a:endParaRPr lang="en-US"/>
          </a:p>
        </p:txBody>
      </p:sp>
    </p:spTree>
    <p:extLst>
      <p:ext uri="{BB962C8B-B14F-4D97-AF65-F5344CB8AC3E}">
        <p14:creationId xmlns:p14="http://schemas.microsoft.com/office/powerpoint/2010/main" val="3190208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 how to</a:t>
            </a:r>
            <a:r>
              <a:rPr lang="en-US" baseline="0" dirty="0" smtClean="0"/>
              <a:t> go between the Main Menu Page and the Navigation Toolbar is helpful!</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18</a:t>
            </a:fld>
            <a:endParaRPr lang="en-US"/>
          </a:p>
        </p:txBody>
      </p:sp>
    </p:spTree>
    <p:extLst>
      <p:ext uri="{BB962C8B-B14F-4D97-AF65-F5344CB8AC3E}">
        <p14:creationId xmlns:p14="http://schemas.microsoft.com/office/powerpoint/2010/main" val="3144873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three processes</a:t>
            </a:r>
            <a:r>
              <a:rPr lang="en-US" baseline="0" dirty="0" smtClean="0"/>
              <a:t> of continuous school improvement planning (assess, create, and monitor), can be accessed using the Navigation Toolbar or the Main Menu Page icons.  Using this feature enables the user to move back and forth between the three processes with ease.</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19</a:t>
            </a:fld>
            <a:endParaRPr lang="en-US"/>
          </a:p>
        </p:txBody>
      </p:sp>
    </p:spTree>
    <p:extLst>
      <p:ext uri="{BB962C8B-B14F-4D97-AF65-F5344CB8AC3E}">
        <p14:creationId xmlns:p14="http://schemas.microsoft.com/office/powerpoint/2010/main" val="278590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a:t>
            </a:fld>
            <a:endParaRPr lang="en-US"/>
          </a:p>
        </p:txBody>
      </p:sp>
    </p:spTree>
    <p:extLst>
      <p:ext uri="{BB962C8B-B14F-4D97-AF65-F5344CB8AC3E}">
        <p14:creationId xmlns:p14="http://schemas.microsoft.com/office/powerpoint/2010/main" val="3615722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 report shown</a:t>
            </a:r>
            <a:r>
              <a:rPr lang="en-US" baseline="0" dirty="0" smtClean="0"/>
              <a:t> that is filterable for indicator status.</a:t>
            </a:r>
            <a:endParaRPr lang="en-US" dirty="0"/>
          </a:p>
        </p:txBody>
      </p:sp>
      <p:sp>
        <p:nvSpPr>
          <p:cNvPr id="4" name="Slide Number Placeholder 3"/>
          <p:cNvSpPr>
            <a:spLocks noGrp="1"/>
          </p:cNvSpPr>
          <p:nvPr>
            <p:ph type="sldNum" sz="quarter" idx="10"/>
          </p:nvPr>
        </p:nvSpPr>
        <p:spPr/>
        <p:txBody>
          <a:bodyPr/>
          <a:lstStyle/>
          <a:p>
            <a:fld id="{265C5A5C-149E-4E06-8D8C-6B52C82C6F3D}" type="slidenum">
              <a:rPr lang="en-US" smtClean="0"/>
              <a:t>20</a:t>
            </a:fld>
            <a:endParaRPr lang="en-US"/>
          </a:p>
        </p:txBody>
      </p:sp>
    </p:spTree>
    <p:extLst>
      <p:ext uri="{BB962C8B-B14F-4D97-AF65-F5344CB8AC3E}">
        <p14:creationId xmlns:p14="http://schemas.microsoft.com/office/powerpoint/2010/main" val="253925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 NOT Assess an Indicator on your site’s account until</a:t>
            </a:r>
            <a:r>
              <a:rPr lang="en-US" baseline="0" dirty="0" smtClean="0"/>
              <a:t> your site’s Team has fully agreed on an assessment score</a:t>
            </a:r>
            <a:r>
              <a:rPr lang="en-US" dirty="0" smtClean="0"/>
              <a:t>.  Once an Indicator is given</a:t>
            </a:r>
            <a:r>
              <a:rPr lang="en-US" baseline="0" dirty="0" smtClean="0"/>
              <a:t> a rubric score, it cannot be changed; the entire monitoring process must be completed once an indicator is given a score in the online tool.</a:t>
            </a:r>
          </a:p>
          <a:p>
            <a:endParaRPr lang="en-US" baseline="0" dirty="0" smtClean="0"/>
          </a:p>
          <a:p>
            <a:r>
              <a:rPr lang="en-US" baseline="0" dirty="0" smtClean="0"/>
              <a:t>Use the Alaska STEPP Search to learn about Alaska STEPP</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21</a:t>
            </a:fld>
            <a:endParaRPr lang="en-US"/>
          </a:p>
        </p:txBody>
      </p:sp>
    </p:spTree>
    <p:extLst>
      <p:ext uri="{BB962C8B-B14F-4D97-AF65-F5344CB8AC3E}">
        <p14:creationId xmlns:p14="http://schemas.microsoft.com/office/powerpoint/2010/main" val="108583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endParaRPr lang="en-US" sz="1200" b="0" baseline="0" dirty="0" smtClean="0">
              <a:solidFill>
                <a:srgbClr val="0070C0"/>
              </a:solidFill>
            </a:endParaRPr>
          </a:p>
          <a:p>
            <a:pPr marL="342900" indent="-342900" algn="l"/>
            <a:endParaRPr lang="en-US" sz="1200" b="0"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22</a:t>
            </a:fld>
            <a:endParaRPr lang="en-US"/>
          </a:p>
        </p:txBody>
      </p:sp>
    </p:spTree>
    <p:extLst>
      <p:ext uri="{BB962C8B-B14F-4D97-AF65-F5344CB8AC3E}">
        <p14:creationId xmlns:p14="http://schemas.microsoft.com/office/powerpoint/2010/main" val="3593399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‘School Needs Assessment</a:t>
            </a:r>
            <a:r>
              <a:rPr lang="en-US" baseline="0" dirty="0" smtClean="0"/>
              <a:t> Form’  and Assessing the Indicators are two different processes.</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23</a:t>
            </a:fld>
            <a:endParaRPr lang="en-US"/>
          </a:p>
        </p:txBody>
      </p:sp>
    </p:spTree>
    <p:extLst>
      <p:ext uri="{BB962C8B-B14F-4D97-AF65-F5344CB8AC3E}">
        <p14:creationId xmlns:p14="http://schemas.microsoft.com/office/powerpoint/2010/main" val="1124001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24</a:t>
            </a:fld>
            <a:endParaRPr lang="en-US"/>
          </a:p>
        </p:txBody>
      </p:sp>
    </p:spTree>
    <p:extLst>
      <p:ext uri="{BB962C8B-B14F-4D97-AF65-F5344CB8AC3E}">
        <p14:creationId xmlns:p14="http://schemas.microsoft.com/office/powerpoint/2010/main" val="36405781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25</a:t>
            </a:fld>
            <a:endParaRPr lang="en-US"/>
          </a:p>
        </p:txBody>
      </p:sp>
    </p:spTree>
    <p:extLst>
      <p:ext uri="{BB962C8B-B14F-4D97-AF65-F5344CB8AC3E}">
        <p14:creationId xmlns:p14="http://schemas.microsoft.com/office/powerpoint/2010/main" val="3626365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26</a:t>
            </a:fld>
            <a:endParaRPr lang="en-US"/>
          </a:p>
        </p:txBody>
      </p:sp>
    </p:spTree>
    <p:extLst>
      <p:ext uri="{BB962C8B-B14F-4D97-AF65-F5344CB8AC3E}">
        <p14:creationId xmlns:p14="http://schemas.microsoft.com/office/powerpoint/2010/main" val="381859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complete instructions and detailed directions access the</a:t>
            </a:r>
            <a:r>
              <a:rPr lang="en-US" baseline="0" dirty="0" smtClean="0"/>
              <a:t> Alaska STEPP User’s Manual: http://education.alaska.gov/aksupport/#c3gtabs-stepp </a:t>
            </a:r>
            <a:endParaRPr lang="en-US" dirty="0" smtClean="0"/>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27</a:t>
            </a:fld>
            <a:endParaRPr lang="en-US"/>
          </a:p>
        </p:txBody>
      </p:sp>
    </p:spTree>
    <p:extLst>
      <p:ext uri="{BB962C8B-B14F-4D97-AF65-F5344CB8AC3E}">
        <p14:creationId xmlns:p14="http://schemas.microsoft.com/office/powerpoint/2010/main" val="997260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28</a:t>
            </a:fld>
            <a:endParaRPr lang="en-US"/>
          </a:p>
        </p:txBody>
      </p:sp>
    </p:spTree>
    <p:extLst>
      <p:ext uri="{BB962C8B-B14F-4D97-AF65-F5344CB8AC3E}">
        <p14:creationId xmlns:p14="http://schemas.microsoft.com/office/powerpoint/2010/main" val="3277447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Assessing an Indicator inside the Success Cycle and Assess Create Monitor</a:t>
            </a:r>
          </a:p>
          <a:p>
            <a:r>
              <a:rPr lang="en-US" sz="1200" kern="1200" dirty="0" smtClean="0">
                <a:solidFill>
                  <a:schemeClr val="tx1"/>
                </a:solidFill>
                <a:effectLst/>
                <a:latin typeface="+mn-lt"/>
                <a:ea typeface="+mn-ea"/>
                <a:cs typeface="+mn-cs"/>
              </a:rPr>
              <a:t>Choose an indicator</a:t>
            </a:r>
          </a:p>
          <a:p>
            <a:pPr lvl="1"/>
            <a:r>
              <a:rPr lang="en-US" sz="1200" kern="1200" dirty="0" smtClean="0">
                <a:solidFill>
                  <a:schemeClr val="tx1"/>
                </a:solidFill>
                <a:effectLst/>
                <a:latin typeface="+mn-lt"/>
                <a:ea typeface="+mn-ea"/>
                <a:cs typeface="+mn-cs"/>
              </a:rPr>
              <a:t> Click on Success Cycle choose an indicator already available (skip to step 2) </a:t>
            </a:r>
          </a:p>
          <a:p>
            <a:pPr lvl="1"/>
            <a:r>
              <a:rPr lang="en-US" sz="1200" kern="1200" dirty="0" smtClean="0">
                <a:solidFill>
                  <a:schemeClr val="tx1"/>
                </a:solidFill>
                <a:effectLst/>
                <a:latin typeface="+mn-lt"/>
                <a:ea typeface="+mn-ea"/>
                <a:cs typeface="+mn-cs"/>
              </a:rPr>
              <a:t>Select a different indicator from Set Direction by </a:t>
            </a:r>
          </a:p>
          <a:p>
            <a:pPr lvl="2"/>
            <a:r>
              <a:rPr lang="en-US" sz="1200" kern="1200" dirty="0" smtClean="0">
                <a:solidFill>
                  <a:schemeClr val="tx1"/>
                </a:solidFill>
                <a:effectLst/>
                <a:latin typeface="+mn-lt"/>
                <a:ea typeface="+mn-ea"/>
                <a:cs typeface="+mn-cs"/>
              </a:rPr>
              <a:t>Clicking on “3” button, clicking on the Domain and clicking the selection box marking with a check. </a:t>
            </a:r>
          </a:p>
          <a:p>
            <a:pPr lvl="2"/>
            <a:r>
              <a:rPr lang="en-US" sz="1200" kern="1200" dirty="0" smtClean="0">
                <a:solidFill>
                  <a:schemeClr val="tx1"/>
                </a:solidFill>
                <a:effectLst/>
                <a:latin typeface="+mn-lt"/>
                <a:ea typeface="+mn-ea"/>
                <a:cs typeface="+mn-cs"/>
              </a:rPr>
              <a:t>Then clicking on the “4” button to go back to the Success cycle.</a:t>
            </a:r>
          </a:p>
          <a:p>
            <a:pPr lvl="0"/>
            <a:r>
              <a:rPr lang="en-US" sz="1200" kern="1200" dirty="0" smtClean="0">
                <a:solidFill>
                  <a:schemeClr val="tx1"/>
                </a:solidFill>
                <a:effectLst/>
                <a:latin typeface="+mn-lt"/>
                <a:ea typeface="+mn-ea"/>
                <a:cs typeface="+mn-cs"/>
              </a:rPr>
              <a:t>Items to print out once the indicator has been selected </a:t>
            </a:r>
          </a:p>
          <a:p>
            <a:r>
              <a:rPr lang="en-US" sz="1200" kern="1200" baseline="0" dirty="0" smtClean="0">
                <a:solidFill>
                  <a:schemeClr val="tx1"/>
                </a:solidFill>
                <a:effectLst/>
                <a:latin typeface="+mn-lt"/>
                <a:ea typeface="+mn-ea"/>
                <a:cs typeface="+mn-cs"/>
              </a:rPr>
              <a:t>            Click on the </a:t>
            </a:r>
            <a:r>
              <a:rPr lang="en-US" sz="1200" kern="1200" dirty="0" smtClean="0">
                <a:solidFill>
                  <a:schemeClr val="tx1"/>
                </a:solidFill>
                <a:effectLst/>
                <a:latin typeface="+mn-lt"/>
                <a:ea typeface="+mn-ea"/>
                <a:cs typeface="+mn-cs"/>
              </a:rPr>
              <a:t>“Rubric”(yellow button) for explanations regarding definitions of buttons and number selections.</a:t>
            </a:r>
          </a:p>
          <a:p>
            <a:pPr lvl="1"/>
            <a:r>
              <a:rPr lang="en-US" sz="1200" kern="1200" dirty="0" smtClean="0">
                <a:solidFill>
                  <a:schemeClr val="tx1"/>
                </a:solidFill>
                <a:effectLst/>
                <a:latin typeface="+mn-lt"/>
                <a:ea typeface="+mn-ea"/>
                <a:cs typeface="+mn-cs"/>
              </a:rPr>
              <a:t>Click on the “Wise Ways” (yellow button) to look at some background information targeting this indicator.  Print out the wise ways for your team.</a:t>
            </a:r>
          </a:p>
          <a:p>
            <a:pPr lvl="0"/>
            <a:r>
              <a:rPr lang="en-US" sz="1200" kern="1200" dirty="0" smtClean="0">
                <a:solidFill>
                  <a:schemeClr val="tx1"/>
                </a:solidFill>
                <a:effectLst/>
                <a:latin typeface="+mn-lt"/>
                <a:ea typeface="+mn-ea"/>
                <a:cs typeface="+mn-cs"/>
              </a:rPr>
              <a:t>Click on the Boolean button to assess the initial development of the indicator.</a:t>
            </a:r>
          </a:p>
          <a:p>
            <a:pPr lvl="1"/>
            <a:r>
              <a:rPr lang="en-US" sz="1200" kern="1200" dirty="0" smtClean="0">
                <a:solidFill>
                  <a:schemeClr val="tx1"/>
                </a:solidFill>
                <a:effectLst/>
                <a:latin typeface="+mn-lt"/>
                <a:ea typeface="+mn-ea"/>
                <a:cs typeface="+mn-cs"/>
              </a:rPr>
              <a:t>Click on the bubble for priority score</a:t>
            </a:r>
          </a:p>
          <a:p>
            <a:pPr lvl="1"/>
            <a:r>
              <a:rPr lang="en-US" sz="1200" kern="1200" dirty="0" smtClean="0">
                <a:solidFill>
                  <a:schemeClr val="tx1"/>
                </a:solidFill>
                <a:effectLst/>
                <a:latin typeface="+mn-lt"/>
                <a:ea typeface="+mn-ea"/>
                <a:cs typeface="+mn-cs"/>
              </a:rPr>
              <a:t>Click on the bubble for opportunity score</a:t>
            </a:r>
          </a:p>
          <a:p>
            <a:pPr lvl="1"/>
            <a:r>
              <a:rPr lang="en-US" sz="1200" kern="1200" dirty="0" smtClean="0">
                <a:solidFill>
                  <a:schemeClr val="tx1"/>
                </a:solidFill>
                <a:effectLst/>
                <a:latin typeface="+mn-lt"/>
                <a:ea typeface="+mn-ea"/>
                <a:cs typeface="+mn-cs"/>
              </a:rPr>
              <a:t>Describe the current implementation efforts (start with a date)</a:t>
            </a:r>
          </a:p>
          <a:p>
            <a:pPr lvl="1"/>
            <a:r>
              <a:rPr lang="en-US" sz="1200" kern="1200" dirty="0" smtClean="0">
                <a:solidFill>
                  <a:schemeClr val="tx1"/>
                </a:solidFill>
                <a:effectLst/>
                <a:latin typeface="+mn-lt"/>
                <a:ea typeface="+mn-ea"/>
                <a:cs typeface="+mn-cs"/>
              </a:rPr>
              <a:t>Click Save</a:t>
            </a:r>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29</a:t>
            </a:fld>
            <a:endParaRPr lang="en-US"/>
          </a:p>
        </p:txBody>
      </p:sp>
    </p:spTree>
    <p:extLst>
      <p:ext uri="{BB962C8B-B14F-4D97-AF65-F5344CB8AC3E}">
        <p14:creationId xmlns:p14="http://schemas.microsoft.com/office/powerpoint/2010/main" val="121161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r>
              <a:rPr lang="en-US" sz="1200" b="0" dirty="0" smtClean="0">
                <a:solidFill>
                  <a:srgbClr val="0070C0"/>
                </a:solidFill>
              </a:rPr>
              <a:t>Alaska STEPP is a tool that facilitates a </a:t>
            </a:r>
            <a:r>
              <a:rPr lang="en-US" sz="1200" b="0" i="1" dirty="0" smtClean="0">
                <a:solidFill>
                  <a:srgbClr val="0070C0"/>
                </a:solidFill>
              </a:rPr>
              <a:t>shift</a:t>
            </a:r>
            <a:r>
              <a:rPr lang="en-US" sz="1200" b="0" dirty="0" smtClean="0">
                <a:solidFill>
                  <a:srgbClr val="0070C0"/>
                </a:solidFill>
              </a:rPr>
              <a:t> in the improvement planning process from one year plans addressing only compliance-related requirements </a:t>
            </a:r>
            <a:r>
              <a:rPr lang="en-US" sz="1200" b="0" dirty="0" smtClean="0">
                <a:solidFill>
                  <a:srgbClr val="00B050"/>
                </a:solidFill>
              </a:rPr>
              <a:t>to a continuous process of assessing, planning, and self-monitoring</a:t>
            </a:r>
            <a:r>
              <a:rPr lang="en-US" sz="1200" b="0" dirty="0" smtClean="0">
                <a:solidFill>
                  <a:srgbClr val="0070C0"/>
                </a:solidFill>
              </a:rPr>
              <a:t>. </a:t>
            </a:r>
          </a:p>
          <a:p>
            <a:pPr marL="342900" indent="-342900" algn="l"/>
            <a:endParaRPr lang="en-US" sz="1200" b="0" dirty="0" smtClean="0">
              <a:solidFill>
                <a:srgbClr val="0070C0"/>
              </a:solidFill>
            </a:endParaRPr>
          </a:p>
          <a:p>
            <a:pPr marL="342900" marR="0" indent="-34290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It</a:t>
            </a:r>
            <a:r>
              <a:rPr lang="en-US" sz="1200" b="0" baseline="0" dirty="0" smtClean="0">
                <a:solidFill>
                  <a:srgbClr val="0070C0"/>
                </a:solidFill>
              </a:rPr>
              <a:t> assists teams in setting up plans that are strategic because key areas are assessed first</a:t>
            </a:r>
          </a:p>
          <a:p>
            <a:pPr marL="342900" indent="-342900" algn="l"/>
            <a:r>
              <a:rPr lang="en-US" sz="1200" b="0" baseline="0" dirty="0" smtClean="0">
                <a:solidFill>
                  <a:srgbClr val="0070C0"/>
                </a:solidFill>
              </a:rPr>
              <a:t>It assists teams in avoiding the planning whirlpool with a built in self monitoring mechanism</a:t>
            </a:r>
          </a:p>
          <a:p>
            <a:pPr marL="342900" indent="-342900" algn="l"/>
            <a:r>
              <a:rPr lang="en-US" sz="1200" b="0" baseline="0" dirty="0" smtClean="0">
                <a:solidFill>
                  <a:srgbClr val="0070C0"/>
                </a:solidFill>
              </a:rPr>
              <a:t>It adapts to the changing nature of schools by allowing for revisions based on the results of the monitoring</a:t>
            </a:r>
          </a:p>
          <a:p>
            <a:pPr marL="342900" indent="-342900" algn="l"/>
            <a:endParaRPr lang="en-US" sz="1200" b="0" baseline="0" dirty="0" smtClean="0">
              <a:solidFill>
                <a:srgbClr val="0070C0"/>
              </a:solidFill>
            </a:endParaRPr>
          </a:p>
          <a:p>
            <a:pPr marL="342900" indent="-342900" algn="l"/>
            <a:endParaRPr lang="en-US" sz="1200" b="0" dirty="0" smtClean="0">
              <a:solidFill>
                <a:srgbClr val="0070C0"/>
              </a:solidFill>
            </a:endParaRPr>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a:t>
            </a:fld>
            <a:endParaRPr lang="en-US"/>
          </a:p>
        </p:txBody>
      </p:sp>
    </p:spTree>
    <p:extLst>
      <p:ext uri="{BB962C8B-B14F-4D97-AF65-F5344CB8AC3E}">
        <p14:creationId xmlns:p14="http://schemas.microsoft.com/office/powerpoint/2010/main" val="1265488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complete instructions and detailed directions access the</a:t>
            </a:r>
            <a:r>
              <a:rPr lang="en-US" baseline="0" dirty="0" smtClean="0"/>
              <a:t> Alaska STEPP User’s Manual: http://education.alaska.gov/aksupport/#c3gtabs-stepp </a:t>
            </a:r>
            <a:endParaRPr lang="en-US" dirty="0" smtClean="0"/>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30</a:t>
            </a:fld>
            <a:endParaRPr lang="en-US"/>
          </a:p>
        </p:txBody>
      </p:sp>
    </p:spTree>
    <p:extLst>
      <p:ext uri="{BB962C8B-B14F-4D97-AF65-F5344CB8AC3E}">
        <p14:creationId xmlns:p14="http://schemas.microsoft.com/office/powerpoint/2010/main" val="570170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31</a:t>
            </a:fld>
            <a:endParaRPr lang="en-US"/>
          </a:p>
        </p:txBody>
      </p:sp>
    </p:spTree>
    <p:extLst>
      <p:ext uri="{BB962C8B-B14F-4D97-AF65-F5344CB8AC3E}">
        <p14:creationId xmlns:p14="http://schemas.microsoft.com/office/powerpoint/2010/main" val="1012355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complete instructions and detailed directions access the</a:t>
            </a:r>
            <a:r>
              <a:rPr lang="en-US" baseline="0" dirty="0" smtClean="0"/>
              <a:t> Alaska STEPP User’s Manual: http://education.alaska.gov/aksupport/#c3gtabs-stepp </a:t>
            </a:r>
            <a:endParaRPr lang="en-US" dirty="0" smtClean="0"/>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32</a:t>
            </a:fld>
            <a:endParaRPr lang="en-US"/>
          </a:p>
        </p:txBody>
      </p:sp>
    </p:spTree>
    <p:extLst>
      <p:ext uri="{BB962C8B-B14F-4D97-AF65-F5344CB8AC3E}">
        <p14:creationId xmlns:p14="http://schemas.microsoft.com/office/powerpoint/2010/main" val="36209876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It’s all on one page found on</a:t>
            </a:r>
            <a:r>
              <a:rPr lang="en-US" baseline="0" dirty="0" smtClean="0"/>
              <a:t> the Success Cycle page.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342900" indent="-342900">
              <a:buFont typeface="+mj-lt"/>
              <a:buAutoNum type="arabicPeriod"/>
            </a:pPr>
            <a:r>
              <a:rPr lang="en-US" dirty="0" smtClean="0"/>
              <a:t>The Success Cycle Page can be accessed from the home page through </a:t>
            </a:r>
          </a:p>
          <a:p>
            <a:pPr marL="800100" lvl="1" indent="-342900">
              <a:buFont typeface="+mj-lt"/>
              <a:buAutoNum type="alphaUcPeriod"/>
            </a:pPr>
            <a:r>
              <a:rPr lang="en-US" dirty="0" smtClean="0"/>
              <a:t>one of the four main icons </a:t>
            </a:r>
          </a:p>
          <a:p>
            <a:pPr marL="800100" lvl="1" indent="-342900">
              <a:buFont typeface="+mj-lt"/>
              <a:buAutoNum type="alphaUcPeriod"/>
            </a:pPr>
            <a:r>
              <a:rPr lang="en-US" dirty="0" smtClean="0"/>
              <a:t>the gray menu bar on the left</a:t>
            </a:r>
          </a:p>
          <a:p>
            <a:pPr marL="228600" marR="0" indent="-228600" algn="l" defTabSz="914400" rtl="0" eaLnBrk="1" fontAlgn="auto" latinLnBrk="0" hangingPunct="1">
              <a:lnSpc>
                <a:spcPct val="100000"/>
              </a:lnSpc>
              <a:spcBef>
                <a:spcPts val="0"/>
              </a:spcBef>
              <a:spcAft>
                <a:spcPts val="0"/>
              </a:spcAft>
              <a:buClrTx/>
              <a:buSzTx/>
              <a:buFont typeface="+mj-lt"/>
              <a:buAutoNum type="alphaU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a:t>
            </a:r>
            <a:r>
              <a:rPr lang="en-US" dirty="0" smtClean="0"/>
              <a:t>complete instructions and detailed directions access the</a:t>
            </a:r>
            <a:r>
              <a:rPr lang="en-US" baseline="0" dirty="0" smtClean="0"/>
              <a:t> Alaska STEPP User’s Manual: http://education.alaska.gov/aksupport/#c3gtabs-stepp </a:t>
            </a:r>
            <a:endParaRPr lang="en-US" dirty="0" smtClean="0"/>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33</a:t>
            </a:fld>
            <a:endParaRPr lang="en-US"/>
          </a:p>
        </p:txBody>
      </p:sp>
    </p:spTree>
    <p:extLst>
      <p:ext uri="{BB962C8B-B14F-4D97-AF65-F5344CB8AC3E}">
        <p14:creationId xmlns:p14="http://schemas.microsoft.com/office/powerpoint/2010/main" val="89826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Comprehensive</a:t>
            </a:r>
            <a:r>
              <a:rPr lang="en-US" baseline="0" dirty="0" smtClean="0"/>
              <a:t> Plan Report is the School Improvement Plan and is submitted on November 1</a:t>
            </a:r>
            <a:r>
              <a:rPr lang="en-US" baseline="30000" dirty="0" smtClean="0"/>
              <a:t>st</a:t>
            </a:r>
            <a:r>
              <a:rPr lang="en-US" baseline="0" dirty="0" smtClean="0"/>
              <a:t> of each year using the Submit Forms/Reports tab on the Dashboard. </a:t>
            </a: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34</a:t>
            </a:fld>
            <a:endParaRPr lang="en-US"/>
          </a:p>
        </p:txBody>
      </p:sp>
    </p:spTree>
    <p:extLst>
      <p:ext uri="{BB962C8B-B14F-4D97-AF65-F5344CB8AC3E}">
        <p14:creationId xmlns:p14="http://schemas.microsoft.com/office/powerpoint/2010/main" val="5663465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r>
              <a:rPr lang="en-US" dirty="0" smtClean="0"/>
              <a:t>Plans are dangerous- they are only useful if you</a:t>
            </a:r>
            <a:r>
              <a:rPr lang="en-US" baseline="0" dirty="0" smtClean="0"/>
              <a:t> implement them</a:t>
            </a:r>
          </a:p>
          <a:p>
            <a:pPr marL="342900" indent="-342900" algn="l"/>
            <a:endParaRPr lang="en-US" baseline="0" dirty="0" smtClean="0"/>
          </a:p>
          <a:p>
            <a:pPr marL="342900" indent="-342900" algn="l"/>
            <a:r>
              <a:rPr lang="en-US" baseline="0" dirty="0" smtClean="0"/>
              <a:t>Alaska STEPP does not ensure action, but it does have a structure that is designed to help instructional leaders keep track of the implementation efforts and hold themselves and their teams accountable</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35</a:t>
            </a:fld>
            <a:endParaRPr lang="en-US"/>
          </a:p>
        </p:txBody>
      </p:sp>
    </p:spTree>
    <p:extLst>
      <p:ext uri="{BB962C8B-B14F-4D97-AF65-F5344CB8AC3E}">
        <p14:creationId xmlns:p14="http://schemas.microsoft.com/office/powerpoint/2010/main" val="3619934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Flexible</a:t>
            </a:r>
            <a:r>
              <a:rPr lang="en-US" baseline="0" dirty="0" smtClean="0"/>
              <a:t> in the following ways:</a:t>
            </a:r>
          </a:p>
          <a:p>
            <a:r>
              <a:rPr lang="en-US" baseline="0" dirty="0" smtClean="0"/>
              <a:t>Sites determine the pacing guide</a:t>
            </a:r>
          </a:p>
          <a:p>
            <a:r>
              <a:rPr lang="en-US" baseline="0" dirty="0" smtClean="0"/>
              <a:t>Sites determine where to put the focus</a:t>
            </a:r>
          </a:p>
          <a:p>
            <a:r>
              <a:rPr lang="en-US" baseline="0" dirty="0" smtClean="0"/>
              <a:t>Sites determine the time line of the plans to match the reality of your school</a:t>
            </a:r>
          </a:p>
          <a:p>
            <a:r>
              <a:rPr lang="en-US" baseline="0" dirty="0" smtClean="0"/>
              <a:t>Sites write their own objectives</a:t>
            </a:r>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36</a:t>
            </a:fld>
            <a:endParaRPr lang="en-US"/>
          </a:p>
        </p:txBody>
      </p:sp>
    </p:spTree>
    <p:extLst>
      <p:ext uri="{BB962C8B-B14F-4D97-AF65-F5344CB8AC3E}">
        <p14:creationId xmlns:p14="http://schemas.microsoft.com/office/powerpoint/2010/main" val="4251238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process relies on a team- it is not a plan to be written by one person.	</a:t>
            </a:r>
          </a:p>
          <a:p>
            <a:r>
              <a:rPr lang="en-US" baseline="0" dirty="0" smtClean="0"/>
              <a:t>Change requires collective capacity or disciplined collaboration. Shared responsibility and shared ownership of everyone working toward the same goal</a:t>
            </a:r>
          </a:p>
          <a:p>
            <a:endParaRPr lang="en-US" baseline="0" dirty="0" smtClean="0"/>
          </a:p>
          <a:p>
            <a:r>
              <a:rPr lang="en-US" baseline="0" dirty="0" smtClean="0"/>
              <a:t>Clear purpose is widely shared </a:t>
            </a:r>
          </a:p>
          <a:p>
            <a:r>
              <a:rPr lang="en-US" baseline="0" dirty="0" smtClean="0"/>
              <a:t>Priorities on improving instruction</a:t>
            </a:r>
          </a:p>
          <a:p>
            <a:endParaRPr lang="en-US" baseline="0" dirty="0" smtClean="0"/>
          </a:p>
          <a:p>
            <a:r>
              <a:rPr lang="en-US" baseline="0" dirty="0" smtClean="0"/>
              <a:t>Providing support: pd, resources, flexibility</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37</a:t>
            </a:fld>
            <a:endParaRPr lang="en-US"/>
          </a:p>
        </p:txBody>
      </p:sp>
    </p:spTree>
    <p:extLst>
      <p:ext uri="{BB962C8B-B14F-4D97-AF65-F5344CB8AC3E}">
        <p14:creationId xmlns:p14="http://schemas.microsoft.com/office/powerpoint/2010/main" val="2631799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Never Done.</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38</a:t>
            </a:fld>
            <a:endParaRPr lang="en-US"/>
          </a:p>
        </p:txBody>
      </p:sp>
    </p:spTree>
    <p:extLst>
      <p:ext uri="{BB962C8B-B14F-4D97-AF65-F5344CB8AC3E}">
        <p14:creationId xmlns:p14="http://schemas.microsoft.com/office/powerpoint/2010/main" val="2878039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a tool. It is not a quick fix. This will take you a year, or possibly three years for some goals.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39</a:t>
            </a:fld>
            <a:endParaRPr lang="en-US"/>
          </a:p>
        </p:txBody>
      </p:sp>
    </p:spTree>
    <p:extLst>
      <p:ext uri="{BB962C8B-B14F-4D97-AF65-F5344CB8AC3E}">
        <p14:creationId xmlns:p14="http://schemas.microsoft.com/office/powerpoint/2010/main" val="150745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Paper plans get written and placed on a shelf.  By Jan. or Feb plans paper plans are not looked at.  Continuous</a:t>
            </a:r>
            <a:r>
              <a:rPr lang="en-US" baseline="0" dirty="0" smtClean="0"/>
              <a:t> planning </a:t>
            </a:r>
            <a:r>
              <a:rPr lang="en-US" dirty="0" smtClean="0"/>
              <a:t>is a paradigm shift.</a:t>
            </a:r>
            <a:r>
              <a:rPr lang="en-US" baseline="0" dirty="0" smtClean="0"/>
              <a:t>  It’s a process that is never done.  School improvement plans on Alaska STEPP can be a picture and a reflection of what is happening at schools.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place to record everything that is happening at a site pulling plans of different programs together.</a:t>
            </a:r>
          </a:p>
          <a:p>
            <a:r>
              <a:rPr lang="en-US" baseline="0" dirty="0" smtClean="0"/>
              <a:t>Since the improvement plan is continuous, at the beginning of a new school year, a site just needs to make some adjustments to their plan and push the submit button.</a:t>
            </a:r>
          </a:p>
          <a:p>
            <a:r>
              <a:rPr lang="en-US" baseline="0" dirty="0" smtClean="0"/>
              <a:t>User friendly.</a:t>
            </a:r>
            <a:endParaRPr lang="en-US" dirty="0" smtClean="0"/>
          </a:p>
          <a:p>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a:t>
            </a:fld>
            <a:endParaRPr lang="en-US" dirty="0"/>
          </a:p>
        </p:txBody>
      </p:sp>
    </p:spTree>
    <p:extLst>
      <p:ext uri="{BB962C8B-B14F-4D97-AF65-F5344CB8AC3E}">
        <p14:creationId xmlns:p14="http://schemas.microsoft.com/office/powerpoint/2010/main" val="14745727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40</a:t>
            </a:fld>
            <a:endParaRPr lang="en-US"/>
          </a:p>
        </p:txBody>
      </p:sp>
    </p:spTree>
    <p:extLst>
      <p:ext uri="{BB962C8B-B14F-4D97-AF65-F5344CB8AC3E}">
        <p14:creationId xmlns:p14="http://schemas.microsoft.com/office/powerpoint/2010/main" val="30418147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Nonlinear</a:t>
            </a:r>
            <a:r>
              <a:rPr lang="en-US" baseline="0" dirty="0" smtClean="0"/>
              <a:t> </a:t>
            </a:r>
            <a:r>
              <a:rPr lang="en-US" dirty="0" smtClean="0"/>
              <a:t>view</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41</a:t>
            </a:fld>
            <a:endParaRPr lang="en-US"/>
          </a:p>
        </p:txBody>
      </p:sp>
    </p:spTree>
    <p:extLst>
      <p:ext uri="{BB962C8B-B14F-4D97-AF65-F5344CB8AC3E}">
        <p14:creationId xmlns:p14="http://schemas.microsoft.com/office/powerpoint/2010/main" val="3463026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42</a:t>
            </a:fld>
            <a:endParaRPr lang="en-US"/>
          </a:p>
        </p:txBody>
      </p:sp>
    </p:spTree>
    <p:extLst>
      <p:ext uri="{BB962C8B-B14F-4D97-AF65-F5344CB8AC3E}">
        <p14:creationId xmlns:p14="http://schemas.microsoft.com/office/powerpoint/2010/main" val="224799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342900" algn="l"/>
            <a:r>
              <a:rPr lang="en-US" dirty="0" smtClean="0"/>
              <a:t>The indicators</a:t>
            </a:r>
            <a:r>
              <a:rPr lang="en-US" baseline="0" dirty="0" smtClean="0"/>
              <a:t> in Alaska STEPP originally came from the Alaska audit tool, developed by the department to comply with statutes created by the legislature to determine if Alaskan schools were in need of additional support.: Alaska’s  Effective Schools Framework.</a:t>
            </a:r>
          </a:p>
          <a:p>
            <a:r>
              <a:rPr lang="en-US" sz="1200" dirty="0" smtClean="0">
                <a:effectLst>
                  <a:outerShdw blurRad="38100" dist="38100" dir="2700000" algn="tl">
                    <a:srgbClr val="000000">
                      <a:alpha val="43137"/>
                    </a:srgbClr>
                  </a:outerShdw>
                </a:effectLst>
              </a:rPr>
              <a:t>The domains and </a:t>
            </a:r>
            <a:r>
              <a:rPr lang="en-US" sz="1200" dirty="0" smtClean="0">
                <a:effectLst>
                  <a:outerShdw blurRad="38100" dist="38100" dir="2700000" algn="tl" rotWithShape="0">
                    <a:srgbClr val="000000">
                      <a:alpha val="43137"/>
                    </a:srgbClr>
                  </a:outerShdw>
                </a:effectLst>
              </a:rPr>
              <a:t>indicators</a:t>
            </a:r>
            <a:r>
              <a:rPr lang="en-US" sz="1200" dirty="0" smtClean="0">
                <a:effectLst>
                  <a:outerShdw blurRad="38100" dist="38100" dir="2700000" algn="tl">
                    <a:srgbClr val="000000">
                      <a:alpha val="43137"/>
                    </a:srgbClr>
                  </a:outerShdw>
                </a:effectLst>
              </a:rPr>
              <a:t> of effective practice are drawn from both national education research and the priorities of the Alaska Department of Education </a:t>
            </a:r>
          </a:p>
          <a:p>
            <a:r>
              <a:rPr lang="en-US" sz="1200" dirty="0" smtClean="0">
                <a:effectLst>
                  <a:outerShdw blurRad="38100" dist="38100" dir="2700000" algn="tl">
                    <a:srgbClr val="000000">
                      <a:alpha val="43137"/>
                    </a:srgbClr>
                  </a:outerShdw>
                </a:effectLst>
              </a:rPr>
              <a:t>&amp; Early Development.</a:t>
            </a:r>
          </a:p>
          <a:p>
            <a:pPr marL="342900" indent="-342900" algn="l"/>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5</a:t>
            </a:fld>
            <a:endParaRPr lang="en-US"/>
          </a:p>
        </p:txBody>
      </p:sp>
    </p:spTree>
    <p:extLst>
      <p:ext uri="{BB962C8B-B14F-4D97-AF65-F5344CB8AC3E}">
        <p14:creationId xmlns:p14="http://schemas.microsoft.com/office/powerpoint/2010/main" val="358631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6</a:t>
            </a:fld>
            <a:endParaRPr lang="en-US"/>
          </a:p>
        </p:txBody>
      </p:sp>
    </p:spTree>
    <p:extLst>
      <p:ext uri="{BB962C8B-B14F-4D97-AF65-F5344CB8AC3E}">
        <p14:creationId xmlns:p14="http://schemas.microsoft.com/office/powerpoint/2010/main" val="143738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7</a:t>
            </a:fld>
            <a:endParaRPr lang="en-US"/>
          </a:p>
        </p:txBody>
      </p:sp>
    </p:spTree>
    <p:extLst>
      <p:ext uri="{BB962C8B-B14F-4D97-AF65-F5344CB8AC3E}">
        <p14:creationId xmlns:p14="http://schemas.microsoft.com/office/powerpoint/2010/main" val="202676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lgn="l"/>
            <a:r>
              <a:rPr lang="en-US" sz="1200" b="0" dirty="0" smtClean="0">
                <a:solidFill>
                  <a:srgbClr val="0070C0"/>
                </a:solidFill>
              </a:rPr>
              <a:t>Framework:</a:t>
            </a:r>
            <a:r>
              <a:rPr lang="en-US" sz="1200" b="0" baseline="0" dirty="0" smtClean="0">
                <a:solidFill>
                  <a:srgbClr val="0070C0"/>
                </a:solidFill>
              </a:rPr>
              <a:t>  </a:t>
            </a:r>
            <a:r>
              <a:rPr lang="en-US" dirty="0" smtClean="0"/>
              <a:t>An organizational structure</a:t>
            </a:r>
            <a:r>
              <a:rPr lang="en-US" baseline="0" dirty="0" smtClean="0"/>
              <a:t> for systematically addressing the challenges schools face.  The indicators are the walls that hold up the building.</a:t>
            </a:r>
            <a:endParaRPr lang="en-US" dirty="0"/>
          </a:p>
        </p:txBody>
      </p:sp>
      <p:sp>
        <p:nvSpPr>
          <p:cNvPr id="4" name="Slide Number Placeholder 3"/>
          <p:cNvSpPr>
            <a:spLocks noGrp="1"/>
          </p:cNvSpPr>
          <p:nvPr>
            <p:ph type="sldNum" sz="quarter" idx="10"/>
          </p:nvPr>
        </p:nvSpPr>
        <p:spPr/>
        <p:txBody>
          <a:bodyPr/>
          <a:lstStyle/>
          <a:p>
            <a:fld id="{28454F80-ECA6-4975-867D-6F7206FB8DF5}" type="slidenum">
              <a:rPr lang="en-US" smtClean="0"/>
              <a:pPr/>
              <a:t>8</a:t>
            </a:fld>
            <a:endParaRPr lang="en-US"/>
          </a:p>
        </p:txBody>
      </p:sp>
    </p:spTree>
    <p:extLst>
      <p:ext uri="{BB962C8B-B14F-4D97-AF65-F5344CB8AC3E}">
        <p14:creationId xmlns:p14="http://schemas.microsoft.com/office/powerpoint/2010/main" val="83012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domains include</a:t>
            </a:r>
            <a:r>
              <a:rPr lang="en-US" baseline="0" dirty="0" smtClean="0"/>
              <a:t> practices that are proven indicators of school success.  The indicators themselves are a baseline to measure school success; they are an instrument for schools to use in assessing how effective their practices are.   </a:t>
            </a:r>
            <a:r>
              <a:rPr lang="en-US" dirty="0" smtClean="0"/>
              <a:t>Title I,</a:t>
            </a:r>
            <a:r>
              <a:rPr lang="en-US" baseline="0" dirty="0" smtClean="0"/>
              <a:t> </a:t>
            </a:r>
            <a:r>
              <a:rPr lang="en-US" dirty="0" smtClean="0"/>
              <a:t>domain 8, includes four</a:t>
            </a:r>
            <a:r>
              <a:rPr lang="en-US" baseline="0" dirty="0" smtClean="0"/>
              <a:t> indicators for schools with Title I </a:t>
            </a:r>
            <a:r>
              <a:rPr lang="en-US" baseline="0" dirty="0" err="1" smtClean="0"/>
              <a:t>schoolwide</a:t>
            </a:r>
            <a:r>
              <a:rPr lang="en-US" baseline="0" dirty="0" smtClean="0"/>
              <a:t> plans to assess</a:t>
            </a:r>
            <a:r>
              <a:rPr lang="en-US" dirty="0" smtClean="0"/>
              <a:t>.  There is no domain</a:t>
            </a:r>
            <a:r>
              <a:rPr lang="en-US" baseline="0" dirty="0" smtClean="0"/>
              <a:t> 7.</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8454F80-ECA6-4975-867D-6F7206FB8DF5}" type="slidenum">
              <a:rPr lang="en-US" smtClean="0"/>
              <a:pPr/>
              <a:t>9</a:t>
            </a:fld>
            <a:endParaRPr lang="en-US"/>
          </a:p>
        </p:txBody>
      </p:sp>
    </p:spTree>
    <p:extLst>
      <p:ext uri="{BB962C8B-B14F-4D97-AF65-F5344CB8AC3E}">
        <p14:creationId xmlns:p14="http://schemas.microsoft.com/office/powerpoint/2010/main" val="202065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F00680-8ACA-4D2A-9F19-03039B248577}"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63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00680-8ACA-4D2A-9F19-03039B248577}"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360476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00680-8ACA-4D2A-9F19-03039B248577}"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295682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F00680-8ACA-4D2A-9F19-03039B248577}"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3473172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00680-8ACA-4D2A-9F19-03039B248577}" type="datetimeFigureOut">
              <a:rPr lang="en-US" smtClean="0"/>
              <a:pPr/>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836F8C-FA22-4F14-AE2A-32B247873F5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5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F00680-8ACA-4D2A-9F19-03039B248577}"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31104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F00680-8ACA-4D2A-9F19-03039B248577}" type="datetimeFigureOut">
              <a:rPr lang="en-US" smtClean="0"/>
              <a:pPr/>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425323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F00680-8ACA-4D2A-9F19-03039B248577}" type="datetimeFigureOut">
              <a:rPr lang="en-US" smtClean="0"/>
              <a:pPr/>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180211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5F00680-8ACA-4D2A-9F19-03039B248577}" type="datetimeFigureOut">
              <a:rPr lang="en-US" smtClean="0"/>
              <a:pPr/>
              <a:t>10/5/2017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407655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5F00680-8ACA-4D2A-9F19-03039B248577}" type="datetimeFigureOut">
              <a:rPr lang="en-US" smtClean="0"/>
              <a:pPr/>
              <a:t>10/5/2017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836F8C-FA22-4F14-AE2A-32B247873F5E}" type="slidenum">
              <a:rPr lang="en-US" smtClean="0"/>
              <a:pPr/>
              <a:t>‹#›</a:t>
            </a:fld>
            <a:endParaRPr lang="en-US"/>
          </a:p>
        </p:txBody>
      </p:sp>
    </p:spTree>
    <p:extLst>
      <p:ext uri="{BB962C8B-B14F-4D97-AF65-F5344CB8AC3E}">
        <p14:creationId xmlns:p14="http://schemas.microsoft.com/office/powerpoint/2010/main" val="378261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00680-8ACA-4D2A-9F19-03039B248577}" type="datetimeFigureOut">
              <a:rPr lang="en-US" smtClean="0"/>
              <a:pPr/>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36F8C-FA22-4F14-AE2A-32B247873F5E}" type="slidenum">
              <a:rPr lang="en-US" smtClean="0"/>
              <a:pPr/>
              <a:t>‹#›</a:t>
            </a:fld>
            <a:endParaRPr lang="en-US"/>
          </a:p>
        </p:txBody>
      </p:sp>
    </p:spTree>
    <p:extLst>
      <p:ext uri="{BB962C8B-B14F-4D97-AF65-F5344CB8AC3E}">
        <p14:creationId xmlns:p14="http://schemas.microsoft.com/office/powerpoint/2010/main" val="173865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5F00680-8ACA-4D2A-9F19-03039B248577}" type="datetimeFigureOut">
              <a:rPr lang="en-US" smtClean="0"/>
              <a:pPr/>
              <a:t>10/5/2017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5836F8C-FA22-4F14-AE2A-32B247873F5E}"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9281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tmp"/></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indistar.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image" Target="../media/image38.tmp"/></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gif"/><Relationship Id="rId4" Type="http://schemas.openxmlformats.org/officeDocument/2006/relationships/image" Target="../media/image45.jp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8" name="Picture 7"/>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52400"/>
            <a:ext cx="8458201" cy="1200329"/>
          </a:xfrm>
          <a:prstGeom prst="rect">
            <a:avLst/>
          </a:prstGeom>
          <a:noFill/>
        </p:spPr>
        <p:txBody>
          <a:bodyPr wrap="square" rtlCol="0">
            <a:spAutoFit/>
          </a:bodyPr>
          <a:lstStyle/>
          <a:p>
            <a:pPr algn="ctr"/>
            <a:r>
              <a:rPr lang="en-US" sz="3600" dirty="0" smtClean="0"/>
              <a:t>Domains and </a:t>
            </a:r>
          </a:p>
          <a:p>
            <a:pPr algn="ctr"/>
            <a:r>
              <a:rPr lang="en-US" sz="3600" dirty="0" smtClean="0"/>
              <a:t>Indicators Rubric</a:t>
            </a:r>
            <a:endParaRPr lang="en-US" sz="3600" u="sng" dirty="0" smtClean="0">
              <a:effectLst>
                <a:outerShdw blurRad="50800" dist="50800" dir="5400000" algn="ctr" rotWithShape="0">
                  <a:srgbClr val="FFFF00"/>
                </a:outerShdw>
              </a:effectLst>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24000"/>
            <a:ext cx="6963747" cy="4620270"/>
          </a:xfrm>
          <a:prstGeom prst="rect">
            <a:avLst/>
          </a:prstGeom>
        </p:spPr>
      </p:pic>
    </p:spTree>
    <p:extLst>
      <p:ext uri="{BB962C8B-B14F-4D97-AF65-F5344CB8AC3E}">
        <p14:creationId xmlns:p14="http://schemas.microsoft.com/office/powerpoint/2010/main" val="2350625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7800" y="462539"/>
            <a:ext cx="6248400" cy="646331"/>
          </a:xfrm>
          <a:prstGeom prst="rect">
            <a:avLst/>
          </a:prstGeom>
          <a:noFill/>
        </p:spPr>
        <p:txBody>
          <a:bodyPr wrap="square" rtlCol="0">
            <a:spAutoFit/>
          </a:bodyPr>
          <a:lstStyle/>
          <a:p>
            <a:pPr algn="ctr"/>
            <a:r>
              <a:rPr lang="en-US" sz="3600" dirty="0" err="1" smtClean="0"/>
              <a:t>WiseWays</a:t>
            </a:r>
            <a:endParaRPr lang="en-US" sz="3600" u="sng" dirty="0" smtClean="0">
              <a:effectLst>
                <a:outerShdw blurRad="50800" dist="50800" dir="5400000" algn="ctr" rotWithShape="0">
                  <a:srgbClr val="FFFF00"/>
                </a:outerShdw>
              </a:effectLst>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112881"/>
            <a:ext cx="8342487" cy="4981941"/>
          </a:xfrm>
          <a:prstGeom prst="rect">
            <a:avLst/>
          </a:prstGeom>
        </p:spPr>
      </p:pic>
      <p:pic>
        <p:nvPicPr>
          <p:cNvPr id="2" name="Picture 1"/>
          <p:cNvPicPr>
            <a:picLocks noChangeAspect="1"/>
          </p:cNvPicPr>
          <p:nvPr/>
        </p:nvPicPr>
        <p:blipFill>
          <a:blip r:embed="rId4"/>
          <a:stretch>
            <a:fillRect/>
          </a:stretch>
        </p:blipFill>
        <p:spPr>
          <a:xfrm>
            <a:off x="3629964" y="2743200"/>
            <a:ext cx="5157318" cy="1990725"/>
          </a:xfrm>
          <a:prstGeom prst="rect">
            <a:avLst/>
          </a:prstGeom>
        </p:spPr>
      </p:pic>
    </p:spTree>
    <p:extLst>
      <p:ext uri="{BB962C8B-B14F-4D97-AF65-F5344CB8AC3E}">
        <p14:creationId xmlns:p14="http://schemas.microsoft.com/office/powerpoint/2010/main" val="3230953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934200" y="5486400"/>
            <a:ext cx="1905000" cy="788959"/>
          </a:xfrm>
          <a:prstGeom prst="rect">
            <a:avLst/>
          </a:prstGeom>
          <a:noFill/>
          <a:ln w="9525">
            <a:noFill/>
            <a:miter lim="800000"/>
            <a:headEnd/>
            <a:tailEnd/>
          </a:ln>
        </p:spPr>
      </p:pic>
      <p:sp>
        <p:nvSpPr>
          <p:cNvPr id="3" name="TextBox 2"/>
          <p:cNvSpPr txBox="1"/>
          <p:nvPr/>
        </p:nvSpPr>
        <p:spPr>
          <a:xfrm>
            <a:off x="123217" y="2209800"/>
            <a:ext cx="8686800" cy="3354765"/>
          </a:xfrm>
          <a:prstGeom prst="rect">
            <a:avLst/>
          </a:prstGeom>
          <a:noFill/>
        </p:spPr>
        <p:txBody>
          <a:bodyPr wrap="square" rtlCol="0">
            <a:spAutoFit/>
          </a:bodyPr>
          <a:lstStyle/>
          <a:p>
            <a:pPr marL="571500" indent="-571500">
              <a:spcAft>
                <a:spcPts val="600"/>
              </a:spcAft>
              <a:buFont typeface="Wingdings" panose="05000000000000000000" pitchFamily="2" charset="2"/>
              <a:buChar char="§"/>
            </a:pPr>
            <a:r>
              <a:rPr lang="en-US" sz="3200" dirty="0" smtClean="0"/>
              <a:t>Develop a TEAM to study your DATA</a:t>
            </a:r>
          </a:p>
          <a:p>
            <a:pPr marL="571500" indent="-571500">
              <a:spcAft>
                <a:spcPts val="600"/>
              </a:spcAft>
              <a:buFont typeface="Wingdings" panose="05000000000000000000" pitchFamily="2" charset="2"/>
              <a:buChar char="§"/>
            </a:pPr>
            <a:r>
              <a:rPr lang="en-US" sz="3200" dirty="0" smtClean="0"/>
              <a:t>Create a Needs Assessment</a:t>
            </a:r>
          </a:p>
          <a:p>
            <a:pPr marL="571500" indent="-571500">
              <a:spcAft>
                <a:spcPts val="600"/>
              </a:spcAft>
              <a:buFont typeface="Wingdings" panose="05000000000000000000" pitchFamily="2" charset="2"/>
              <a:buChar char="§"/>
            </a:pPr>
            <a:r>
              <a:rPr lang="en-US" sz="3200" dirty="0" smtClean="0"/>
              <a:t>Learn to navigate the tool in order to Assess the INDICATORS and </a:t>
            </a:r>
            <a:r>
              <a:rPr lang="en-US" sz="3200" i="1" dirty="0" smtClean="0"/>
              <a:t>Create a Plan </a:t>
            </a:r>
            <a:r>
              <a:rPr lang="en-US" sz="3200" dirty="0" smtClean="0"/>
              <a:t>with a TEAM. </a:t>
            </a:r>
          </a:p>
          <a:p>
            <a:pPr marL="571500" indent="-571500">
              <a:spcAft>
                <a:spcPts val="600"/>
              </a:spcAft>
              <a:buFont typeface="Wingdings" panose="05000000000000000000" pitchFamily="2" charset="2"/>
              <a:buChar char="§"/>
            </a:pPr>
            <a:r>
              <a:rPr lang="en-US" sz="3200" dirty="0" smtClean="0"/>
              <a:t>Enter the information in the online STEPP tool.</a:t>
            </a:r>
            <a:r>
              <a:rPr lang="en-US" sz="3200" dirty="0"/>
              <a:t> </a:t>
            </a:r>
            <a:endParaRPr lang="en-US" sz="3200" dirty="0" smtClean="0"/>
          </a:p>
          <a:p>
            <a:pPr marL="571500" indent="-571500">
              <a:spcAft>
                <a:spcPts val="600"/>
              </a:spcAft>
              <a:buFont typeface="Wingdings" panose="05000000000000000000" pitchFamily="2" charset="2"/>
              <a:buChar char="§"/>
            </a:pPr>
            <a:r>
              <a:rPr lang="en-US" sz="3200" dirty="0" smtClean="0"/>
              <a:t>Assess, Plan, Continually Implement &amp; Monitor.</a:t>
            </a:r>
            <a:endParaRPr lang="en-US" sz="3200" dirty="0"/>
          </a:p>
        </p:txBody>
      </p:sp>
      <p:sp>
        <p:nvSpPr>
          <p:cNvPr id="7" name="TextBox 6"/>
          <p:cNvSpPr txBox="1"/>
          <p:nvPr/>
        </p:nvSpPr>
        <p:spPr>
          <a:xfrm rot="21245814">
            <a:off x="365471" y="279753"/>
            <a:ext cx="5172815" cy="1446550"/>
          </a:xfrm>
          <a:prstGeom prst="rect">
            <a:avLst/>
          </a:prstGeom>
          <a:gradFill>
            <a:gsLst>
              <a:gs pos="0">
                <a:srgbClr val="FFF200"/>
              </a:gs>
              <a:gs pos="86000">
                <a:srgbClr val="FF7A00">
                  <a:lumMod val="38000"/>
                  <a:lumOff val="62000"/>
                  <a:alpha val="0"/>
                </a:srgbClr>
              </a:gs>
              <a:gs pos="100000">
                <a:srgbClr val="FF0300"/>
              </a:gs>
              <a:gs pos="100000">
                <a:srgbClr val="4D0808"/>
              </a:gs>
            </a:gsLst>
            <a:path path="circle">
              <a:fillToRect l="50000" t="50000" r="50000" b="50000"/>
            </a:path>
          </a:gradFill>
          <a:ln w="22225" cmpd="sng">
            <a:solidFill>
              <a:srgbClr val="EF8511"/>
            </a:solidFill>
            <a:bevel/>
          </a:ln>
          <a:effectLst>
            <a:outerShdw blurRad="50800" dist="38100" dir="10800000" algn="r" rotWithShape="0">
              <a:schemeClr val="bg1">
                <a:alpha val="40000"/>
              </a:schemeClr>
            </a:outerShdw>
          </a:effectLst>
          <a:scene3d>
            <a:camera prst="orthographicFront"/>
            <a:lightRig rig="threePt" dir="t"/>
          </a:scene3d>
          <a:sp3d extrusionH="76200">
            <a:bevelT prst="relaxedInset"/>
            <a:extrusionClr>
              <a:srgbClr val="EE6112"/>
            </a:extrusionClr>
          </a:sp3d>
        </p:spPr>
        <p:txBody>
          <a:bodyPr wrap="square" rtlCol="0">
            <a:spAutoFit/>
          </a:bodyPr>
          <a:lstStyle/>
          <a:p>
            <a:r>
              <a:rPr lang="en-US" sz="4400" b="1" dirty="0" smtClean="0"/>
              <a:t>How Do Educators use Alaska STEPP??</a:t>
            </a:r>
            <a:endParaRPr lang="en-US" sz="4400" b="1" dirty="0"/>
          </a:p>
        </p:txBody>
      </p:sp>
    </p:spTree>
    <p:extLst>
      <p:ext uri="{BB962C8B-B14F-4D97-AF65-F5344CB8AC3E}">
        <p14:creationId xmlns:p14="http://schemas.microsoft.com/office/powerpoint/2010/main" val="159757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90999" y="4090988"/>
            <a:ext cx="3659221" cy="2015718"/>
          </a:xfrm>
          <a:prstGeom prst="rect">
            <a:avLst/>
          </a:prstGeom>
          <a:ln w="19050">
            <a:solidFill>
              <a:schemeClr val="tx1"/>
            </a:solidFill>
          </a:ln>
        </p:spPr>
      </p:pic>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b="85311"/>
          <a:stretch/>
        </p:blipFill>
        <p:spPr>
          <a:xfrm>
            <a:off x="597999" y="829794"/>
            <a:ext cx="8185368" cy="762000"/>
          </a:xfrm>
          <a:prstGeom prst="rect">
            <a:avLst/>
          </a:prstGeom>
        </p:spPr>
      </p:pic>
      <p:sp>
        <p:nvSpPr>
          <p:cNvPr id="7" name="TextBox 6"/>
          <p:cNvSpPr txBox="1"/>
          <p:nvPr/>
        </p:nvSpPr>
        <p:spPr>
          <a:xfrm>
            <a:off x="685800" y="213120"/>
            <a:ext cx="7391400" cy="646331"/>
          </a:xfrm>
          <a:prstGeom prst="rect">
            <a:avLst/>
          </a:prstGeom>
          <a:noFill/>
        </p:spPr>
        <p:txBody>
          <a:bodyPr wrap="square" rtlCol="0">
            <a:spAutoFit/>
          </a:bodyPr>
          <a:lstStyle/>
          <a:p>
            <a:pPr algn="ctr"/>
            <a:r>
              <a:rPr lang="en-US" sz="3600" dirty="0" smtClean="0"/>
              <a:t>Logging into Alaska STEPP</a:t>
            </a:r>
            <a:endParaRPr lang="en-US" sz="3600" dirty="0" smtClean="0">
              <a:effectLst>
                <a:outerShdw blurRad="50800" dist="50800" dir="5400000" algn="ctr" rotWithShape="0">
                  <a:srgbClr val="FFFF00"/>
                </a:outerShdw>
              </a:effectLst>
            </a:endParaRPr>
          </a:p>
        </p:txBody>
      </p:sp>
      <p:sp>
        <p:nvSpPr>
          <p:cNvPr id="3" name="TextBox 2"/>
          <p:cNvSpPr txBox="1"/>
          <p:nvPr/>
        </p:nvSpPr>
        <p:spPr>
          <a:xfrm>
            <a:off x="2330171" y="1082504"/>
            <a:ext cx="2119939" cy="369332"/>
          </a:xfrm>
          <a:prstGeom prst="rect">
            <a:avLst/>
          </a:prstGeom>
          <a:noFill/>
          <a:effectLst>
            <a:glow rad="228600">
              <a:schemeClr val="accent2">
                <a:satMod val="175000"/>
                <a:alpha val="40000"/>
              </a:schemeClr>
            </a:glow>
          </a:effectLst>
        </p:spPr>
        <p:txBody>
          <a:bodyPr wrap="none" rtlCol="0">
            <a:spAutoFit/>
          </a:bodyPr>
          <a:lstStyle/>
          <a:p>
            <a:pPr marL="285750" indent="-285750">
              <a:buFont typeface="Wingdings" panose="05000000000000000000" pitchFamily="2" charset="2"/>
              <a:buChar char="ü"/>
            </a:pPr>
            <a:r>
              <a:rPr lang="en-US" b="1" dirty="0" smtClean="0">
                <a:solidFill>
                  <a:srgbClr val="FF0000"/>
                </a:solidFill>
              </a:rPr>
              <a:t>Creator of  STEPP</a:t>
            </a:r>
            <a:endParaRPr lang="en-US" b="1" dirty="0">
              <a:solidFill>
                <a:srgbClr val="FF0000"/>
              </a:solidFill>
            </a:endParaRPr>
          </a:p>
        </p:txBody>
      </p:sp>
      <p:pic>
        <p:nvPicPr>
          <p:cNvPr id="5" name="Picture 4"/>
          <p:cNvPicPr>
            <a:picLocks noChangeAspect="1"/>
          </p:cNvPicPr>
          <p:nvPr/>
        </p:nvPicPr>
        <p:blipFill>
          <a:blip r:embed="rId5"/>
          <a:stretch>
            <a:fillRect/>
          </a:stretch>
        </p:blipFill>
        <p:spPr>
          <a:xfrm>
            <a:off x="680432" y="1660298"/>
            <a:ext cx="3299477" cy="2334307"/>
          </a:xfrm>
          <a:prstGeom prst="rect">
            <a:avLst/>
          </a:prstGeom>
          <a:ln w="19050">
            <a:solidFill>
              <a:schemeClr val="tx1"/>
            </a:solidFill>
          </a:ln>
        </p:spPr>
      </p:pic>
      <p:sp>
        <p:nvSpPr>
          <p:cNvPr id="6" name="Left Arrow 5"/>
          <p:cNvSpPr/>
          <p:nvPr/>
        </p:nvSpPr>
        <p:spPr>
          <a:xfrm rot="14598054">
            <a:off x="1767914" y="3404781"/>
            <a:ext cx="323592" cy="23375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a:stretch>
            <a:fillRect/>
          </a:stretch>
        </p:blipFill>
        <p:spPr>
          <a:xfrm>
            <a:off x="4191000" y="1660298"/>
            <a:ext cx="3663366" cy="2321905"/>
          </a:xfrm>
          <a:prstGeom prst="rect">
            <a:avLst/>
          </a:prstGeom>
          <a:ln w="19050">
            <a:solidFill>
              <a:schemeClr val="tx1"/>
            </a:solidFill>
          </a:ln>
        </p:spPr>
      </p:pic>
      <p:sp>
        <p:nvSpPr>
          <p:cNvPr id="10" name="Left Arrow 9"/>
          <p:cNvSpPr/>
          <p:nvPr/>
        </p:nvSpPr>
        <p:spPr>
          <a:xfrm rot="2966841">
            <a:off x="4747978" y="2831012"/>
            <a:ext cx="323592" cy="23375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stretch>
            <a:fillRect/>
          </a:stretch>
        </p:blipFill>
        <p:spPr>
          <a:xfrm>
            <a:off x="705728" y="4092609"/>
            <a:ext cx="3274181" cy="2014097"/>
          </a:xfrm>
          <a:prstGeom prst="rect">
            <a:avLst/>
          </a:prstGeom>
          <a:ln w="19050">
            <a:solidFill>
              <a:schemeClr val="tx1"/>
            </a:solidFill>
          </a:ln>
        </p:spPr>
      </p:pic>
      <p:sp>
        <p:nvSpPr>
          <p:cNvPr id="12" name="Left Arrow 11"/>
          <p:cNvSpPr/>
          <p:nvPr/>
        </p:nvSpPr>
        <p:spPr>
          <a:xfrm rot="2966841">
            <a:off x="1022797" y="5644644"/>
            <a:ext cx="323592" cy="23375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rot="2966841">
            <a:off x="7347397" y="4551196"/>
            <a:ext cx="323592" cy="233750"/>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Callout 1"/>
          <p:cNvSpPr/>
          <p:nvPr/>
        </p:nvSpPr>
        <p:spPr>
          <a:xfrm>
            <a:off x="6239036" y="5067299"/>
            <a:ext cx="1600200" cy="990600"/>
          </a:xfrm>
          <a:prstGeom prst="wedgeEllipseCallout">
            <a:avLst>
              <a:gd name="adj1" fmla="val -21862"/>
              <a:gd name="adj2" fmla="val -984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Obtain </a:t>
            </a:r>
            <a:r>
              <a:rPr lang="en-US" sz="1200" dirty="0" smtClean="0"/>
              <a:t>your username &amp; login from your Process Manager</a:t>
            </a:r>
            <a:endParaRPr lang="en-US" sz="1200" dirty="0"/>
          </a:p>
        </p:txBody>
      </p:sp>
    </p:spTree>
    <p:extLst>
      <p:ext uri="{BB962C8B-B14F-4D97-AF65-F5344CB8AC3E}">
        <p14:creationId xmlns:p14="http://schemas.microsoft.com/office/powerpoint/2010/main" val="614845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27295" y="381000"/>
            <a:ext cx="7391400" cy="646331"/>
          </a:xfrm>
          <a:prstGeom prst="rect">
            <a:avLst/>
          </a:prstGeom>
          <a:noFill/>
        </p:spPr>
        <p:txBody>
          <a:bodyPr wrap="square" rtlCol="0">
            <a:spAutoFit/>
          </a:bodyPr>
          <a:lstStyle/>
          <a:p>
            <a:pPr algn="ctr"/>
            <a:r>
              <a:rPr lang="en-US" sz="3600" dirty="0" smtClean="0"/>
              <a:t>Looking at the Home Page</a:t>
            </a:r>
          </a:p>
        </p:txBody>
      </p:sp>
      <p:pic>
        <p:nvPicPr>
          <p:cNvPr id="4" name="Picture 3"/>
          <p:cNvPicPr>
            <a:picLocks noChangeAspect="1"/>
          </p:cNvPicPr>
          <p:nvPr/>
        </p:nvPicPr>
        <p:blipFill>
          <a:blip r:embed="rId3"/>
          <a:stretch>
            <a:fillRect/>
          </a:stretch>
        </p:blipFill>
        <p:spPr>
          <a:xfrm>
            <a:off x="1525621" y="1371600"/>
            <a:ext cx="7378505" cy="4895524"/>
          </a:xfrm>
          <a:prstGeom prst="rect">
            <a:avLst/>
          </a:prstGeom>
        </p:spPr>
      </p:pic>
      <p:sp>
        <p:nvSpPr>
          <p:cNvPr id="6" name="Rectangle 5"/>
          <p:cNvSpPr/>
          <p:nvPr/>
        </p:nvSpPr>
        <p:spPr>
          <a:xfrm>
            <a:off x="76200" y="1905000"/>
            <a:ext cx="1353765" cy="3939540"/>
          </a:xfrm>
          <a:prstGeom prst="rect">
            <a:avLst/>
          </a:prstGeom>
          <a:noFill/>
          <a:ln>
            <a:noFill/>
          </a:ln>
        </p:spPr>
        <p:txBody>
          <a:bodyPr wrap="square" lIns="91440" tIns="45720" rIns="91440" bIns="45720">
            <a:spAutoFit/>
          </a:bodyPr>
          <a:lstStyle/>
          <a:p>
            <a:pPr algn="ctr"/>
            <a:r>
              <a:rPr lang="en-US" dirty="0" smtClean="0">
                <a:ln w="0"/>
                <a:effectLst>
                  <a:outerShdw blurRad="38100" dist="19050" dir="2700000" algn="tl" rotWithShape="0">
                    <a:schemeClr val="dk1">
                      <a:alpha val="40000"/>
                    </a:schemeClr>
                  </a:outerShdw>
                </a:effectLst>
              </a:rPr>
              <a:t>Better organized to access your familiar info:</a:t>
            </a:r>
          </a:p>
          <a:p>
            <a:pPr algn="ctr"/>
            <a:endParaRPr lang="en-US" sz="1600" dirty="0" smtClean="0">
              <a:ln w="0"/>
              <a:solidFill>
                <a:srgbClr val="0070C0"/>
              </a:solidFill>
              <a:effectLst>
                <a:outerShdw blurRad="38100" dist="19050" dir="2700000" algn="tl" rotWithShape="0">
                  <a:schemeClr val="dk1">
                    <a:alpha val="40000"/>
                  </a:schemeClr>
                </a:outerShdw>
              </a:effectLst>
            </a:endParaRPr>
          </a:p>
          <a:p>
            <a:pPr algn="ctr"/>
            <a:r>
              <a:rPr lang="en-US" sz="1600" b="0" cap="none" spc="0" dirty="0" smtClean="0">
                <a:ln w="0"/>
                <a:solidFill>
                  <a:srgbClr val="0070C0"/>
                </a:solidFill>
                <a:effectLst>
                  <a:outerShdw blurRad="38100" dist="19050" dir="2700000" algn="tl" rotWithShape="0">
                    <a:schemeClr val="dk1">
                      <a:alpha val="40000"/>
                    </a:schemeClr>
                  </a:outerShdw>
                </a:effectLst>
              </a:rPr>
              <a:t>1) Main Menu</a:t>
            </a:r>
          </a:p>
          <a:p>
            <a:pPr algn="ctr"/>
            <a:endParaRPr lang="en-US" sz="1600" b="0" cap="none" spc="0" dirty="0" smtClean="0">
              <a:ln w="0"/>
              <a:solidFill>
                <a:srgbClr val="0070C0"/>
              </a:solidFill>
              <a:effectLst>
                <a:outerShdw blurRad="38100" dist="19050" dir="2700000" algn="tl" rotWithShape="0">
                  <a:schemeClr val="dk1">
                    <a:alpha val="40000"/>
                  </a:schemeClr>
                </a:outerShdw>
              </a:effectLst>
            </a:endParaRPr>
          </a:p>
          <a:p>
            <a:pPr algn="ctr"/>
            <a:r>
              <a:rPr lang="en-US" sz="1600" dirty="0" smtClean="0">
                <a:ln w="0"/>
                <a:solidFill>
                  <a:srgbClr val="0070C0"/>
                </a:solidFill>
                <a:effectLst>
                  <a:outerShdw blurRad="38100" dist="19050" dir="2700000" algn="tl" rotWithShape="0">
                    <a:schemeClr val="dk1">
                      <a:alpha val="40000"/>
                    </a:schemeClr>
                  </a:outerShdw>
                </a:effectLst>
              </a:rPr>
              <a:t>2) Block Icons</a:t>
            </a:r>
          </a:p>
          <a:p>
            <a:pPr algn="ctr"/>
            <a:endParaRPr lang="en-US" sz="1600" dirty="0" smtClean="0">
              <a:ln w="0"/>
              <a:solidFill>
                <a:srgbClr val="0070C0"/>
              </a:solidFill>
              <a:effectLst>
                <a:outerShdw blurRad="38100" dist="19050" dir="2700000" algn="tl" rotWithShape="0">
                  <a:schemeClr val="dk1">
                    <a:alpha val="40000"/>
                  </a:schemeClr>
                </a:outerShdw>
              </a:effectLst>
            </a:endParaRPr>
          </a:p>
          <a:p>
            <a:pPr algn="ctr"/>
            <a:r>
              <a:rPr lang="en-US" sz="1600" b="0" cap="none" spc="0" dirty="0" smtClean="0">
                <a:ln w="0"/>
                <a:solidFill>
                  <a:srgbClr val="0070C0"/>
                </a:solidFill>
                <a:effectLst>
                  <a:outerShdw blurRad="38100" dist="19050" dir="2700000" algn="tl" rotWithShape="0">
                    <a:schemeClr val="dk1">
                      <a:alpha val="40000"/>
                    </a:schemeClr>
                  </a:outerShdw>
                </a:effectLst>
              </a:rPr>
              <a:t>3) Banner for forms</a:t>
            </a:r>
          </a:p>
          <a:p>
            <a:pPr algn="ctr"/>
            <a:endParaRPr lang="en-US" sz="1600" b="0" cap="none" spc="0" dirty="0" smtClean="0">
              <a:ln w="0"/>
              <a:solidFill>
                <a:srgbClr val="0070C0"/>
              </a:solidFill>
              <a:effectLst>
                <a:outerShdw blurRad="38100" dist="19050" dir="2700000" algn="tl" rotWithShape="0">
                  <a:schemeClr val="dk1">
                    <a:alpha val="40000"/>
                  </a:schemeClr>
                </a:outerShdw>
              </a:effectLst>
            </a:endParaRPr>
          </a:p>
          <a:p>
            <a:pPr algn="ctr"/>
            <a:r>
              <a:rPr lang="en-US" sz="1600" dirty="0" smtClean="0">
                <a:ln w="0"/>
                <a:solidFill>
                  <a:srgbClr val="0070C0"/>
                </a:solidFill>
                <a:effectLst>
                  <a:outerShdw blurRad="38100" dist="19050" dir="2700000" algn="tl" rotWithShape="0">
                    <a:schemeClr val="dk1">
                      <a:alpha val="40000"/>
                    </a:schemeClr>
                  </a:outerShdw>
                </a:effectLst>
              </a:rPr>
              <a:t>4) Upload folders</a:t>
            </a:r>
            <a:endParaRPr lang="en-US" sz="1600" b="0" cap="none" spc="0" dirty="0" smtClean="0">
              <a:ln w="0"/>
              <a:solidFill>
                <a:srgbClr val="0070C0"/>
              </a:solidFill>
              <a:effectLst>
                <a:outerShdw blurRad="38100" dist="19050" dir="2700000" algn="tl" rotWithShape="0">
                  <a:schemeClr val="dk1">
                    <a:alpha val="40000"/>
                  </a:schemeClr>
                </a:outerShdw>
              </a:effectLst>
            </a:endParaRPr>
          </a:p>
        </p:txBody>
      </p:sp>
      <p:cxnSp>
        <p:nvCxnSpPr>
          <p:cNvPr id="9" name="Straight Arrow Connector 8"/>
          <p:cNvCxnSpPr/>
          <p:nvPr/>
        </p:nvCxnSpPr>
        <p:spPr>
          <a:xfrm flipV="1">
            <a:off x="1371600" y="2209800"/>
            <a:ext cx="457200" cy="1479754"/>
          </a:xfrm>
          <a:prstGeom prst="straightConnector1">
            <a:avLst/>
          </a:prstGeom>
          <a:ln w="762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371600" y="3416708"/>
            <a:ext cx="1905000" cy="774292"/>
          </a:xfrm>
          <a:prstGeom prst="straightConnector1">
            <a:avLst/>
          </a:prstGeom>
          <a:ln w="762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9200" y="4096787"/>
            <a:ext cx="1905000" cy="774292"/>
          </a:xfrm>
          <a:prstGeom prst="straightConnector1">
            <a:avLst/>
          </a:prstGeom>
          <a:ln w="762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219200" y="1670254"/>
            <a:ext cx="7099495" cy="3932240"/>
          </a:xfrm>
          <a:prstGeom prst="straightConnector1">
            <a:avLst/>
          </a:prstGeom>
          <a:ln w="7620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821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799" y="1027331"/>
            <a:ext cx="8505729" cy="5184827"/>
          </a:xfrm>
          <a:prstGeom prst="rect">
            <a:avLst/>
          </a:prstGeom>
        </p:spPr>
      </p:pic>
      <p:sp>
        <p:nvSpPr>
          <p:cNvPr id="7" name="TextBox 6"/>
          <p:cNvSpPr txBox="1"/>
          <p:nvPr/>
        </p:nvSpPr>
        <p:spPr>
          <a:xfrm>
            <a:off x="927295" y="381000"/>
            <a:ext cx="7391400" cy="646331"/>
          </a:xfrm>
          <a:prstGeom prst="rect">
            <a:avLst/>
          </a:prstGeom>
          <a:noFill/>
        </p:spPr>
        <p:txBody>
          <a:bodyPr wrap="square" rtlCol="0">
            <a:spAutoFit/>
          </a:bodyPr>
          <a:lstStyle/>
          <a:p>
            <a:pPr algn="ctr"/>
            <a:r>
              <a:rPr lang="en-US" sz="3600" dirty="0" smtClean="0"/>
              <a:t>The Dashboard Complete Forms</a:t>
            </a:r>
          </a:p>
        </p:txBody>
      </p:sp>
      <p:sp>
        <p:nvSpPr>
          <p:cNvPr id="2" name="TextBox 1"/>
          <p:cNvSpPr txBox="1"/>
          <p:nvPr/>
        </p:nvSpPr>
        <p:spPr>
          <a:xfrm>
            <a:off x="6990414" y="1461195"/>
            <a:ext cx="1820114" cy="369332"/>
          </a:xfrm>
          <a:prstGeom prst="rect">
            <a:avLst/>
          </a:prstGeom>
          <a:solidFill>
            <a:schemeClr val="bg1"/>
          </a:solidFill>
        </p:spPr>
        <p:txBody>
          <a:bodyPr wrap="none" rtlCol="0">
            <a:spAutoFit/>
          </a:bodyPr>
          <a:lstStyle/>
          <a:p>
            <a:pPr marL="285750" indent="-285750">
              <a:buFont typeface="Wingdings" panose="05000000000000000000" pitchFamily="2" charset="2"/>
              <a:buChar char="ü"/>
            </a:pPr>
            <a:r>
              <a:rPr lang="en-US" b="1" dirty="0" smtClean="0">
                <a:solidFill>
                  <a:srgbClr val="FF0000"/>
                </a:solidFill>
              </a:rPr>
              <a:t>Upload Folder</a:t>
            </a:r>
            <a:endParaRPr lang="en-US" b="1" dirty="0">
              <a:solidFill>
                <a:srgbClr val="FF0000"/>
              </a:solidFill>
            </a:endParaRPr>
          </a:p>
        </p:txBody>
      </p:sp>
      <p:sp>
        <p:nvSpPr>
          <p:cNvPr id="8" name="TextBox 7"/>
          <p:cNvSpPr txBox="1"/>
          <p:nvPr/>
        </p:nvSpPr>
        <p:spPr>
          <a:xfrm>
            <a:off x="2590800" y="4572000"/>
            <a:ext cx="3244927" cy="369332"/>
          </a:xfrm>
          <a:prstGeom prst="rect">
            <a:avLst/>
          </a:prstGeom>
          <a:solidFill>
            <a:schemeClr val="bg1"/>
          </a:solidFill>
        </p:spPr>
        <p:txBody>
          <a:bodyPr wrap="none" rtlCol="0">
            <a:spAutoFit/>
          </a:bodyPr>
          <a:lstStyle/>
          <a:p>
            <a:pPr marL="285750" indent="-285750">
              <a:buFont typeface="Wingdings" panose="05000000000000000000" pitchFamily="2" charset="2"/>
              <a:buChar char="ü"/>
            </a:pPr>
            <a:r>
              <a:rPr lang="en-US" b="1" dirty="0" smtClean="0">
                <a:solidFill>
                  <a:srgbClr val="FF0000"/>
                </a:solidFill>
              </a:rPr>
              <a:t>Forms to Complete &amp; Upload</a:t>
            </a:r>
            <a:endParaRPr lang="en-US" b="1" dirty="0">
              <a:solidFill>
                <a:srgbClr val="FF0000"/>
              </a:solidFill>
            </a:endParaRPr>
          </a:p>
        </p:txBody>
      </p:sp>
      <p:cxnSp>
        <p:nvCxnSpPr>
          <p:cNvPr id="6" name="Straight Arrow Connector 5"/>
          <p:cNvCxnSpPr/>
          <p:nvPr/>
        </p:nvCxnSpPr>
        <p:spPr>
          <a:xfrm flipH="1" flipV="1">
            <a:off x="2438400" y="4343400"/>
            <a:ext cx="533400" cy="4120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628900" y="4800600"/>
            <a:ext cx="342900" cy="1859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590800" y="4800600"/>
            <a:ext cx="381000" cy="9906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848600" y="1219200"/>
            <a:ext cx="533400" cy="2697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608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5775" y="584638"/>
            <a:ext cx="8496300" cy="646331"/>
          </a:xfrm>
          <a:prstGeom prst="rect">
            <a:avLst/>
          </a:prstGeom>
          <a:noFill/>
        </p:spPr>
        <p:txBody>
          <a:bodyPr wrap="square" rtlCol="0">
            <a:spAutoFit/>
          </a:bodyPr>
          <a:lstStyle/>
          <a:p>
            <a:pPr algn="ctr"/>
            <a:r>
              <a:rPr lang="en-US" sz="3600" dirty="0" smtClean="0"/>
              <a:t>Review:    Logging in &amp; the Home Page</a:t>
            </a:r>
          </a:p>
        </p:txBody>
      </p:sp>
      <p:sp>
        <p:nvSpPr>
          <p:cNvPr id="2" name="TextBox 1"/>
          <p:cNvSpPr txBox="1"/>
          <p:nvPr/>
        </p:nvSpPr>
        <p:spPr>
          <a:xfrm>
            <a:off x="525840" y="1520785"/>
            <a:ext cx="6188613" cy="2185214"/>
          </a:xfrm>
          <a:prstGeom prst="rect">
            <a:avLst/>
          </a:prstGeom>
          <a:noFill/>
          <a:ln>
            <a:solidFill>
              <a:schemeClr val="tx1"/>
            </a:solidFill>
          </a:ln>
        </p:spPr>
        <p:txBody>
          <a:bodyPr wrap="square" rtlCol="0">
            <a:spAutoFit/>
          </a:bodyPr>
          <a:lstStyle/>
          <a:p>
            <a:r>
              <a:rPr lang="en-US" sz="2800" b="1" dirty="0" smtClean="0"/>
              <a:t>LOGGING IN</a:t>
            </a:r>
          </a:p>
          <a:p>
            <a:r>
              <a:rPr lang="en-US" dirty="0" smtClean="0"/>
              <a:t>Go to the EED Homepage</a:t>
            </a:r>
          </a:p>
          <a:p>
            <a:pPr marL="285750" indent="-285750">
              <a:buFont typeface="Wingdings" panose="05000000000000000000" pitchFamily="2" charset="2"/>
              <a:buChar char="§"/>
            </a:pPr>
            <a:r>
              <a:rPr lang="en-US" dirty="0" smtClean="0"/>
              <a:t>Click on the orange Support Tab</a:t>
            </a:r>
          </a:p>
          <a:p>
            <a:pPr marL="742950" lvl="1" indent="-285750">
              <a:buFont typeface="Wingdings" panose="05000000000000000000" pitchFamily="2" charset="2"/>
              <a:buChar char="§"/>
            </a:pPr>
            <a:r>
              <a:rPr lang="en-US" dirty="0" smtClean="0"/>
              <a:t>Click on Alaska STEPP</a:t>
            </a:r>
          </a:p>
          <a:p>
            <a:pPr marL="1200150" lvl="2" indent="-285750">
              <a:buFont typeface="Wingdings" panose="05000000000000000000" pitchFamily="2" charset="2"/>
              <a:buChar char="§"/>
            </a:pPr>
            <a:r>
              <a:rPr lang="en-US" dirty="0" smtClean="0"/>
              <a:t>Login to Alaska STEPP</a:t>
            </a:r>
          </a:p>
          <a:p>
            <a:pPr marL="1657350" lvl="3" indent="-285750">
              <a:buFont typeface="Wingdings" panose="05000000000000000000" pitchFamily="2" charset="2"/>
              <a:buChar char="§"/>
            </a:pPr>
            <a:r>
              <a:rPr lang="en-US" dirty="0" smtClean="0"/>
              <a:t>Click on Alaska STEPP</a:t>
            </a:r>
            <a:endParaRPr lang="en-US" dirty="0"/>
          </a:p>
          <a:p>
            <a:pPr marL="2114550" lvl="4" indent="-285750">
              <a:buFont typeface="Wingdings" panose="05000000000000000000" pitchFamily="2" charset="2"/>
              <a:buChar char="§"/>
            </a:pPr>
            <a:r>
              <a:rPr lang="en-US" dirty="0" smtClean="0"/>
              <a:t>Enter Login and Password</a:t>
            </a:r>
          </a:p>
        </p:txBody>
      </p:sp>
      <p:sp>
        <p:nvSpPr>
          <p:cNvPr id="3" name="TextBox 2"/>
          <p:cNvSpPr txBox="1"/>
          <p:nvPr/>
        </p:nvSpPr>
        <p:spPr>
          <a:xfrm>
            <a:off x="553914" y="3872705"/>
            <a:ext cx="8437686" cy="2523768"/>
          </a:xfrm>
          <a:prstGeom prst="rect">
            <a:avLst/>
          </a:prstGeom>
          <a:noFill/>
        </p:spPr>
        <p:txBody>
          <a:bodyPr wrap="square" rtlCol="0">
            <a:spAutoFit/>
          </a:bodyPr>
          <a:lstStyle/>
          <a:p>
            <a:pPr algn="ctr"/>
            <a:r>
              <a:rPr lang="en-US" sz="2800" u="sng" dirty="0" smtClean="0"/>
              <a:t>What is on the </a:t>
            </a:r>
            <a:r>
              <a:rPr lang="en-US" sz="2800" u="sng" dirty="0" smtClean="0">
                <a:effectLst>
                  <a:outerShdw blurRad="50800" dist="50800" dir="5400000" algn="ctr" rotWithShape="0">
                    <a:schemeClr val="accent6"/>
                  </a:outerShdw>
                </a:effectLst>
              </a:rPr>
              <a:t>Home Page </a:t>
            </a:r>
            <a:r>
              <a:rPr lang="en-US" sz="2800" u="sng" dirty="0" smtClean="0"/>
              <a:t>??</a:t>
            </a:r>
          </a:p>
          <a:p>
            <a:pPr marL="514350" indent="-514350">
              <a:buFont typeface="+mj-lt"/>
              <a:buAutoNum type="arabicPeriod"/>
            </a:pPr>
            <a:r>
              <a:rPr lang="en-US" sz="2600" dirty="0" smtClean="0"/>
              <a:t>Site name is noted in the top middle.</a:t>
            </a:r>
          </a:p>
          <a:p>
            <a:pPr marL="514350" indent="-514350">
              <a:buFont typeface="+mj-lt"/>
              <a:buAutoNum type="arabicPeriod"/>
            </a:pPr>
            <a:r>
              <a:rPr lang="en-US" sz="2600" dirty="0" smtClean="0"/>
              <a:t>Gray main menu bar on the left</a:t>
            </a:r>
          </a:p>
          <a:p>
            <a:pPr marL="514350" indent="-514350">
              <a:buFont typeface="+mj-lt"/>
              <a:buAutoNum type="arabicPeriod"/>
            </a:pPr>
            <a:r>
              <a:rPr lang="en-US" sz="2600" dirty="0"/>
              <a:t>F</a:t>
            </a:r>
            <a:r>
              <a:rPr lang="en-US" sz="2600" dirty="0" smtClean="0"/>
              <a:t>our main </a:t>
            </a:r>
            <a:r>
              <a:rPr lang="en-US" sz="2600" dirty="0"/>
              <a:t>i</a:t>
            </a:r>
            <a:r>
              <a:rPr lang="en-US" sz="2600" dirty="0" smtClean="0"/>
              <a:t>cons in the center</a:t>
            </a:r>
          </a:p>
          <a:p>
            <a:pPr marL="514350" indent="-514350">
              <a:buFont typeface="+mj-lt"/>
              <a:buAutoNum type="arabicPeriod"/>
            </a:pPr>
            <a:r>
              <a:rPr lang="en-US" sz="2600" dirty="0" smtClean="0"/>
              <a:t>Blue banner for forms</a:t>
            </a:r>
          </a:p>
          <a:p>
            <a:pPr marL="514350" indent="-514350">
              <a:buFont typeface="+mj-lt"/>
              <a:buAutoNum type="arabicPeriod"/>
            </a:pPr>
            <a:r>
              <a:rPr lang="en-US" sz="2600" dirty="0"/>
              <a:t>U</a:t>
            </a:r>
            <a:r>
              <a:rPr lang="en-US" sz="2600" dirty="0" smtClean="0"/>
              <a:t>pload folder and logoff icons in upper right hand corner</a:t>
            </a:r>
          </a:p>
        </p:txBody>
      </p:sp>
      <p:sp>
        <p:nvSpPr>
          <p:cNvPr id="8" name="TextBox 7"/>
          <p:cNvSpPr txBox="1"/>
          <p:nvPr/>
        </p:nvSpPr>
        <p:spPr>
          <a:xfrm>
            <a:off x="5029200" y="1892419"/>
            <a:ext cx="2966525" cy="800219"/>
          </a:xfrm>
          <a:prstGeom prst="rect">
            <a:avLst/>
          </a:prstGeom>
          <a:solidFill>
            <a:schemeClr val="bg1"/>
          </a:solidFill>
          <a:ln>
            <a:solidFill>
              <a:schemeClr val="tx1"/>
            </a:solidFill>
          </a:ln>
        </p:spPr>
        <p:txBody>
          <a:bodyPr wrap="square" rtlCol="0">
            <a:spAutoFit/>
          </a:bodyPr>
          <a:lstStyle/>
          <a:p>
            <a:r>
              <a:rPr lang="en-US" sz="2800" b="1" dirty="0" smtClean="0"/>
              <a:t>OR GO TO </a:t>
            </a:r>
          </a:p>
          <a:p>
            <a:r>
              <a:rPr lang="en-US" dirty="0" smtClean="0">
                <a:hlinkClick r:id="rId3"/>
              </a:rPr>
              <a:t>http://www.Indistar.org</a:t>
            </a:r>
            <a:r>
              <a:rPr lang="en-US" dirty="0" smtClean="0"/>
              <a:t> </a:t>
            </a:r>
            <a:endParaRPr lang="en-US" dirty="0"/>
          </a:p>
        </p:txBody>
      </p:sp>
    </p:spTree>
    <p:extLst>
      <p:ext uri="{BB962C8B-B14F-4D97-AF65-F5344CB8AC3E}">
        <p14:creationId xmlns:p14="http://schemas.microsoft.com/office/powerpoint/2010/main" val="154014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 y="762000"/>
            <a:ext cx="8862952" cy="5334000"/>
          </a:xfrm>
          <a:prstGeom prst="rect">
            <a:avLst/>
          </a:prstGeom>
        </p:spPr>
      </p:pic>
      <p:sp>
        <p:nvSpPr>
          <p:cNvPr id="7" name="TextBox 6"/>
          <p:cNvSpPr txBox="1"/>
          <p:nvPr/>
        </p:nvSpPr>
        <p:spPr>
          <a:xfrm>
            <a:off x="51806" y="228600"/>
            <a:ext cx="9054905" cy="646331"/>
          </a:xfrm>
          <a:prstGeom prst="rect">
            <a:avLst/>
          </a:prstGeom>
          <a:noFill/>
        </p:spPr>
        <p:txBody>
          <a:bodyPr wrap="square" rtlCol="0">
            <a:spAutoFit/>
          </a:bodyPr>
          <a:lstStyle/>
          <a:p>
            <a:pPr algn="ctr"/>
            <a:r>
              <a:rPr lang="en-US" sz="3600" dirty="0" smtClean="0"/>
              <a:t>Our Direction and Selecting Indicators</a:t>
            </a:r>
          </a:p>
        </p:txBody>
      </p:sp>
      <p:sp>
        <p:nvSpPr>
          <p:cNvPr id="8" name="TextBox 7"/>
          <p:cNvSpPr txBox="1"/>
          <p:nvPr/>
        </p:nvSpPr>
        <p:spPr>
          <a:xfrm>
            <a:off x="2585936" y="2334399"/>
            <a:ext cx="3738663" cy="369332"/>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b="1" dirty="0" smtClean="0">
                <a:solidFill>
                  <a:srgbClr val="FF0000"/>
                </a:solidFill>
              </a:rPr>
              <a:t>In “Our Direction”/”Set Direction” </a:t>
            </a:r>
          </a:p>
        </p:txBody>
      </p:sp>
      <p:cxnSp>
        <p:nvCxnSpPr>
          <p:cNvPr id="9" name="Straight Arrow Connector 8"/>
          <p:cNvCxnSpPr/>
          <p:nvPr/>
        </p:nvCxnSpPr>
        <p:spPr>
          <a:xfrm flipH="1" flipV="1">
            <a:off x="573185" y="1394430"/>
            <a:ext cx="3307342" cy="10879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209800" y="1219200"/>
            <a:ext cx="3124200" cy="12631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752600" y="2246450"/>
            <a:ext cx="5680614" cy="28589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486400" y="1600200"/>
            <a:ext cx="1219200" cy="250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91200" y="1725443"/>
            <a:ext cx="3365463" cy="646331"/>
          </a:xfrm>
          <a:prstGeom prst="rect">
            <a:avLst/>
          </a:prstGeom>
          <a:noFill/>
        </p:spPr>
        <p:txBody>
          <a:bodyPr wrap="square" rtlCol="0">
            <a:spAutoFit/>
          </a:bodyPr>
          <a:lstStyle/>
          <a:p>
            <a:pPr marL="285750" indent="-285750">
              <a:buFont typeface="Wingdings" panose="05000000000000000000" pitchFamily="2" charset="2"/>
              <a:buChar char="ü"/>
            </a:pPr>
            <a:r>
              <a:rPr lang="en-US" b="1" dirty="0">
                <a:solidFill>
                  <a:srgbClr val="FF0000"/>
                </a:solidFill>
              </a:rPr>
              <a:t> icon “3” to </a:t>
            </a:r>
            <a:r>
              <a:rPr lang="en-US" b="1" u="sng" dirty="0">
                <a:solidFill>
                  <a:srgbClr val="FF0000"/>
                </a:solidFill>
              </a:rPr>
              <a:t>check</a:t>
            </a:r>
            <a:r>
              <a:rPr lang="en-US" b="1" dirty="0">
                <a:solidFill>
                  <a:srgbClr val="FF0000"/>
                </a:solidFill>
              </a:rPr>
              <a:t> your selected indicators</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3735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4651" y="228600"/>
            <a:ext cx="8474331" cy="646331"/>
          </a:xfrm>
          <a:prstGeom prst="rect">
            <a:avLst/>
          </a:prstGeom>
          <a:noFill/>
        </p:spPr>
        <p:txBody>
          <a:bodyPr wrap="square" rtlCol="0">
            <a:spAutoFit/>
          </a:bodyPr>
          <a:lstStyle/>
          <a:p>
            <a:pPr algn="ctr"/>
            <a:r>
              <a:rPr lang="en-US" sz="3600" dirty="0" smtClean="0"/>
              <a:t>Our Meetings/ Manage Meetings</a:t>
            </a:r>
          </a:p>
        </p:txBody>
      </p:sp>
      <p:pic>
        <p:nvPicPr>
          <p:cNvPr id="6" name="Picture 5"/>
          <p:cNvPicPr>
            <a:picLocks noChangeAspect="1"/>
          </p:cNvPicPr>
          <p:nvPr/>
        </p:nvPicPr>
        <p:blipFill rotWithShape="1">
          <a:blip r:embed="rId3"/>
          <a:srcRect t="9398" r="656" b="6955"/>
          <a:stretch/>
        </p:blipFill>
        <p:spPr>
          <a:xfrm>
            <a:off x="98591" y="838200"/>
            <a:ext cx="8763000" cy="5410200"/>
          </a:xfrm>
          <a:prstGeom prst="rect">
            <a:avLst/>
          </a:prstGeom>
        </p:spPr>
      </p:pic>
      <p:sp>
        <p:nvSpPr>
          <p:cNvPr id="8" name="TextBox 7"/>
          <p:cNvSpPr txBox="1"/>
          <p:nvPr/>
        </p:nvSpPr>
        <p:spPr>
          <a:xfrm>
            <a:off x="2971800" y="3733800"/>
            <a:ext cx="4267200" cy="523220"/>
          </a:xfrm>
          <a:prstGeom prst="rect">
            <a:avLst/>
          </a:prstGeom>
          <a:solidFill>
            <a:schemeClr val="bg1"/>
          </a:solidFill>
        </p:spPr>
        <p:txBody>
          <a:bodyPr wrap="square" rtlCol="0">
            <a:spAutoFit/>
          </a:bodyPr>
          <a:lstStyle/>
          <a:p>
            <a:pPr marL="457200" indent="-457200">
              <a:buFont typeface="Wingdings" panose="05000000000000000000" pitchFamily="2" charset="2"/>
              <a:buChar char="ü"/>
            </a:pPr>
            <a:r>
              <a:rPr lang="en-US" sz="1400" b="1" dirty="0" smtClean="0">
                <a:solidFill>
                  <a:srgbClr val="FF0000"/>
                </a:solidFill>
              </a:rPr>
              <a:t>Cut and paste agendas or minutes into this field or other fields created when box is checked.</a:t>
            </a:r>
            <a:endParaRPr lang="en-US" sz="1400" b="1" dirty="0">
              <a:solidFill>
                <a:srgbClr val="FF0000"/>
              </a:solidFill>
            </a:endParaRPr>
          </a:p>
        </p:txBody>
      </p:sp>
      <p:cxnSp>
        <p:nvCxnSpPr>
          <p:cNvPr id="10" name="Straight Arrow Connector 9"/>
          <p:cNvCxnSpPr/>
          <p:nvPr/>
        </p:nvCxnSpPr>
        <p:spPr>
          <a:xfrm flipH="1">
            <a:off x="1828800" y="3962400"/>
            <a:ext cx="16002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839995" y="3962400"/>
            <a:ext cx="1589005" cy="533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839995" y="3962400"/>
            <a:ext cx="1589005" cy="685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28800" y="3962400"/>
            <a:ext cx="1600200" cy="762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24200" y="1840468"/>
            <a:ext cx="4267200" cy="738664"/>
          </a:xfrm>
          <a:prstGeom prst="rect">
            <a:avLst/>
          </a:prstGeom>
          <a:solidFill>
            <a:schemeClr val="bg1"/>
          </a:solidFill>
        </p:spPr>
        <p:txBody>
          <a:bodyPr wrap="square" rtlCol="0">
            <a:spAutoFit/>
          </a:bodyPr>
          <a:lstStyle/>
          <a:p>
            <a:pPr marL="457200" indent="-457200">
              <a:buFont typeface="Wingdings" panose="05000000000000000000" pitchFamily="2" charset="2"/>
              <a:buChar char="ü"/>
            </a:pPr>
            <a:r>
              <a:rPr lang="en-US" sz="1400" b="1" dirty="0" smtClean="0">
                <a:solidFill>
                  <a:srgbClr val="FF0000"/>
                </a:solidFill>
              </a:rPr>
              <a:t>Our Meetings/Manage Meetings/Team Meetings number “3” to click on members and add content.</a:t>
            </a:r>
            <a:endParaRPr lang="en-US" sz="1400" b="1" dirty="0">
              <a:solidFill>
                <a:srgbClr val="FF0000"/>
              </a:solidFill>
            </a:endParaRPr>
          </a:p>
        </p:txBody>
      </p:sp>
      <p:sp>
        <p:nvSpPr>
          <p:cNvPr id="2" name="Left Arrow 1"/>
          <p:cNvSpPr/>
          <p:nvPr/>
        </p:nvSpPr>
        <p:spPr>
          <a:xfrm>
            <a:off x="6708648" y="1296888"/>
            <a:ext cx="530352" cy="381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276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793485"/>
            <a:ext cx="8830704" cy="5136761"/>
          </a:xfrm>
          <a:prstGeom prst="rect">
            <a:avLst/>
          </a:prstGeom>
        </p:spPr>
      </p:pic>
      <p:sp>
        <p:nvSpPr>
          <p:cNvPr id="7" name="TextBox 6"/>
          <p:cNvSpPr txBox="1"/>
          <p:nvPr/>
        </p:nvSpPr>
        <p:spPr>
          <a:xfrm>
            <a:off x="0" y="171473"/>
            <a:ext cx="8474331" cy="646331"/>
          </a:xfrm>
          <a:prstGeom prst="rect">
            <a:avLst/>
          </a:prstGeom>
          <a:noFill/>
        </p:spPr>
        <p:txBody>
          <a:bodyPr wrap="square" rtlCol="0">
            <a:spAutoFit/>
          </a:bodyPr>
          <a:lstStyle/>
          <a:p>
            <a:pPr algn="ctr"/>
            <a:r>
              <a:rPr lang="en-US" sz="3600" dirty="0" smtClean="0"/>
              <a:t>Success Cycle/ </a:t>
            </a:r>
            <a:r>
              <a:rPr lang="en-US" sz="3600" b="1" u="sng" dirty="0" smtClean="0"/>
              <a:t>Assess, Create, Monitor</a:t>
            </a:r>
          </a:p>
        </p:txBody>
      </p:sp>
      <p:sp>
        <p:nvSpPr>
          <p:cNvPr id="2" name="TextBox 1"/>
          <p:cNvSpPr txBox="1"/>
          <p:nvPr/>
        </p:nvSpPr>
        <p:spPr>
          <a:xfrm rot="20441773">
            <a:off x="530361" y="1542262"/>
            <a:ext cx="3908506" cy="646331"/>
          </a:xfrm>
          <a:prstGeom prst="rect">
            <a:avLst/>
          </a:prstGeom>
          <a:noFill/>
        </p:spPr>
        <p:txBody>
          <a:bodyPr wrap="none" rtlCol="0">
            <a:spAutoFit/>
          </a:bodyPr>
          <a:lstStyle/>
          <a:p>
            <a:pPr marL="571500" indent="-571500">
              <a:buFont typeface="Wingdings" panose="05000000000000000000" pitchFamily="2" charset="2"/>
              <a:buChar char="ü"/>
            </a:pPr>
            <a:r>
              <a:rPr lang="en-US" sz="3600" b="1" dirty="0" smtClean="0">
                <a:solidFill>
                  <a:srgbClr val="FF0000"/>
                </a:solidFill>
              </a:rPr>
              <a:t>Main Work Page</a:t>
            </a:r>
            <a:endParaRPr lang="en-US" sz="3600" b="1" dirty="0">
              <a:solidFill>
                <a:srgbClr val="FF0000"/>
              </a:solidFill>
            </a:endParaRPr>
          </a:p>
        </p:txBody>
      </p:sp>
      <p:sp>
        <p:nvSpPr>
          <p:cNvPr id="6" name="TextBox 5"/>
          <p:cNvSpPr txBox="1"/>
          <p:nvPr/>
        </p:nvSpPr>
        <p:spPr>
          <a:xfrm>
            <a:off x="3758711" y="1752600"/>
            <a:ext cx="5376793" cy="830997"/>
          </a:xfrm>
          <a:prstGeom prst="rect">
            <a:avLst/>
          </a:prstGeom>
          <a:noFill/>
        </p:spPr>
        <p:txBody>
          <a:bodyPr wrap="square" rtlCol="0">
            <a:spAutoFit/>
          </a:bodyPr>
          <a:lstStyle/>
          <a:p>
            <a:pPr marL="571500" indent="-571500">
              <a:buFont typeface="Wingdings" panose="05000000000000000000" pitchFamily="2" charset="2"/>
              <a:buChar char="ü"/>
            </a:pPr>
            <a:r>
              <a:rPr lang="en-US" sz="1600" b="1" dirty="0" smtClean="0">
                <a:solidFill>
                  <a:srgbClr val="FF0000"/>
                </a:solidFill>
              </a:rPr>
              <a:t>Indicators listed have been selected in “Set Direction”</a:t>
            </a:r>
          </a:p>
          <a:p>
            <a:pPr marL="571500" indent="-571500">
              <a:buFont typeface="Wingdings" panose="05000000000000000000" pitchFamily="2" charset="2"/>
              <a:buChar char="ü"/>
            </a:pPr>
            <a:r>
              <a:rPr lang="en-US" sz="1600" b="1" dirty="0">
                <a:solidFill>
                  <a:srgbClr val="FF0000"/>
                </a:solidFill>
              </a:rPr>
              <a:t>Add indicator by </a:t>
            </a:r>
            <a:r>
              <a:rPr lang="en-US" sz="1600" b="1" dirty="0" smtClean="0">
                <a:solidFill>
                  <a:srgbClr val="FF0000"/>
                </a:solidFill>
              </a:rPr>
              <a:t>clicking “Select </a:t>
            </a:r>
            <a:r>
              <a:rPr lang="en-US" sz="1600" b="1" dirty="0">
                <a:solidFill>
                  <a:srgbClr val="FF0000"/>
                </a:solidFill>
              </a:rPr>
              <a:t>Additional Indictors</a:t>
            </a:r>
            <a:r>
              <a:rPr lang="en-US" sz="1600" b="1" dirty="0" smtClean="0">
                <a:solidFill>
                  <a:srgbClr val="FF0000"/>
                </a:solidFill>
              </a:rPr>
              <a:t>”</a:t>
            </a:r>
          </a:p>
          <a:p>
            <a:pPr marL="571500" indent="-571500">
              <a:buFont typeface="Wingdings" panose="05000000000000000000" pitchFamily="2" charset="2"/>
              <a:buChar char="ü"/>
            </a:pPr>
            <a:r>
              <a:rPr lang="en-US" sz="1600" b="1" dirty="0" smtClean="0">
                <a:solidFill>
                  <a:srgbClr val="FF0000"/>
                </a:solidFill>
              </a:rPr>
              <a:t>Click on indicator to work with it</a:t>
            </a:r>
          </a:p>
        </p:txBody>
      </p:sp>
      <p:cxnSp>
        <p:nvCxnSpPr>
          <p:cNvPr id="12" name="Straight Arrow Connector 11"/>
          <p:cNvCxnSpPr/>
          <p:nvPr/>
        </p:nvCxnSpPr>
        <p:spPr>
          <a:xfrm flipV="1">
            <a:off x="4191000" y="1295402"/>
            <a:ext cx="1524000" cy="4010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971801" y="2431028"/>
            <a:ext cx="1371599" cy="7745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91000" y="1696454"/>
            <a:ext cx="198615" cy="4480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780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8052" y="381000"/>
            <a:ext cx="8521147" cy="4585871"/>
          </a:xfrm>
          <a:prstGeom prst="rect">
            <a:avLst/>
          </a:prstGeom>
          <a:noFill/>
          <a:ln>
            <a:solidFill>
              <a:schemeClr val="bg1"/>
            </a:solidFill>
          </a:ln>
        </p:spPr>
        <p:txBody>
          <a:bodyPr wrap="square" rtlCol="0">
            <a:spAutoFit/>
          </a:bodyPr>
          <a:lstStyle/>
          <a:p>
            <a:pPr algn="ctr"/>
            <a:r>
              <a:rPr lang="en-US" sz="3600" dirty="0" smtClean="0"/>
              <a:t>What is Alaska STEPP </a:t>
            </a:r>
          </a:p>
          <a:p>
            <a:endParaRPr lang="en-US" sz="3200" dirty="0"/>
          </a:p>
          <a:p>
            <a:r>
              <a:rPr lang="en-US" sz="3200" dirty="0"/>
              <a:t>Alaska STEPP, which stands for </a:t>
            </a:r>
            <a:r>
              <a:rPr lang="en-US" sz="3200" b="1" dirty="0"/>
              <a:t>S</a:t>
            </a:r>
            <a:r>
              <a:rPr lang="en-US" sz="3200" dirty="0"/>
              <a:t>teps </a:t>
            </a:r>
            <a:r>
              <a:rPr lang="en-US" sz="3200" b="1" dirty="0"/>
              <a:t>T</a:t>
            </a:r>
            <a:r>
              <a:rPr lang="en-US" sz="3200" dirty="0"/>
              <a:t>oward </a:t>
            </a:r>
            <a:r>
              <a:rPr lang="en-US" sz="3200" b="1" dirty="0"/>
              <a:t>E</a:t>
            </a:r>
            <a:r>
              <a:rPr lang="en-US" sz="3200" dirty="0"/>
              <a:t>ducational </a:t>
            </a:r>
            <a:r>
              <a:rPr lang="en-US" sz="3200" b="1" dirty="0"/>
              <a:t>P</a:t>
            </a:r>
            <a:r>
              <a:rPr lang="en-US" sz="3200" dirty="0"/>
              <a:t>rogress and </a:t>
            </a:r>
            <a:r>
              <a:rPr lang="en-US" sz="3200" b="1" dirty="0"/>
              <a:t>P</a:t>
            </a:r>
            <a:r>
              <a:rPr lang="en-US" sz="3200" dirty="0"/>
              <a:t>artnership, is an </a:t>
            </a:r>
            <a:r>
              <a:rPr lang="en-US" sz="3200" dirty="0" smtClean="0"/>
              <a:t>online, </a:t>
            </a:r>
            <a:r>
              <a:rPr lang="en-US" sz="3200" dirty="0"/>
              <a:t>school improvement planning </a:t>
            </a:r>
            <a:r>
              <a:rPr lang="en-US" sz="3200" dirty="0" smtClean="0"/>
              <a:t>tool based </a:t>
            </a:r>
            <a:r>
              <a:rPr lang="en-US" sz="3200" dirty="0"/>
              <a:t>upon </a:t>
            </a:r>
            <a:r>
              <a:rPr lang="en-US" sz="3200" dirty="0" err="1"/>
              <a:t>Indistar</a:t>
            </a:r>
            <a:r>
              <a:rPr lang="en-US" sz="3200" dirty="0"/>
              <a:t>, a software </a:t>
            </a:r>
            <a:r>
              <a:rPr lang="en-US" sz="3200" dirty="0" smtClean="0"/>
              <a:t>template. Twenty-four states, including Alaska, </a:t>
            </a:r>
            <a:r>
              <a:rPr lang="en-US" sz="3200" dirty="0"/>
              <a:t>currently use </a:t>
            </a:r>
            <a:r>
              <a:rPr lang="en-US" sz="3200" dirty="0" smtClean="0"/>
              <a:t>the software program to </a:t>
            </a:r>
            <a:r>
              <a:rPr lang="en-US" sz="3200" dirty="0"/>
              <a:t>serve </a:t>
            </a:r>
            <a:r>
              <a:rPr lang="en-US" sz="3200" dirty="0" smtClean="0"/>
              <a:t>school, </a:t>
            </a:r>
            <a:r>
              <a:rPr lang="en-US" sz="3200" dirty="0"/>
              <a:t>and </a:t>
            </a:r>
            <a:r>
              <a:rPr lang="en-US" sz="3200" dirty="0" smtClean="0"/>
              <a:t>district-level, </a:t>
            </a:r>
            <a:r>
              <a:rPr lang="en-US" sz="3200" dirty="0"/>
              <a:t>improvement planning. </a:t>
            </a:r>
            <a:endParaRPr lang="en-US" sz="3200" dirty="0" smtClean="0"/>
          </a:p>
        </p:txBody>
      </p:sp>
      <p:pic>
        <p:nvPicPr>
          <p:cNvPr id="5" name="Picture 4"/>
          <p:cNvPicPr/>
          <p:nvPr/>
        </p:nvPicPr>
        <p:blipFill>
          <a:blip r:embed="rId3" cstate="print">
            <a:lum/>
          </a:blip>
          <a:srcRect/>
          <a:stretch>
            <a:fillRect/>
          </a:stretch>
        </p:blipFill>
        <p:spPr bwMode="auto">
          <a:xfrm>
            <a:off x="7142137" y="5562600"/>
            <a:ext cx="1721125" cy="739666"/>
          </a:xfrm>
          <a:prstGeom prst="rect">
            <a:avLst/>
          </a:prstGeom>
          <a:noFill/>
          <a:ln w="9525">
            <a:noFill/>
            <a:miter lim="800000"/>
            <a:headEnd/>
            <a:tailEnd/>
          </a:ln>
        </p:spPr>
      </p:pic>
    </p:spTree>
    <p:extLst>
      <p:ext uri="{BB962C8B-B14F-4D97-AF65-F5344CB8AC3E}">
        <p14:creationId xmlns:p14="http://schemas.microsoft.com/office/powerpoint/2010/main" val="1860733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48" y="101800"/>
            <a:ext cx="7886700" cy="994172"/>
          </a:xfrm>
        </p:spPr>
        <p:txBody>
          <a:bodyPr/>
          <a:lstStyle/>
          <a:p>
            <a:r>
              <a:rPr lang="en-US" dirty="0" smtClean="0"/>
              <a:t>Our Progress</a:t>
            </a:r>
            <a:endParaRPr lang="en-US" dirty="0"/>
          </a:p>
        </p:txBody>
      </p:sp>
      <p:pic>
        <p:nvPicPr>
          <p:cNvPr id="4" name="Picture 3"/>
          <p:cNvPicPr>
            <a:picLocks noChangeAspect="1"/>
          </p:cNvPicPr>
          <p:nvPr/>
        </p:nvPicPr>
        <p:blipFill>
          <a:blip r:embed="rId3"/>
          <a:stretch>
            <a:fillRect/>
          </a:stretch>
        </p:blipFill>
        <p:spPr>
          <a:xfrm>
            <a:off x="187486" y="1158486"/>
            <a:ext cx="5146514" cy="3184914"/>
          </a:xfrm>
          <a:prstGeom prst="rect">
            <a:avLst/>
          </a:prstGeom>
        </p:spPr>
      </p:pic>
      <p:sp>
        <p:nvSpPr>
          <p:cNvPr id="5" name="Up Arrow 4"/>
          <p:cNvSpPr/>
          <p:nvPr/>
        </p:nvSpPr>
        <p:spPr>
          <a:xfrm rot="1134674">
            <a:off x="1932161" y="1982400"/>
            <a:ext cx="176927" cy="1228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extBox 17"/>
          <p:cNvSpPr txBox="1"/>
          <p:nvPr/>
        </p:nvSpPr>
        <p:spPr>
          <a:xfrm>
            <a:off x="900957" y="3209412"/>
            <a:ext cx="4171950" cy="5078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1350" dirty="0"/>
              <a:t>Access printable final reports and filterable reports that can all be used for websites or presentations.</a:t>
            </a:r>
          </a:p>
        </p:txBody>
      </p:sp>
      <p:pic>
        <p:nvPicPr>
          <p:cNvPr id="20" name="Picture 19"/>
          <p:cNvPicPr>
            <a:picLocks noChangeAspect="1"/>
          </p:cNvPicPr>
          <p:nvPr/>
        </p:nvPicPr>
        <p:blipFill>
          <a:blip r:embed="rId4"/>
          <a:stretch>
            <a:fillRect/>
          </a:stretch>
        </p:blipFill>
        <p:spPr>
          <a:xfrm>
            <a:off x="5476357" y="228600"/>
            <a:ext cx="3509073" cy="3429000"/>
          </a:xfrm>
          <a:prstGeom prst="rect">
            <a:avLst/>
          </a:prstGeom>
          <a:ln>
            <a:solidFill>
              <a:schemeClr val="tx1"/>
            </a:solidFill>
          </a:ln>
        </p:spPr>
      </p:pic>
      <p:sp>
        <p:nvSpPr>
          <p:cNvPr id="11" name="Up Arrow 10"/>
          <p:cNvSpPr/>
          <p:nvPr/>
        </p:nvSpPr>
        <p:spPr>
          <a:xfrm rot="1134674">
            <a:off x="2368330" y="2014825"/>
            <a:ext cx="176927" cy="1228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Up Arrow 11"/>
          <p:cNvSpPr/>
          <p:nvPr/>
        </p:nvSpPr>
        <p:spPr>
          <a:xfrm rot="1134674">
            <a:off x="2753306" y="2005124"/>
            <a:ext cx="176927" cy="1228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Up Arrow 14"/>
          <p:cNvSpPr/>
          <p:nvPr/>
        </p:nvSpPr>
        <p:spPr>
          <a:xfrm rot="1134674">
            <a:off x="3114202" y="2005125"/>
            <a:ext cx="176927" cy="1228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Up Arrow 18"/>
          <p:cNvSpPr/>
          <p:nvPr/>
        </p:nvSpPr>
        <p:spPr>
          <a:xfrm rot="1134674">
            <a:off x="3484039" y="2005124"/>
            <a:ext cx="176927" cy="12281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 name="Picture 2"/>
          <p:cNvPicPr>
            <a:picLocks noChangeAspect="1"/>
          </p:cNvPicPr>
          <p:nvPr/>
        </p:nvPicPr>
        <p:blipFill rotWithShape="1">
          <a:blip r:embed="rId5"/>
          <a:srcRect l="6364" t="8899" r="5455"/>
          <a:stretch/>
        </p:blipFill>
        <p:spPr>
          <a:xfrm>
            <a:off x="4392667" y="3799460"/>
            <a:ext cx="4592763" cy="2448940"/>
          </a:xfrm>
          <a:prstGeom prst="rect">
            <a:avLst/>
          </a:prstGeom>
        </p:spPr>
      </p:pic>
      <p:sp>
        <p:nvSpPr>
          <p:cNvPr id="21" name="TextBox 20"/>
          <p:cNvSpPr txBox="1"/>
          <p:nvPr/>
        </p:nvSpPr>
        <p:spPr>
          <a:xfrm>
            <a:off x="219912" y="4801718"/>
            <a:ext cx="3742488" cy="923330"/>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marL="285750" indent="-285750">
              <a:buFont typeface="Wingdings" panose="05000000000000000000" pitchFamily="2" charset="2"/>
              <a:buChar char="ü"/>
            </a:pPr>
            <a:r>
              <a:rPr lang="en-US" b="1" dirty="0" smtClean="0">
                <a:solidFill>
                  <a:srgbClr val="FF0000"/>
                </a:solidFill>
              </a:rPr>
              <a:t>Comprehensive report</a:t>
            </a:r>
          </a:p>
          <a:p>
            <a:pPr marL="285750" indent="-285750">
              <a:buFont typeface="Wingdings" panose="05000000000000000000" pitchFamily="2" charset="2"/>
              <a:buChar char="ü"/>
            </a:pPr>
            <a:endParaRPr lang="en-US" b="1" dirty="0">
              <a:solidFill>
                <a:srgbClr val="FF0000"/>
              </a:solidFill>
            </a:endParaRPr>
          </a:p>
          <a:p>
            <a:pPr marL="285750" indent="-285750">
              <a:buFont typeface="Wingdings" panose="05000000000000000000" pitchFamily="2" charset="2"/>
              <a:buChar char="ü"/>
            </a:pPr>
            <a:r>
              <a:rPr lang="en-US" b="1" dirty="0" smtClean="0">
                <a:solidFill>
                  <a:srgbClr val="FF0000"/>
                </a:solidFill>
              </a:rPr>
              <a:t>Celebrate Our Success report</a:t>
            </a:r>
            <a:endParaRPr lang="en-US" b="1" dirty="0">
              <a:solidFill>
                <a:srgbClr val="FF0000"/>
              </a:solidFill>
            </a:endParaRPr>
          </a:p>
        </p:txBody>
      </p:sp>
      <p:cxnSp>
        <p:nvCxnSpPr>
          <p:cNvPr id="9" name="Straight Arrow Connector 8"/>
          <p:cNvCxnSpPr/>
          <p:nvPr/>
        </p:nvCxnSpPr>
        <p:spPr>
          <a:xfrm flipV="1">
            <a:off x="2780010" y="2776826"/>
            <a:ext cx="3012853" cy="21761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350220" y="4079912"/>
            <a:ext cx="2126137" cy="14819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016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63066"/>
            <a:ext cx="8332190" cy="2123658"/>
          </a:xfrm>
          <a:prstGeom prst="rect">
            <a:avLst/>
          </a:prstGeom>
          <a:noFill/>
        </p:spPr>
        <p:txBody>
          <a:bodyPr wrap="square" rtlCol="0">
            <a:spAutoFit/>
          </a:bodyPr>
          <a:lstStyle/>
          <a:p>
            <a:r>
              <a:rPr lang="en-US" sz="3600" dirty="0" smtClean="0">
                <a:cs typeface="Times New Roman" panose="02020603050405020304" pitchFamily="18" charset="0"/>
              </a:rPr>
              <a:t>Alaska STEPP Search</a:t>
            </a:r>
            <a:r>
              <a:rPr lang="en-US" sz="3600" dirty="0">
                <a:cs typeface="Times New Roman" panose="02020603050405020304" pitchFamily="18" charset="0"/>
              </a:rPr>
              <a:t> </a:t>
            </a:r>
            <a:endParaRPr lang="en-US" sz="3600" dirty="0" smtClean="0">
              <a:cs typeface="Times New Roman" panose="02020603050405020304" pitchFamily="18" charset="0"/>
            </a:endParaRPr>
          </a:p>
          <a:p>
            <a:r>
              <a:rPr lang="en-US" sz="3200" dirty="0" smtClean="0">
                <a:cs typeface="Times New Roman" panose="02020603050405020304" pitchFamily="18" charset="0"/>
              </a:rPr>
              <a:t>Login to STEPP using </a:t>
            </a:r>
          </a:p>
          <a:p>
            <a:r>
              <a:rPr lang="en-US" sz="3200" dirty="0" smtClean="0">
                <a:cs typeface="Times New Roman" panose="02020603050405020304" pitchFamily="18" charset="0"/>
              </a:rPr>
              <a:t>Login: </a:t>
            </a:r>
            <a:r>
              <a:rPr lang="en-US" sz="3200" dirty="0" err="1" smtClean="0">
                <a:cs typeface="Times New Roman" panose="02020603050405020304" pitchFamily="18" charset="0"/>
              </a:rPr>
              <a:t>ak</a:t>
            </a:r>
            <a:r>
              <a:rPr lang="en-US" sz="3200" dirty="0">
                <a:cs typeface="Times New Roman" panose="02020603050405020304" pitchFamily="18" charset="0"/>
              </a:rPr>
              <a:t> </a:t>
            </a:r>
            <a:r>
              <a:rPr lang="en-US" sz="3200" dirty="0" smtClean="0">
                <a:cs typeface="Times New Roman" panose="02020603050405020304" pitchFamily="18" charset="0"/>
              </a:rPr>
              <a:t>- Password: </a:t>
            </a:r>
            <a:r>
              <a:rPr lang="en-US" sz="3200" dirty="0" err="1" smtClean="0">
                <a:cs typeface="Times New Roman" panose="02020603050405020304" pitchFamily="18" charset="0"/>
              </a:rPr>
              <a:t>ak</a:t>
            </a:r>
            <a:r>
              <a:rPr lang="en-US" sz="3200" dirty="0" smtClean="0">
                <a:cs typeface="Times New Roman" panose="02020603050405020304" pitchFamily="18" charset="0"/>
              </a:rPr>
              <a:t>. </a:t>
            </a:r>
          </a:p>
          <a:p>
            <a:r>
              <a:rPr lang="en-US" sz="3200" dirty="0" smtClean="0">
                <a:cs typeface="Times New Roman" panose="02020603050405020304" pitchFamily="18" charset="0"/>
              </a:rPr>
              <a:t>With a partner, complete each item.</a:t>
            </a:r>
          </a:p>
        </p:txBody>
      </p:sp>
      <p:pic>
        <p:nvPicPr>
          <p:cNvPr id="1026" name="Picture 2" descr="C:\Users\ailove.SOA\AppData\Local\Microsoft\Windows\Temporary Internet Files\Content.IE5\H0E222M0\MC900434801[1].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05600" y="272164"/>
            <a:ext cx="1828572" cy="18285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263442332"/>
              </p:ext>
            </p:extLst>
          </p:nvPr>
        </p:nvGraphicFramePr>
        <p:xfrm>
          <a:off x="397042" y="2309834"/>
          <a:ext cx="8382000" cy="3886200"/>
        </p:xfrm>
        <a:graphic>
          <a:graphicData uri="http://schemas.openxmlformats.org/drawingml/2006/table">
            <a:tbl>
              <a:tblPr firstRow="1" firstCol="1" bandRow="1"/>
              <a:tblGrid>
                <a:gridCol w="8382000">
                  <a:extLst>
                    <a:ext uri="{9D8B030D-6E8A-4147-A177-3AD203B41FA5}">
                      <a16:colId xmlns:a16="http://schemas.microsoft.com/office/drawing/2014/main" val="20000"/>
                    </a:ext>
                  </a:extLst>
                </a:gridCol>
              </a:tblGrid>
              <a:tr h="312262">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Go between </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Home</a:t>
                      </a:r>
                      <a:r>
                        <a:rPr lang="en-US" sz="2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page</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 Our Direction, and Success</a:t>
                      </a:r>
                      <a:r>
                        <a:rPr lang="en-US" sz="2000" b="1" baseline="0" dirty="0" smtClean="0">
                          <a:effectLst/>
                          <a:latin typeface="Calibri" panose="020F0502020204030204" pitchFamily="34" charset="0"/>
                          <a:ea typeface="Times New Roman" panose="02020603050405020304" pitchFamily="18" charset="0"/>
                          <a:cs typeface="Times New Roman" panose="02020603050405020304" pitchFamily="18" charset="0"/>
                        </a:rPr>
                        <a:t> Cycle</a:t>
                      </a:r>
                      <a:r>
                        <a:rPr lang="en-US" sz="2000" b="1"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31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Add a person to the School Team.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931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Delete a person from the School Team.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931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Enter new school information.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9319">
                <a:tc>
                  <a:txBody>
                    <a:bodyPr/>
                    <a:lstStyle/>
                    <a:p>
                      <a:pPr marL="342900" marR="0" lvl="0" indent="-342900">
                        <a:lnSpc>
                          <a:spcPct val="115000"/>
                        </a:lnSpc>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Find and Upload the School Needs Assessment.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756">
                <a:tc>
                  <a:txBody>
                    <a:bodyPr/>
                    <a:lstStyle/>
                    <a:p>
                      <a:pPr marL="342900" marR="0" lvl="0" indent="-342900">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 an indicator.</a:t>
                      </a:r>
                      <a:endParaRPr lang="en-US" sz="110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756">
                <a:tc>
                  <a:txBody>
                    <a:body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Write an objective and add </a:t>
                      </a:r>
                      <a:r>
                        <a:rPr lang="en-US" sz="20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actions.</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756">
                <a:tc>
                  <a:txBody>
                    <a:body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Monitor an indicator that has </a:t>
                      </a:r>
                      <a:r>
                        <a:rPr lang="en-US" sz="2000" b="1" kern="12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actions. </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3756">
                <a:tc>
                  <a:txBody>
                    <a:bodyPr/>
                    <a:lstStyle/>
                    <a:p>
                      <a:pPr marL="342900" marR="0" lvl="0" indent="-342900">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Create a new Meeting Agenda.</a:t>
                      </a:r>
                      <a:endParaRPr lang="en-US" sz="110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3756">
                <a:tc>
                  <a:txBody>
                    <a:bodyPr/>
                    <a:lstStyle/>
                    <a:p>
                      <a:pPr marL="342900" marR="0" lvl="0" indent="-342900">
                        <a:spcBef>
                          <a:spcPts val="0"/>
                        </a:spcBef>
                        <a:spcAft>
                          <a:spcPts val="0"/>
                        </a:spcAft>
                        <a:buFont typeface="Wingdings" panose="05000000000000000000" pitchFamily="2" charset="2"/>
                        <a:buChar char=""/>
                      </a:pPr>
                      <a:r>
                        <a:rPr lang="en-US" sz="20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Comprehensive Plan Report.</a:t>
                      </a:r>
                      <a:endParaRPr lang="en-US" sz="110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8258">
                <a:tc>
                  <a:txBody>
                    <a:body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Detailed Report of Assessed Indicators</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3756">
                <a:tc>
                  <a:txBody>
                    <a:bodyPr/>
                    <a:lstStyle/>
                    <a:p>
                      <a:pPr marL="342900" marR="0" lvl="0" indent="-342900">
                        <a:spcBef>
                          <a:spcPts val="0"/>
                        </a:spcBef>
                        <a:spcAft>
                          <a:spcPts val="0"/>
                        </a:spcAft>
                        <a:buFont typeface="Wingdings" panose="05000000000000000000" pitchFamily="2" charset="2"/>
                        <a:buChar char=""/>
                      </a:pPr>
                      <a:r>
                        <a:rPr lang="en-US" sz="20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Generate a List of Objectives Included in Plan</a:t>
                      </a:r>
                      <a:endParaRPr lang="en-US" sz="1100" dirty="0">
                        <a:effectLst/>
                        <a:latin typeface="Calibri" panose="020F0502020204030204" pitchFamily="34" charset="0"/>
                        <a:ea typeface="Times New Roman" panose="02020603050405020304" pitchFamily="18" charset="0"/>
                      </a:endParaRPr>
                    </a:p>
                  </a:txBody>
                  <a:tcPr marL="68345" marR="68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880887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900113"/>
            <a:ext cx="8229600" cy="4525962"/>
          </a:xfrm>
        </p:spPr>
        <p:txBody>
          <a:bodyPr/>
          <a:lstStyle/>
          <a:p>
            <a:pPr>
              <a:buNone/>
            </a:pPr>
            <a:endParaRPr lang="en-US" dirty="0" smtClean="0"/>
          </a:p>
          <a:p>
            <a:endParaRPr lang="en-US" dirty="0"/>
          </a:p>
        </p:txBody>
      </p:sp>
      <p:sp>
        <p:nvSpPr>
          <p:cNvPr id="8" name="TextBox 7"/>
          <p:cNvSpPr txBox="1"/>
          <p:nvPr/>
        </p:nvSpPr>
        <p:spPr>
          <a:xfrm>
            <a:off x="609600" y="203817"/>
            <a:ext cx="7772399" cy="5918553"/>
          </a:xfrm>
          <a:prstGeom prst="rect">
            <a:avLst/>
          </a:prstGeom>
          <a:noFill/>
          <a:ln w="31750" cmpd="sng">
            <a:noFill/>
            <a:bevel/>
          </a:ln>
          <a:effectLst>
            <a:outerShdw blurRad="50800" dist="38100" dir="10800000" algn="r" rotWithShape="0">
              <a:schemeClr val="bg1">
                <a:alpha val="40000"/>
              </a:schemeClr>
            </a:outerShdw>
          </a:effectLst>
          <a:scene3d>
            <a:camera prst="orthographicFront"/>
            <a:lightRig rig="threePt" dir="t"/>
          </a:scene3d>
          <a:sp3d extrusionH="76200">
            <a:bevelT prst="relaxedInset"/>
            <a:extrusionClr>
              <a:srgbClr val="EE6112"/>
            </a:extrusionClr>
          </a:sp3d>
        </p:spPr>
        <p:txBody>
          <a:bodyPr wrap="square" rtlCol="0" anchor="ctr" anchorCtr="1">
            <a:noAutofit/>
          </a:bodyPr>
          <a:lstStyle/>
          <a:p>
            <a:pPr algn="ctr"/>
            <a:r>
              <a:rPr lang="en-US" sz="3600" dirty="0" smtClean="0"/>
              <a:t>Using Alaska STEPP With a Team</a:t>
            </a:r>
          </a:p>
          <a:p>
            <a:pPr algn="ctr"/>
            <a:endParaRPr lang="en-US" sz="4400" u="sng" dirty="0" smtClean="0"/>
          </a:p>
          <a:p>
            <a:pPr marL="514350" indent="-514350">
              <a:buFont typeface="Arial" panose="020B0604020202020204" pitchFamily="34" charset="0"/>
              <a:buChar char="•"/>
            </a:pPr>
            <a:r>
              <a:rPr lang="en-US" sz="2800" dirty="0" smtClean="0"/>
              <a:t>Schedule regular meetings and meet consistently with a specific purpose.</a:t>
            </a:r>
          </a:p>
          <a:p>
            <a:pPr marL="514350" indent="-514350">
              <a:buFont typeface="Arial" panose="020B0604020202020204" pitchFamily="34" charset="0"/>
              <a:buChar char="•"/>
            </a:pPr>
            <a:r>
              <a:rPr lang="en-US" sz="2800" dirty="0" smtClean="0"/>
              <a:t>Use a pacing guide to update and monitor indicators.</a:t>
            </a:r>
          </a:p>
          <a:p>
            <a:pPr marL="514350" indent="-514350">
              <a:buFont typeface="Arial" panose="020B0604020202020204" pitchFamily="34" charset="0"/>
              <a:buChar char="•"/>
            </a:pPr>
            <a:r>
              <a:rPr lang="en-US" sz="2800" dirty="0" smtClean="0"/>
              <a:t>Ask for input from all stakeholders.</a:t>
            </a:r>
          </a:p>
          <a:p>
            <a:pPr marL="514350" indent="-514350">
              <a:buFont typeface="Arial" panose="020B0604020202020204" pitchFamily="34" charset="0"/>
              <a:buChar char="•"/>
            </a:pPr>
            <a:r>
              <a:rPr lang="en-US" sz="2800" dirty="0" smtClean="0"/>
              <a:t>Provide guest passwords for stakeholders.</a:t>
            </a:r>
          </a:p>
          <a:p>
            <a:pPr marL="514350" indent="-514350">
              <a:buFont typeface="Arial" panose="020B0604020202020204" pitchFamily="34" charset="0"/>
              <a:buChar char="•"/>
            </a:pPr>
            <a:r>
              <a:rPr lang="en-US" sz="2800" dirty="0" smtClean="0"/>
              <a:t>Report out on successes regularly.</a:t>
            </a:r>
          </a:p>
          <a:p>
            <a:pPr marL="514350" indent="-514350">
              <a:buFont typeface="Arial" panose="020B0604020202020204" pitchFamily="34" charset="0"/>
              <a:buChar char="•"/>
            </a:pPr>
            <a:r>
              <a:rPr lang="en-US" sz="2800" dirty="0" smtClean="0"/>
              <a:t>Predetermine celebration occasions when certain objectives are met.</a:t>
            </a:r>
            <a:endParaRPr lang="en-US" sz="2800" dirty="0"/>
          </a:p>
        </p:txBody>
      </p:sp>
    </p:spTree>
    <p:extLst>
      <p:ext uri="{BB962C8B-B14F-4D97-AF65-F5344CB8AC3E}">
        <p14:creationId xmlns:p14="http://schemas.microsoft.com/office/powerpoint/2010/main" val="2430129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312" y="76200"/>
            <a:ext cx="8839199" cy="646331"/>
          </a:xfrm>
          <a:prstGeom prst="rect">
            <a:avLst/>
          </a:prstGeom>
          <a:noFill/>
        </p:spPr>
        <p:txBody>
          <a:bodyPr wrap="square" rtlCol="0">
            <a:spAutoFit/>
          </a:bodyPr>
          <a:lstStyle/>
          <a:p>
            <a:pPr algn="ctr"/>
            <a:r>
              <a:rPr lang="en-US" sz="3600" dirty="0" smtClean="0"/>
              <a:t>Filling out the Needs Assessment</a:t>
            </a:r>
            <a:endParaRPr lang="en-US" sz="3600" dirty="0" smtClean="0">
              <a:effectLst>
                <a:outerShdw blurRad="50800" dist="50800" dir="5400000" algn="ctr" rotWithShape="0">
                  <a:srgbClr val="FFFF00"/>
                </a:outerShdw>
              </a:effectLst>
            </a:endParaRPr>
          </a:p>
        </p:txBody>
      </p:sp>
      <p:pic>
        <p:nvPicPr>
          <p:cNvPr id="2" name="Picture 1"/>
          <p:cNvPicPr>
            <a:picLocks noChangeAspect="1"/>
          </p:cNvPicPr>
          <p:nvPr/>
        </p:nvPicPr>
        <p:blipFill>
          <a:blip r:embed="rId3"/>
          <a:stretch>
            <a:fillRect/>
          </a:stretch>
        </p:blipFill>
        <p:spPr>
          <a:xfrm>
            <a:off x="1143000" y="722531"/>
            <a:ext cx="6981825" cy="5525869"/>
          </a:xfrm>
          <a:prstGeom prst="rect">
            <a:avLst/>
          </a:prstGeom>
        </p:spPr>
      </p:pic>
    </p:spTree>
    <p:extLst>
      <p:ext uri="{BB962C8B-B14F-4D97-AF65-F5344CB8AC3E}">
        <p14:creationId xmlns:p14="http://schemas.microsoft.com/office/powerpoint/2010/main" val="1125514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04800"/>
            <a:ext cx="8153400" cy="6124754"/>
          </a:xfrm>
          <a:prstGeom prst="rect">
            <a:avLst/>
          </a:prstGeom>
        </p:spPr>
        <p:txBody>
          <a:bodyPr wrap="square">
            <a:spAutoFit/>
          </a:bodyPr>
          <a:lstStyle/>
          <a:p>
            <a:r>
              <a:rPr lang="en-US" sz="4000" dirty="0" smtClean="0"/>
              <a:t>School Needs Assessment</a:t>
            </a:r>
            <a:endParaRPr lang="en-US" sz="3200" dirty="0"/>
          </a:p>
          <a:p>
            <a:pPr marL="457200" indent="-457200">
              <a:buFont typeface="Arial" pitchFamily="34" charset="0"/>
              <a:buChar char="•"/>
            </a:pPr>
            <a:r>
              <a:rPr lang="en-US" sz="3200" dirty="0" smtClean="0"/>
              <a:t>Needs Assessment form is located on the Home Page under the “Complete Forms”.</a:t>
            </a:r>
          </a:p>
          <a:p>
            <a:pPr marL="457200" indent="-457200">
              <a:buFont typeface="Arial" pitchFamily="34" charset="0"/>
              <a:buChar char="•"/>
            </a:pPr>
            <a:r>
              <a:rPr lang="en-US" sz="3200" dirty="0" smtClean="0">
                <a:solidFill>
                  <a:schemeClr val="tx2">
                    <a:lumMod val="60000"/>
                    <a:lumOff val="40000"/>
                  </a:schemeClr>
                </a:solidFill>
              </a:rPr>
              <a:t>Analyze state assessment data and MAP/</a:t>
            </a:r>
            <a:r>
              <a:rPr lang="en-US" sz="3200" dirty="0" err="1" smtClean="0">
                <a:solidFill>
                  <a:schemeClr val="tx2">
                    <a:lumMod val="60000"/>
                    <a:lumOff val="40000"/>
                  </a:schemeClr>
                </a:solidFill>
              </a:rPr>
              <a:t>AIMSWeb</a:t>
            </a:r>
            <a:r>
              <a:rPr lang="en-US" sz="3200" dirty="0" smtClean="0">
                <a:solidFill>
                  <a:schemeClr val="tx2">
                    <a:lumMod val="60000"/>
                    <a:lumOff val="40000"/>
                  </a:schemeClr>
                </a:solidFill>
              </a:rPr>
              <a:t>/</a:t>
            </a:r>
            <a:r>
              <a:rPr lang="en-US" sz="3200" dirty="0" err="1" smtClean="0">
                <a:solidFill>
                  <a:schemeClr val="tx2">
                    <a:lumMod val="60000"/>
                    <a:lumOff val="40000"/>
                  </a:schemeClr>
                </a:solidFill>
              </a:rPr>
              <a:t>Diebels</a:t>
            </a:r>
            <a:r>
              <a:rPr lang="en-US" sz="3200" dirty="0" smtClean="0">
                <a:solidFill>
                  <a:schemeClr val="tx2">
                    <a:lumMod val="60000"/>
                    <a:lumOff val="40000"/>
                  </a:schemeClr>
                </a:solidFill>
              </a:rPr>
              <a:t>/AMP/Attendance/</a:t>
            </a:r>
          </a:p>
          <a:p>
            <a:r>
              <a:rPr lang="en-US" sz="3200" dirty="0" smtClean="0">
                <a:solidFill>
                  <a:schemeClr val="tx2">
                    <a:lumMod val="60000"/>
                    <a:lumOff val="40000"/>
                  </a:schemeClr>
                </a:solidFill>
              </a:rPr>
              <a:t>     Graduation Rate/Behavior/Perception data. </a:t>
            </a:r>
          </a:p>
          <a:p>
            <a:pPr marL="457200" indent="-457200">
              <a:buFont typeface="Arial" pitchFamily="34" charset="0"/>
              <a:buChar char="•"/>
            </a:pPr>
            <a:r>
              <a:rPr lang="en-US" sz="3200" dirty="0" smtClean="0">
                <a:solidFill>
                  <a:schemeClr val="accent3">
                    <a:lumMod val="75000"/>
                  </a:schemeClr>
                </a:solidFill>
              </a:rPr>
              <a:t>School wide goals for areas of need in reading, writing, and math are provided.</a:t>
            </a:r>
          </a:p>
          <a:p>
            <a:pPr marL="457200" indent="-457200">
              <a:buFont typeface="Arial" pitchFamily="34" charset="0"/>
              <a:buChar char="•"/>
            </a:pPr>
            <a:r>
              <a:rPr lang="en-US" sz="3200" dirty="0" smtClean="0">
                <a:solidFill>
                  <a:schemeClr val="accent4">
                    <a:lumMod val="75000"/>
                  </a:schemeClr>
                </a:solidFill>
              </a:rPr>
              <a:t>Analyze subgroup data. </a:t>
            </a:r>
          </a:p>
          <a:p>
            <a:pPr marL="457200" indent="-457200">
              <a:buFont typeface="Arial" pitchFamily="34" charset="0"/>
              <a:buChar char="•"/>
            </a:pPr>
            <a:r>
              <a:rPr lang="en-US" sz="3200" dirty="0" smtClean="0">
                <a:solidFill>
                  <a:schemeClr val="accent6">
                    <a:lumMod val="75000"/>
                  </a:schemeClr>
                </a:solidFill>
              </a:rPr>
              <a:t>Write specific goals if necessary.</a:t>
            </a:r>
          </a:p>
          <a:p>
            <a:pPr marL="457200" indent="-457200">
              <a:buFont typeface="Arial" pitchFamily="34" charset="0"/>
              <a:buChar char="•"/>
            </a:pPr>
            <a:r>
              <a:rPr lang="en-US" sz="3200" dirty="0" smtClean="0">
                <a:solidFill>
                  <a:schemeClr val="bg2">
                    <a:lumMod val="50000"/>
                  </a:schemeClr>
                </a:solidFill>
              </a:rPr>
              <a:t>Write a narrative summary of site’s strengths and weaknesses.</a:t>
            </a:r>
          </a:p>
        </p:txBody>
      </p:sp>
    </p:spTree>
    <p:extLst>
      <p:ext uri="{BB962C8B-B14F-4D97-AF65-F5344CB8AC3E}">
        <p14:creationId xmlns:p14="http://schemas.microsoft.com/office/powerpoint/2010/main" val="1720284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499" y="218688"/>
            <a:ext cx="8458201" cy="5940088"/>
          </a:xfrm>
          <a:prstGeom prst="rect">
            <a:avLst/>
          </a:prstGeom>
          <a:noFill/>
        </p:spPr>
        <p:txBody>
          <a:bodyPr wrap="square" rtlCol="0">
            <a:spAutoFit/>
          </a:bodyPr>
          <a:lstStyle/>
          <a:p>
            <a:pPr algn="ctr"/>
            <a:r>
              <a:rPr lang="en-US" sz="3600" dirty="0" smtClean="0"/>
              <a:t>Where to Find the </a:t>
            </a:r>
          </a:p>
          <a:p>
            <a:pPr algn="ctr"/>
            <a:r>
              <a:rPr lang="en-US" sz="3600" dirty="0" smtClean="0"/>
              <a:t>School Needs Assessment Form</a:t>
            </a:r>
          </a:p>
          <a:p>
            <a:pPr marL="1028700" lvl="1" indent="-571500">
              <a:buFont typeface="Arial" panose="020B0604020202020204" pitchFamily="34" charset="0"/>
              <a:buChar char="•"/>
            </a:pPr>
            <a:r>
              <a:rPr lang="en-US" sz="2800" dirty="0" smtClean="0">
                <a:effectLst>
                  <a:outerShdw blurRad="50800" dist="50800" dir="5400000" algn="ctr" rotWithShape="0">
                    <a:schemeClr val="bg1"/>
                  </a:outerShdw>
                </a:effectLst>
              </a:rPr>
              <a:t>Go to the </a:t>
            </a:r>
            <a:r>
              <a:rPr lang="en-US" sz="2800" dirty="0" smtClean="0">
                <a:effectLst>
                  <a:outerShdw blurRad="50800" dist="50800" dir="5400000" algn="ctr" rotWithShape="0">
                    <a:schemeClr val="accent2"/>
                  </a:outerShdw>
                </a:effectLst>
              </a:rPr>
              <a:t>Home page</a:t>
            </a:r>
            <a:r>
              <a:rPr lang="en-US" sz="2800" dirty="0" smtClean="0">
                <a:effectLst>
                  <a:outerShdw blurRad="50800" dist="50800" dir="5400000" algn="ctr" rotWithShape="0">
                    <a:schemeClr val="bg1"/>
                  </a:outerShdw>
                </a:effectLst>
              </a:rPr>
              <a:t> of your site’s STEPP account.</a:t>
            </a:r>
          </a:p>
          <a:p>
            <a:pPr lvl="1"/>
            <a:endParaRPr lang="en-US" sz="2800" dirty="0">
              <a:effectLst>
                <a:outerShdw blurRad="50800" dist="50800" dir="5400000" algn="ctr" rotWithShape="0">
                  <a:schemeClr val="bg1"/>
                </a:outerShdw>
              </a:effectLst>
              <a:latin typeface="Cambria" panose="02040503050406030204" pitchFamily="18" charset="0"/>
            </a:endParaRPr>
          </a:p>
          <a:p>
            <a:pPr lvl="1"/>
            <a:endParaRPr lang="en-US" sz="2800" dirty="0" smtClean="0">
              <a:effectLst>
                <a:outerShdw blurRad="50800" dist="50800" dir="5400000" algn="ctr" rotWithShape="0">
                  <a:schemeClr val="bg1"/>
                </a:outerShdw>
              </a:effectLst>
              <a:latin typeface="Cambria" panose="02040503050406030204" pitchFamily="18" charset="0"/>
            </a:endParaRPr>
          </a:p>
          <a:p>
            <a:pPr lvl="1"/>
            <a:endParaRPr lang="en-US" sz="2800" dirty="0" smtClean="0">
              <a:effectLst>
                <a:outerShdw blurRad="50800" dist="50800" dir="5400000" algn="ctr" rotWithShape="0">
                  <a:schemeClr val="bg1"/>
                </a:outerShdw>
              </a:effectLst>
              <a:latin typeface="Cambria" panose="02040503050406030204" pitchFamily="18" charset="0"/>
            </a:endParaRPr>
          </a:p>
          <a:p>
            <a:pPr lvl="1"/>
            <a:endParaRPr lang="en-US" sz="2800" dirty="0" smtClean="0">
              <a:effectLst>
                <a:outerShdw blurRad="50800" dist="50800" dir="5400000" algn="ctr" rotWithShape="0">
                  <a:schemeClr val="bg1"/>
                </a:outerShdw>
              </a:effectLst>
              <a:latin typeface="Cambria" panose="02040503050406030204" pitchFamily="18" charset="0"/>
            </a:endParaRPr>
          </a:p>
          <a:p>
            <a:pPr marL="1028700" lvl="1" indent="-571500">
              <a:buFont typeface="Arial" panose="020B0604020202020204" pitchFamily="34" charset="0"/>
              <a:buChar char="•"/>
            </a:pPr>
            <a:r>
              <a:rPr lang="en-US" sz="2800" dirty="0" smtClean="0">
                <a:effectLst>
                  <a:outerShdw blurRad="50800" dist="50800" dir="5400000" algn="ctr" rotWithShape="0">
                    <a:schemeClr val="bg1"/>
                  </a:outerShdw>
                </a:effectLst>
              </a:rPr>
              <a:t>Find the Complete Forms</a:t>
            </a:r>
          </a:p>
          <a:p>
            <a:pPr marL="1028700" lvl="1" indent="-571500">
              <a:buFont typeface="Arial" panose="020B0604020202020204" pitchFamily="34" charset="0"/>
              <a:buChar char="•"/>
            </a:pPr>
            <a:r>
              <a:rPr lang="en-US" sz="2800" dirty="0" smtClean="0">
                <a:effectLst>
                  <a:outerShdw blurRad="50800" dist="50800" dir="5400000" algn="ctr" rotWithShape="0">
                    <a:schemeClr val="bg1"/>
                  </a:outerShdw>
                </a:effectLst>
              </a:rPr>
              <a:t>The Needs Assessment Form link will be visible.</a:t>
            </a:r>
          </a:p>
          <a:p>
            <a:pPr marL="1028700" lvl="1" indent="-571500">
              <a:buFont typeface="Arial" panose="020B0604020202020204" pitchFamily="34" charset="0"/>
              <a:buChar char="•"/>
            </a:pPr>
            <a:r>
              <a:rPr lang="en-US" sz="2800" dirty="0">
                <a:effectLst>
                  <a:outerShdw blurRad="50800" dist="50800" dir="5400000" algn="ctr" rotWithShape="0">
                    <a:schemeClr val="bg1"/>
                  </a:outerShdw>
                </a:effectLst>
              </a:rPr>
              <a:t>Fill the Report out, Save, Upload into the Document Upload Folder, and submit under the </a:t>
            </a:r>
            <a:r>
              <a:rPr lang="en-US" sz="2800" dirty="0" smtClean="0">
                <a:effectLst>
                  <a:outerShdw blurRad="50800" dist="50800" dir="5400000" algn="ctr" rotWithShape="0">
                    <a:schemeClr val="bg1"/>
                  </a:outerShdw>
                </a:effectLst>
              </a:rPr>
              <a:t>Submit Forms/Reports Tab</a:t>
            </a:r>
            <a:r>
              <a:rPr lang="en-US" sz="2800" dirty="0">
                <a:effectLst>
                  <a:outerShdw blurRad="50800" dist="50800" dir="5400000" algn="ctr" rotWithShape="0">
                    <a:schemeClr val="bg1"/>
                  </a:outerShdw>
                </a:effectLst>
              </a:rPr>
              <a:t>.</a:t>
            </a:r>
          </a:p>
        </p:txBody>
      </p:sp>
      <p:pic>
        <p:nvPicPr>
          <p:cNvPr id="2" name="Picture 1"/>
          <p:cNvPicPr>
            <a:picLocks noChangeAspect="1"/>
          </p:cNvPicPr>
          <p:nvPr/>
        </p:nvPicPr>
        <p:blipFill>
          <a:blip r:embed="rId3"/>
          <a:stretch>
            <a:fillRect/>
          </a:stretch>
        </p:blipFill>
        <p:spPr>
          <a:xfrm>
            <a:off x="3200400" y="1752600"/>
            <a:ext cx="4191000" cy="2236395"/>
          </a:xfrm>
          <a:prstGeom prst="rect">
            <a:avLst/>
          </a:prstGeom>
        </p:spPr>
      </p:pic>
      <p:sp>
        <p:nvSpPr>
          <p:cNvPr id="4" name="TextBox 3"/>
          <p:cNvSpPr txBox="1"/>
          <p:nvPr/>
        </p:nvSpPr>
        <p:spPr>
          <a:xfrm>
            <a:off x="4401765" y="3429000"/>
            <a:ext cx="1066801" cy="369332"/>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en-US" b="1" dirty="0" smtClean="0">
                <a:solidFill>
                  <a:srgbClr val="FF0000"/>
                </a:solidFill>
              </a:rPr>
              <a:t>Here</a:t>
            </a:r>
            <a:endParaRPr lang="en-US" b="1" dirty="0">
              <a:solidFill>
                <a:srgbClr val="FF0000"/>
              </a:solidFill>
            </a:endParaRPr>
          </a:p>
        </p:txBody>
      </p:sp>
    </p:spTree>
    <p:extLst>
      <p:ext uri="{BB962C8B-B14F-4D97-AF65-F5344CB8AC3E}">
        <p14:creationId xmlns:p14="http://schemas.microsoft.com/office/powerpoint/2010/main" val="2493270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172200" y="4987230"/>
            <a:ext cx="2590800" cy="1295400"/>
          </a:xfrm>
          <a:prstGeom prst="rect">
            <a:avLst/>
          </a:prstGeom>
          <a:noFill/>
          <a:ln w="9525">
            <a:noFill/>
            <a:miter lim="800000"/>
            <a:headEnd/>
            <a:tailEnd/>
          </a:ln>
        </p:spPr>
      </p:pic>
      <p:sp>
        <p:nvSpPr>
          <p:cNvPr id="2" name="TextBox 1"/>
          <p:cNvSpPr txBox="1"/>
          <p:nvPr/>
        </p:nvSpPr>
        <p:spPr>
          <a:xfrm>
            <a:off x="425725" y="381000"/>
            <a:ext cx="4656483" cy="6001643"/>
          </a:xfrm>
          <a:prstGeom prst="rect">
            <a:avLst/>
          </a:prstGeom>
          <a:noFill/>
        </p:spPr>
        <p:txBody>
          <a:bodyPr wrap="square" rtlCol="0">
            <a:spAutoFit/>
          </a:bodyPr>
          <a:lstStyle/>
          <a:p>
            <a:r>
              <a:rPr lang="en-US" sz="3200" dirty="0" smtClean="0">
                <a:cs typeface="Times New Roman" panose="02020603050405020304" pitchFamily="18" charset="0"/>
              </a:rPr>
              <a:t>The intention of the Department of Education and Early Development is that schools will fill out the School Needs </a:t>
            </a:r>
            <a:r>
              <a:rPr lang="en-US" sz="3200" dirty="0">
                <a:cs typeface="Times New Roman" panose="02020603050405020304" pitchFamily="18" charset="0"/>
              </a:rPr>
              <a:t>Assessment </a:t>
            </a:r>
            <a:r>
              <a:rPr lang="en-US" sz="3200" dirty="0" smtClean="0">
                <a:cs typeface="Times New Roman" panose="02020603050405020304" pitchFamily="18" charset="0"/>
              </a:rPr>
              <a:t>form after a data analysis session so they can get an accurate look at the areas of need in their schools.</a:t>
            </a:r>
          </a:p>
          <a:p>
            <a:r>
              <a:rPr lang="en-US" sz="3200" dirty="0" smtClean="0">
                <a:cs typeface="Times New Roman" panose="02020603050405020304" pitchFamily="18" charset="0"/>
              </a:rPr>
              <a:t>This drives the continuous school improvement process.</a:t>
            </a:r>
          </a:p>
        </p:txBody>
      </p:sp>
      <p:pic>
        <p:nvPicPr>
          <p:cNvPr id="1026" name="Picture 2" descr="C:\Users\Patti\AppData\Local\Microsoft\Windows\Temporary Internet Files\Content.IE5\CCPFFVZB\MP90040677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35518">
            <a:off x="5422222" y="1093563"/>
            <a:ext cx="2504661" cy="3131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746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228600"/>
            <a:ext cx="9144000" cy="6524863"/>
          </a:xfrm>
          <a:prstGeom prst="rect">
            <a:avLst/>
          </a:prstGeom>
          <a:noFill/>
        </p:spPr>
        <p:txBody>
          <a:bodyPr wrap="square" rtlCol="0">
            <a:spAutoFit/>
          </a:bodyPr>
          <a:lstStyle/>
          <a:p>
            <a:pPr algn="ctr"/>
            <a:r>
              <a:rPr lang="en-US" sz="3600" dirty="0" smtClean="0"/>
              <a:t>How to Assess Indicators</a:t>
            </a:r>
          </a:p>
          <a:p>
            <a:pPr algn="ctr"/>
            <a:endParaRPr lang="en-US" sz="1600" u="sng" dirty="0" smtClean="0"/>
          </a:p>
          <a:p>
            <a:pPr marL="1028700" lvl="1" indent="-571500">
              <a:buFont typeface="Arial" panose="020B0604020202020204" pitchFamily="34" charset="0"/>
              <a:buChar char="•"/>
            </a:pPr>
            <a:r>
              <a:rPr lang="en-US" sz="2800" dirty="0" smtClean="0"/>
              <a:t>From the “Our Meetings” page, click “Set up a new Meeting Agenda”, click on “2” button in Team Meetings and click on “</a:t>
            </a:r>
            <a:r>
              <a:rPr lang="en-US" sz="2800" dirty="0" smtClean="0">
                <a:solidFill>
                  <a:schemeClr val="accent2">
                    <a:lumMod val="75000"/>
                  </a:schemeClr>
                </a:solidFill>
              </a:rPr>
              <a:t>Assess worksheet</a:t>
            </a:r>
            <a:r>
              <a:rPr lang="en-US" sz="2800" dirty="0" smtClean="0"/>
              <a:t>”</a:t>
            </a:r>
            <a:r>
              <a:rPr lang="en-US" sz="2800" dirty="0" smtClean="0"/>
              <a:t>; </a:t>
            </a:r>
            <a:r>
              <a:rPr lang="en-US" sz="2800" dirty="0" smtClean="0"/>
              <a:t>print several copies of the Assess (blank) worksheet</a:t>
            </a:r>
            <a:r>
              <a:rPr lang="en-US" sz="2800" dirty="0" smtClean="0"/>
              <a:t>. There are also other worksheets here that can be printed.</a:t>
            </a:r>
            <a:endParaRPr lang="en-US" sz="2800" dirty="0" smtClean="0"/>
          </a:p>
          <a:p>
            <a:pPr marL="1028700" lvl="1" indent="-571500">
              <a:buFont typeface="Arial" panose="020B0604020202020204" pitchFamily="34" charset="0"/>
              <a:buChar char="•"/>
            </a:pPr>
            <a:endParaRPr lang="en-US" sz="2800" dirty="0" smtClean="0"/>
          </a:p>
          <a:p>
            <a:pPr marL="1028700" lvl="1" indent="-571500">
              <a:buFont typeface="Arial" panose="020B0604020202020204" pitchFamily="34" charset="0"/>
              <a:buChar char="•"/>
            </a:pPr>
            <a:r>
              <a:rPr lang="en-US" sz="2800" dirty="0" smtClean="0"/>
              <a:t>With </a:t>
            </a:r>
            <a:r>
              <a:rPr lang="en-US" sz="2800" dirty="0" smtClean="0"/>
              <a:t>your </a:t>
            </a:r>
            <a:r>
              <a:rPr lang="en-US" sz="2800" dirty="0" smtClean="0"/>
              <a:t>STEPP Team</a:t>
            </a:r>
            <a:r>
              <a:rPr lang="en-US" sz="2800" dirty="0" smtClean="0"/>
              <a:t>, using the Rubric &amp; Worksheet, document what practices </a:t>
            </a:r>
            <a:r>
              <a:rPr lang="en-US" sz="2800" b="1" dirty="0" smtClean="0"/>
              <a:t>are </a:t>
            </a:r>
            <a:r>
              <a:rPr lang="en-US" sz="2800" dirty="0" smtClean="0"/>
              <a:t>currently being implemented at your site.</a:t>
            </a:r>
          </a:p>
          <a:p>
            <a:pPr marL="1028700" lvl="1" indent="-571500">
              <a:buFont typeface="Arial" panose="020B0604020202020204" pitchFamily="34" charset="0"/>
              <a:buChar char="•"/>
            </a:pPr>
            <a:endParaRPr lang="en-US" sz="2800" dirty="0" smtClean="0"/>
          </a:p>
          <a:p>
            <a:pPr marL="1028700" lvl="1" indent="-571500">
              <a:buFont typeface="Arial" panose="020B0604020202020204" pitchFamily="34" charset="0"/>
              <a:buChar char="•"/>
            </a:pPr>
            <a:r>
              <a:rPr lang="en-US" sz="2800" dirty="0" smtClean="0"/>
              <a:t> </a:t>
            </a:r>
            <a:r>
              <a:rPr lang="en-US" sz="2800" dirty="0" smtClean="0"/>
              <a:t>Or</a:t>
            </a:r>
            <a:r>
              <a:rPr lang="en-US" sz="2800" dirty="0"/>
              <a:t>, enter assessment information right into Alaska STEPP, the online </a:t>
            </a:r>
            <a:r>
              <a:rPr lang="en-US" sz="2800" dirty="0" smtClean="0"/>
              <a:t>tool.</a:t>
            </a:r>
            <a:endParaRPr lang="en-US" sz="2800" dirty="0"/>
          </a:p>
          <a:p>
            <a:pPr marL="1028700" lvl="1" indent="-571500">
              <a:buFont typeface="Arial" panose="020B0604020202020204" pitchFamily="34" charset="0"/>
              <a:buChar char="•"/>
            </a:pPr>
            <a:endParaRPr lang="en-US" sz="3000" i="1" dirty="0" smtClean="0">
              <a:effectLst>
                <a:outerShdw blurRad="50800" dist="50800" dir="5400000" algn="ctr" rotWithShape="0">
                  <a:srgbClr val="FFFF00"/>
                </a:outerShdw>
              </a:effectLst>
              <a:latin typeface="Cambria" panose="02040503050406030204" pitchFamily="18" charset="0"/>
            </a:endParaRPr>
          </a:p>
        </p:txBody>
      </p:sp>
    </p:spTree>
    <p:extLst>
      <p:ext uri="{BB962C8B-B14F-4D97-AF65-F5344CB8AC3E}">
        <p14:creationId xmlns:p14="http://schemas.microsoft.com/office/powerpoint/2010/main" val="3090989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64694" y="304800"/>
            <a:ext cx="6282189" cy="646331"/>
          </a:xfrm>
          <a:prstGeom prst="rect">
            <a:avLst/>
          </a:prstGeom>
          <a:noFill/>
        </p:spPr>
        <p:txBody>
          <a:bodyPr wrap="square" rtlCol="0">
            <a:spAutoFit/>
          </a:bodyPr>
          <a:lstStyle/>
          <a:p>
            <a:pPr algn="ctr"/>
            <a:r>
              <a:rPr lang="en-US" sz="3600" dirty="0" smtClean="0"/>
              <a:t>Assessing Indicators Worksheet</a:t>
            </a:r>
            <a:endParaRPr lang="en-US" sz="3600" dirty="0" smtClean="0">
              <a:effectLst>
                <a:outerShdw blurRad="50800" dist="50800" dir="5400000" algn="ctr" rotWithShape="0">
                  <a:srgbClr val="FFFF00"/>
                </a:outerShdw>
              </a:effectLst>
            </a:endParaRPr>
          </a:p>
        </p:txBody>
      </p:sp>
      <p:pic>
        <p:nvPicPr>
          <p:cNvPr id="2" name="Picture 1"/>
          <p:cNvPicPr>
            <a:picLocks noChangeAspect="1"/>
          </p:cNvPicPr>
          <p:nvPr/>
        </p:nvPicPr>
        <p:blipFill>
          <a:blip r:embed="rId3"/>
          <a:stretch>
            <a:fillRect/>
          </a:stretch>
        </p:blipFill>
        <p:spPr>
          <a:xfrm>
            <a:off x="4648200" y="1066800"/>
            <a:ext cx="4174106" cy="5117052"/>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152400" y="1066800"/>
            <a:ext cx="4282830" cy="1524002"/>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152400" y="2743201"/>
            <a:ext cx="4282830" cy="1447800"/>
          </a:xfrm>
          <a:prstGeom prst="rect">
            <a:avLst/>
          </a:prstGeom>
          <a:ln>
            <a:solidFill>
              <a:schemeClr val="tx1"/>
            </a:solidFill>
          </a:ln>
        </p:spPr>
      </p:pic>
      <p:pic>
        <p:nvPicPr>
          <p:cNvPr id="6" name="Picture 5"/>
          <p:cNvPicPr>
            <a:picLocks noChangeAspect="1"/>
          </p:cNvPicPr>
          <p:nvPr/>
        </p:nvPicPr>
        <p:blipFill>
          <a:blip r:embed="rId6"/>
          <a:stretch>
            <a:fillRect/>
          </a:stretch>
        </p:blipFill>
        <p:spPr>
          <a:xfrm>
            <a:off x="152401" y="4343400"/>
            <a:ext cx="4282830" cy="1867469"/>
          </a:xfrm>
          <a:prstGeom prst="rect">
            <a:avLst/>
          </a:prstGeom>
          <a:ln>
            <a:solidFill>
              <a:schemeClr val="tx1"/>
            </a:solidFill>
          </a:ln>
        </p:spPr>
      </p:pic>
      <p:sp>
        <p:nvSpPr>
          <p:cNvPr id="8" name="Left Arrow 7"/>
          <p:cNvSpPr/>
          <p:nvPr/>
        </p:nvSpPr>
        <p:spPr>
          <a:xfrm>
            <a:off x="838200" y="1524000"/>
            <a:ext cx="533400" cy="3809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9" name="Left Arrow 8"/>
          <p:cNvSpPr/>
          <p:nvPr/>
        </p:nvSpPr>
        <p:spPr>
          <a:xfrm>
            <a:off x="2438400" y="2895603"/>
            <a:ext cx="533400" cy="3809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a:p>
        </p:txBody>
      </p:sp>
      <p:sp>
        <p:nvSpPr>
          <p:cNvPr id="10" name="Left Arrow 9"/>
          <p:cNvSpPr/>
          <p:nvPr/>
        </p:nvSpPr>
        <p:spPr>
          <a:xfrm>
            <a:off x="685800" y="5617593"/>
            <a:ext cx="533400" cy="3809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a:p>
        </p:txBody>
      </p:sp>
    </p:spTree>
    <p:extLst>
      <p:ext uri="{BB962C8B-B14F-4D97-AF65-F5344CB8AC3E}">
        <p14:creationId xmlns:p14="http://schemas.microsoft.com/office/powerpoint/2010/main" val="50066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425883"/>
            <a:ext cx="7586871" cy="646331"/>
          </a:xfrm>
          <a:prstGeom prst="rect">
            <a:avLst/>
          </a:prstGeom>
          <a:noFill/>
        </p:spPr>
        <p:txBody>
          <a:bodyPr wrap="square" rtlCol="0">
            <a:spAutoFit/>
          </a:bodyPr>
          <a:lstStyle/>
          <a:p>
            <a:pPr algn="ctr"/>
            <a:r>
              <a:rPr lang="en-US" sz="3600" dirty="0" smtClean="0"/>
              <a:t>Assessing Indicators Online</a:t>
            </a:r>
            <a:endParaRPr lang="en-US" sz="3600" dirty="0" smtClean="0">
              <a:effectLst>
                <a:outerShdw blurRad="50800" dist="50800" dir="5400000" algn="ctr" rotWithShape="0">
                  <a:srgbClr val="FFFF00"/>
                </a:outerShdw>
              </a:effectLst>
            </a:endParaRPr>
          </a:p>
        </p:txBody>
      </p:sp>
      <p:pic>
        <p:nvPicPr>
          <p:cNvPr id="6" name="Picture 5"/>
          <p:cNvPicPr>
            <a:picLocks noChangeAspect="1"/>
          </p:cNvPicPr>
          <p:nvPr/>
        </p:nvPicPr>
        <p:blipFill rotWithShape="1">
          <a:blip r:embed="rId3"/>
          <a:srcRect l="16933" t="8641" r="7638"/>
          <a:stretch/>
        </p:blipFill>
        <p:spPr>
          <a:xfrm>
            <a:off x="92706" y="1150832"/>
            <a:ext cx="5097503" cy="3040168"/>
          </a:xfrm>
          <a:prstGeom prst="rect">
            <a:avLst/>
          </a:prstGeom>
          <a:ln>
            <a:solidFill>
              <a:schemeClr val="tx1"/>
            </a:solidFill>
          </a:ln>
        </p:spPr>
      </p:pic>
      <p:pic>
        <p:nvPicPr>
          <p:cNvPr id="2" name="Picture 1"/>
          <p:cNvPicPr>
            <a:picLocks noChangeAspect="1"/>
          </p:cNvPicPr>
          <p:nvPr/>
        </p:nvPicPr>
        <p:blipFill rotWithShape="1">
          <a:blip r:embed="rId4"/>
          <a:srcRect l="16794" t="7997" r="7634"/>
          <a:stretch/>
        </p:blipFill>
        <p:spPr>
          <a:xfrm>
            <a:off x="3886199" y="3818902"/>
            <a:ext cx="5029201" cy="2492225"/>
          </a:xfrm>
          <a:prstGeom prst="rect">
            <a:avLst/>
          </a:prstGeom>
          <a:ln>
            <a:solidFill>
              <a:schemeClr val="tx1"/>
            </a:solidFill>
          </a:ln>
        </p:spPr>
      </p:pic>
      <p:sp>
        <p:nvSpPr>
          <p:cNvPr id="10" name="TextBox 9"/>
          <p:cNvSpPr txBox="1"/>
          <p:nvPr/>
        </p:nvSpPr>
        <p:spPr>
          <a:xfrm>
            <a:off x="4191000" y="1788198"/>
            <a:ext cx="2435525" cy="1077218"/>
          </a:xfrm>
          <a:prstGeom prst="rect">
            <a:avLst/>
          </a:prstGeom>
          <a:noFill/>
        </p:spPr>
        <p:txBody>
          <a:bodyPr wrap="square" rtlCol="0">
            <a:spAutoFit/>
          </a:bodyPr>
          <a:lstStyle/>
          <a:p>
            <a:pPr marL="285750" indent="-285750">
              <a:buFont typeface="Wingdings" panose="05000000000000000000" pitchFamily="2" charset="2"/>
              <a:buChar char="ü"/>
            </a:pPr>
            <a:r>
              <a:rPr lang="en-US" sz="3200" b="1" dirty="0" smtClean="0">
                <a:solidFill>
                  <a:srgbClr val="FF0000"/>
                </a:solidFill>
              </a:rPr>
              <a:t>Choose an Indicator</a:t>
            </a:r>
            <a:endParaRPr lang="en-US" sz="3200" b="1" dirty="0">
              <a:solidFill>
                <a:srgbClr val="FF0000"/>
              </a:solidFill>
            </a:endParaRPr>
          </a:p>
        </p:txBody>
      </p:sp>
      <p:sp>
        <p:nvSpPr>
          <p:cNvPr id="5" name="TextBox 4"/>
          <p:cNvSpPr txBox="1"/>
          <p:nvPr/>
        </p:nvSpPr>
        <p:spPr>
          <a:xfrm>
            <a:off x="533400" y="2362200"/>
            <a:ext cx="2435525" cy="584775"/>
          </a:xfrm>
          <a:prstGeom prst="rect">
            <a:avLst/>
          </a:prstGeom>
          <a:noFill/>
        </p:spPr>
        <p:txBody>
          <a:bodyPr wrap="square" rtlCol="0">
            <a:spAutoFit/>
          </a:bodyPr>
          <a:lstStyle/>
          <a:p>
            <a:pPr marL="285750" indent="-285750">
              <a:buFont typeface="Wingdings" panose="05000000000000000000" pitchFamily="2" charset="2"/>
              <a:buChar char="ü"/>
            </a:pPr>
            <a:r>
              <a:rPr lang="en-US" sz="3200" b="1" dirty="0" smtClean="0">
                <a:solidFill>
                  <a:srgbClr val="FF0000"/>
                </a:solidFill>
              </a:rPr>
              <a:t>Click Here</a:t>
            </a:r>
            <a:endParaRPr lang="en-US" sz="3200" b="1" dirty="0">
              <a:solidFill>
                <a:srgbClr val="FF0000"/>
              </a:solidFill>
            </a:endParaRPr>
          </a:p>
        </p:txBody>
      </p:sp>
      <p:sp>
        <p:nvSpPr>
          <p:cNvPr id="12" name="TextBox 11"/>
          <p:cNvSpPr txBox="1"/>
          <p:nvPr/>
        </p:nvSpPr>
        <p:spPr>
          <a:xfrm>
            <a:off x="0" y="5255681"/>
            <a:ext cx="5755046" cy="1077218"/>
          </a:xfrm>
          <a:prstGeom prst="rect">
            <a:avLst/>
          </a:prstGeom>
          <a:noFill/>
        </p:spPr>
        <p:txBody>
          <a:bodyPr wrap="square" rtlCol="0">
            <a:spAutoFit/>
          </a:bodyPr>
          <a:lstStyle/>
          <a:p>
            <a:pPr marL="285750" indent="-285750">
              <a:buFont typeface="Wingdings" panose="05000000000000000000" pitchFamily="2" charset="2"/>
              <a:buChar char="ü"/>
            </a:pPr>
            <a:r>
              <a:rPr lang="en-US" sz="3200" b="1" dirty="0" smtClean="0">
                <a:solidFill>
                  <a:srgbClr val="FF0000"/>
                </a:solidFill>
              </a:rPr>
              <a:t>Enter the score and describe why that number was chosen.</a:t>
            </a:r>
            <a:endParaRPr lang="en-US" sz="3200" b="1" dirty="0">
              <a:solidFill>
                <a:srgbClr val="FF0000"/>
              </a:solidFill>
            </a:endParaRPr>
          </a:p>
        </p:txBody>
      </p:sp>
    </p:spTree>
    <p:extLst>
      <p:ext uri="{BB962C8B-B14F-4D97-AF65-F5344CB8AC3E}">
        <p14:creationId xmlns:p14="http://schemas.microsoft.com/office/powerpoint/2010/main" val="1340465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304800"/>
            <a:ext cx="8229600" cy="1295400"/>
          </a:xfrm>
        </p:spPr>
        <p:txBody>
          <a:bodyPr>
            <a:normAutofit/>
          </a:bodyPr>
          <a:lstStyle/>
          <a:p>
            <a:pPr algn="ctr"/>
            <a:r>
              <a:rPr lang="en-US" sz="3600" dirty="0" smtClean="0">
                <a:solidFill>
                  <a:schemeClr val="tx1"/>
                </a:solidFill>
                <a:latin typeface="+mn-lt"/>
              </a:rPr>
              <a:t>Alaska STEPP is based on the </a:t>
            </a:r>
            <a:br>
              <a:rPr lang="en-US" sz="3600" dirty="0" smtClean="0">
                <a:solidFill>
                  <a:schemeClr val="tx1"/>
                </a:solidFill>
                <a:latin typeface="+mn-lt"/>
              </a:rPr>
            </a:br>
            <a:r>
              <a:rPr lang="en-US" sz="3600" dirty="0" smtClean="0">
                <a:solidFill>
                  <a:schemeClr val="tx1"/>
                </a:solidFill>
                <a:latin typeface="+mn-lt"/>
              </a:rPr>
              <a:t>Continuous  Improvement  Model</a:t>
            </a:r>
            <a:endParaRPr lang="en-US" sz="3600" dirty="0">
              <a:solidFill>
                <a:schemeClr val="tx1"/>
              </a:solidFill>
              <a:latin typeface="+mn-lt"/>
            </a:endParaRPr>
          </a:p>
        </p:txBody>
      </p:sp>
      <p:sp>
        <p:nvSpPr>
          <p:cNvPr id="3" name="Content Placeholder 2"/>
          <p:cNvSpPr>
            <a:spLocks noGrp="1"/>
          </p:cNvSpPr>
          <p:nvPr>
            <p:ph idx="4294967295"/>
          </p:nvPr>
        </p:nvSpPr>
        <p:spPr>
          <a:xfrm>
            <a:off x="1600200" y="1846263"/>
            <a:ext cx="7543800" cy="4022725"/>
          </a:xfrm>
        </p:spPr>
        <p:txBody>
          <a:bodyPr/>
          <a:lstStyle/>
          <a:p>
            <a:pPr>
              <a:buNone/>
            </a:pPr>
            <a:endParaRPr lang="en-US" dirty="0" smtClean="0"/>
          </a:p>
          <a:p>
            <a:endParaRPr lang="en-US" dirty="0"/>
          </a:p>
        </p:txBody>
      </p:sp>
      <p:pic>
        <p:nvPicPr>
          <p:cNvPr id="7" name="Picture 6"/>
          <p:cNvPicPr/>
          <p:nvPr/>
        </p:nvPicPr>
        <p:blipFill>
          <a:blip r:embed="rId3" cstate="print">
            <a:lum/>
          </a:blip>
          <a:srcRect/>
          <a:stretch>
            <a:fillRect/>
          </a:stretch>
        </p:blipFill>
        <p:spPr bwMode="auto">
          <a:xfrm>
            <a:off x="6934200" y="5000125"/>
            <a:ext cx="2057400" cy="990600"/>
          </a:xfrm>
          <a:prstGeom prst="rect">
            <a:avLst/>
          </a:prstGeom>
          <a:noFill/>
          <a:ln w="9525">
            <a:noFill/>
            <a:miter lim="800000"/>
            <a:headEnd/>
            <a:tailEnd/>
          </a:ln>
        </p:spPr>
      </p:pic>
      <p:graphicFrame>
        <p:nvGraphicFramePr>
          <p:cNvPr id="8" name="Diagram 7"/>
          <p:cNvGraphicFramePr/>
          <p:nvPr>
            <p:extLst>
              <p:ext uri="{D42A27DB-BD31-4B8C-83A1-F6EECF244321}">
                <p14:modId xmlns:p14="http://schemas.microsoft.com/office/powerpoint/2010/main" val="495928575"/>
              </p:ext>
            </p:extLst>
          </p:nvPr>
        </p:nvGraphicFramePr>
        <p:xfrm>
          <a:off x="990600" y="1569396"/>
          <a:ext cx="6910039" cy="46190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304800"/>
            <a:ext cx="8458201" cy="5940088"/>
          </a:xfrm>
          <a:prstGeom prst="rect">
            <a:avLst/>
          </a:prstGeom>
          <a:noFill/>
        </p:spPr>
        <p:txBody>
          <a:bodyPr wrap="square" rtlCol="0">
            <a:spAutoFit/>
          </a:bodyPr>
          <a:lstStyle/>
          <a:p>
            <a:pPr algn="ctr"/>
            <a:r>
              <a:rPr lang="en-US" sz="3600" dirty="0" smtClean="0"/>
              <a:t>How to Create a Plan: </a:t>
            </a:r>
          </a:p>
          <a:p>
            <a:pPr algn="ctr"/>
            <a:r>
              <a:rPr lang="en-US" sz="3600" dirty="0" smtClean="0"/>
              <a:t>Write Objectives and Add Tasks </a:t>
            </a:r>
          </a:p>
          <a:p>
            <a:endParaRPr lang="en-US" sz="2800" dirty="0" smtClean="0"/>
          </a:p>
          <a:p>
            <a:r>
              <a:rPr lang="en-US" sz="2800" dirty="0" smtClean="0"/>
              <a:t>In </a:t>
            </a:r>
            <a:r>
              <a:rPr lang="en-US" sz="2800" dirty="0"/>
              <a:t>your site’s STEPP </a:t>
            </a:r>
            <a:r>
              <a:rPr lang="en-US" sz="2800" dirty="0" smtClean="0"/>
              <a:t>account, </a:t>
            </a:r>
            <a:r>
              <a:rPr lang="en-US" sz="2800" dirty="0"/>
              <a:t>“Our Meetings” page, click “Set up a new Meeting Agenda”, click on “2” button in Team Meetings and click on </a:t>
            </a:r>
            <a:r>
              <a:rPr lang="en-US" sz="2800" dirty="0" smtClean="0"/>
              <a:t>“</a:t>
            </a:r>
            <a:r>
              <a:rPr lang="en-US" sz="2800" dirty="0" smtClean="0">
                <a:solidFill>
                  <a:schemeClr val="accent2">
                    <a:lumMod val="75000"/>
                  </a:schemeClr>
                </a:solidFill>
              </a:rPr>
              <a:t>Create plan</a:t>
            </a:r>
            <a:r>
              <a:rPr lang="en-US" sz="2800" dirty="0" smtClean="0"/>
              <a:t>”</a:t>
            </a:r>
            <a:r>
              <a:rPr lang="en-US" sz="2800" dirty="0" smtClean="0"/>
              <a:t>; </a:t>
            </a:r>
            <a:r>
              <a:rPr lang="en-US" sz="2800" dirty="0" smtClean="0"/>
              <a:t>print several copies of the Plan (blank) worksheet</a:t>
            </a:r>
            <a:r>
              <a:rPr lang="en-US" sz="2800" dirty="0" smtClean="0"/>
              <a:t>.</a:t>
            </a:r>
          </a:p>
          <a:p>
            <a:endParaRPr lang="en-US" sz="2800" dirty="0" smtClean="0"/>
          </a:p>
          <a:p>
            <a:pPr marL="1028700" lvl="1" indent="-571500">
              <a:buFont typeface="Arial" panose="020B0604020202020204" pitchFamily="34" charset="0"/>
              <a:buChar char="•"/>
            </a:pPr>
            <a:r>
              <a:rPr lang="en-US" sz="2800" dirty="0" smtClean="0"/>
              <a:t>With your STEPP Team, using the Rubric &amp; Worksheet, write objectives and add tasks.</a:t>
            </a:r>
          </a:p>
          <a:p>
            <a:pPr marL="1028700" lvl="1" indent="-571500">
              <a:buFont typeface="Arial" panose="020B0604020202020204" pitchFamily="34" charset="0"/>
              <a:buChar char="•"/>
            </a:pPr>
            <a:r>
              <a:rPr lang="en-US" sz="2800" dirty="0" smtClean="0"/>
              <a:t>Enter the data from the Assess &amp; Plan Worksheets into STEPP and begin Monitoring your site’s progress.</a:t>
            </a:r>
          </a:p>
        </p:txBody>
      </p:sp>
    </p:spTree>
    <p:extLst>
      <p:ext uri="{BB962C8B-B14F-4D97-AF65-F5344CB8AC3E}">
        <p14:creationId xmlns:p14="http://schemas.microsoft.com/office/powerpoint/2010/main" val="363881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52400"/>
            <a:ext cx="8839200" cy="1200329"/>
          </a:xfrm>
          <a:prstGeom prst="rect">
            <a:avLst/>
          </a:prstGeom>
          <a:noFill/>
        </p:spPr>
        <p:txBody>
          <a:bodyPr wrap="square" rtlCol="0">
            <a:spAutoFit/>
          </a:bodyPr>
          <a:lstStyle/>
          <a:p>
            <a:r>
              <a:rPr lang="en-US" sz="3600" dirty="0" smtClean="0"/>
              <a:t>Create a Plan by Writing Objectives and Adding  </a:t>
            </a:r>
            <a:r>
              <a:rPr lang="en-US" sz="3600" dirty="0" smtClean="0"/>
              <a:t>Actions </a:t>
            </a:r>
            <a:r>
              <a:rPr lang="en-US" sz="3600" dirty="0" smtClean="0"/>
              <a:t>using the Planning Worksheet</a:t>
            </a:r>
          </a:p>
        </p:txBody>
      </p:sp>
      <p:pic>
        <p:nvPicPr>
          <p:cNvPr id="3" name="Picture 2"/>
          <p:cNvPicPr>
            <a:picLocks noChangeAspect="1"/>
          </p:cNvPicPr>
          <p:nvPr/>
        </p:nvPicPr>
        <p:blipFill>
          <a:blip r:embed="rId3"/>
          <a:stretch>
            <a:fillRect/>
          </a:stretch>
        </p:blipFill>
        <p:spPr>
          <a:xfrm>
            <a:off x="4343400" y="1600200"/>
            <a:ext cx="4692654" cy="4418118"/>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152400" y="1458505"/>
            <a:ext cx="4038600" cy="1437095"/>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152400" y="2978161"/>
            <a:ext cx="4038600" cy="1365239"/>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152401" y="4449894"/>
            <a:ext cx="4038599" cy="1760975"/>
          </a:xfrm>
          <a:prstGeom prst="rect">
            <a:avLst/>
          </a:prstGeom>
          <a:ln>
            <a:solidFill>
              <a:schemeClr val="tx1"/>
            </a:solidFill>
          </a:ln>
        </p:spPr>
      </p:pic>
      <p:sp>
        <p:nvSpPr>
          <p:cNvPr id="9" name="Left Arrow 8"/>
          <p:cNvSpPr/>
          <p:nvPr/>
        </p:nvSpPr>
        <p:spPr>
          <a:xfrm>
            <a:off x="854529" y="1905001"/>
            <a:ext cx="533400" cy="3809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10" name="Left Arrow 9"/>
          <p:cNvSpPr/>
          <p:nvPr/>
        </p:nvSpPr>
        <p:spPr>
          <a:xfrm>
            <a:off x="2286000" y="3124200"/>
            <a:ext cx="533400" cy="3809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a:p>
        </p:txBody>
      </p:sp>
      <p:sp>
        <p:nvSpPr>
          <p:cNvPr id="11" name="Left Arrow 10"/>
          <p:cNvSpPr/>
          <p:nvPr/>
        </p:nvSpPr>
        <p:spPr>
          <a:xfrm>
            <a:off x="805543" y="5715000"/>
            <a:ext cx="533400" cy="38099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a:p>
        </p:txBody>
      </p:sp>
    </p:spTree>
    <p:extLst>
      <p:ext uri="{BB962C8B-B14F-4D97-AF65-F5344CB8AC3E}">
        <p14:creationId xmlns:p14="http://schemas.microsoft.com/office/powerpoint/2010/main" val="1229499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399" y="111389"/>
            <a:ext cx="8756829" cy="1077218"/>
          </a:xfrm>
          <a:prstGeom prst="rect">
            <a:avLst/>
          </a:prstGeom>
          <a:noFill/>
        </p:spPr>
        <p:txBody>
          <a:bodyPr wrap="square" rtlCol="0">
            <a:spAutoFit/>
          </a:bodyPr>
          <a:lstStyle/>
          <a:p>
            <a:pPr algn="ctr"/>
            <a:r>
              <a:rPr lang="en-US" sz="3600" dirty="0" smtClean="0"/>
              <a:t>Success Cycle</a:t>
            </a:r>
          </a:p>
          <a:p>
            <a:pPr algn="ctr"/>
            <a:r>
              <a:rPr lang="en-US" sz="2800" dirty="0" smtClean="0">
                <a:ln w="0"/>
                <a:solidFill>
                  <a:schemeClr val="accent1"/>
                </a:solidFill>
                <a:effectLst>
                  <a:outerShdw blurRad="38100" dist="25400" dir="5400000" algn="ctr" rotWithShape="0">
                    <a:srgbClr val="6E747A">
                      <a:alpha val="43000"/>
                    </a:srgbClr>
                  </a:outerShdw>
                </a:effectLst>
              </a:rPr>
              <a:t>Assess, Create, Monitor</a:t>
            </a:r>
            <a:endParaRPr lang="en-US" sz="2800" dirty="0" smtClean="0">
              <a:ln w="0"/>
              <a:solidFill>
                <a:schemeClr val="accent1"/>
              </a:solidFill>
              <a:effectLst>
                <a:outerShdw blurRad="38100" dist="25400" dir="5400000" algn="ctr" rotWithShape="0">
                  <a:srgbClr val="6E747A">
                    <a:alpha val="43000"/>
                  </a:srgbClr>
                </a:outerShdw>
              </a:effectLst>
            </a:endParaRPr>
          </a:p>
        </p:txBody>
      </p:sp>
      <p:sp>
        <p:nvSpPr>
          <p:cNvPr id="12" name="TextBox 11"/>
          <p:cNvSpPr txBox="1"/>
          <p:nvPr/>
        </p:nvSpPr>
        <p:spPr>
          <a:xfrm>
            <a:off x="644114" y="6349425"/>
            <a:ext cx="7613828" cy="584775"/>
          </a:xfrm>
          <a:prstGeom prst="rect">
            <a:avLst/>
          </a:prstGeom>
          <a:noFill/>
        </p:spPr>
        <p:txBody>
          <a:bodyPr wrap="square" rtlCol="0">
            <a:spAutoFit/>
          </a:bodyPr>
          <a:lstStyle/>
          <a:p>
            <a:pPr marL="285750" indent="-285750">
              <a:buFont typeface="Wingdings" panose="05000000000000000000" pitchFamily="2" charset="2"/>
              <a:buChar char="ü"/>
            </a:pPr>
            <a:r>
              <a:rPr lang="en-US" sz="3200" b="1" dirty="0" smtClean="0">
                <a:solidFill>
                  <a:srgbClr val="FF0000"/>
                </a:solidFill>
              </a:rPr>
              <a:t>Make comments and track progress.</a:t>
            </a:r>
            <a:endParaRPr lang="en-US" sz="3200" b="1" dirty="0">
              <a:solidFill>
                <a:srgbClr val="FF0000"/>
              </a:solidFill>
            </a:endParaRPr>
          </a:p>
        </p:txBody>
      </p:sp>
      <p:sp>
        <p:nvSpPr>
          <p:cNvPr id="6" name="TextBox 5"/>
          <p:cNvSpPr txBox="1"/>
          <p:nvPr/>
        </p:nvSpPr>
        <p:spPr>
          <a:xfrm>
            <a:off x="990600" y="5334000"/>
            <a:ext cx="6743897" cy="923330"/>
          </a:xfrm>
          <a:prstGeom prst="rect">
            <a:avLst/>
          </a:prstGeom>
          <a:noFill/>
        </p:spPr>
        <p:txBody>
          <a:bodyPr wrap="none" rtlCol="0">
            <a:spAutoFit/>
          </a:bodyPr>
          <a:lstStyle/>
          <a:p>
            <a:r>
              <a:rPr lang="en-US" dirty="0" smtClean="0"/>
              <a:t>The Success Cycle Page can be accessed from the home page through </a:t>
            </a:r>
          </a:p>
          <a:p>
            <a:pPr marL="800100" lvl="1" indent="-342900">
              <a:buFont typeface="+mj-lt"/>
              <a:buAutoNum type="alphaUcPeriod"/>
            </a:pPr>
            <a:r>
              <a:rPr lang="en-US" dirty="0" smtClean="0"/>
              <a:t>One of the four main icons</a:t>
            </a:r>
          </a:p>
          <a:p>
            <a:pPr marL="800100" lvl="1" indent="-342900">
              <a:buFont typeface="+mj-lt"/>
              <a:buAutoNum type="alphaUcPeriod"/>
            </a:pPr>
            <a:r>
              <a:rPr lang="en-US" dirty="0" smtClean="0"/>
              <a:t>The gray menu bar on the left.</a:t>
            </a:r>
            <a:endParaRPr lang="en-US" dirty="0"/>
          </a:p>
        </p:txBody>
      </p:sp>
      <p:pic>
        <p:nvPicPr>
          <p:cNvPr id="11" name="Picture 10"/>
          <p:cNvPicPr>
            <a:picLocks noChangeAspect="1"/>
          </p:cNvPicPr>
          <p:nvPr/>
        </p:nvPicPr>
        <p:blipFill>
          <a:blip r:embed="rId3"/>
          <a:stretch>
            <a:fillRect/>
          </a:stretch>
        </p:blipFill>
        <p:spPr>
          <a:xfrm>
            <a:off x="438455" y="1188606"/>
            <a:ext cx="8778223" cy="3916793"/>
          </a:xfrm>
          <a:prstGeom prst="rect">
            <a:avLst/>
          </a:prstGeom>
        </p:spPr>
      </p:pic>
    </p:spTree>
    <p:extLst>
      <p:ext uri="{BB962C8B-B14F-4D97-AF65-F5344CB8AC3E}">
        <p14:creationId xmlns:p14="http://schemas.microsoft.com/office/powerpoint/2010/main" val="548493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9243" y="360602"/>
            <a:ext cx="8723699" cy="1200329"/>
          </a:xfrm>
          <a:prstGeom prst="rect">
            <a:avLst/>
          </a:prstGeom>
          <a:noFill/>
        </p:spPr>
        <p:txBody>
          <a:bodyPr wrap="square" rtlCol="0">
            <a:spAutoFit/>
          </a:bodyPr>
          <a:lstStyle/>
          <a:p>
            <a:r>
              <a:rPr lang="en-US" sz="3600" dirty="0" smtClean="0"/>
              <a:t>Creating a Plan: Writing Objectives and Adding Tasks Online</a:t>
            </a:r>
            <a:endParaRPr lang="en-US" sz="3600" dirty="0" smtClean="0">
              <a:effectLst>
                <a:outerShdw blurRad="50800" dist="50800" dir="5400000" algn="ctr" rotWithShape="0">
                  <a:srgbClr val="FFFF00"/>
                </a:outerShdw>
              </a:effectLst>
            </a:endParaRPr>
          </a:p>
        </p:txBody>
      </p:sp>
      <p:pic>
        <p:nvPicPr>
          <p:cNvPr id="9" name="Picture 8"/>
          <p:cNvPicPr>
            <a:picLocks noChangeAspect="1"/>
          </p:cNvPicPr>
          <p:nvPr/>
        </p:nvPicPr>
        <p:blipFill>
          <a:blip r:embed="rId3"/>
          <a:stretch>
            <a:fillRect/>
          </a:stretch>
        </p:blipFill>
        <p:spPr>
          <a:xfrm>
            <a:off x="4565648" y="1115633"/>
            <a:ext cx="4262573" cy="2368245"/>
          </a:xfrm>
          <a:prstGeom prst="rect">
            <a:avLst/>
          </a:prstGeom>
          <a:ln>
            <a:solidFill>
              <a:schemeClr val="tx1"/>
            </a:solidFill>
          </a:ln>
        </p:spPr>
      </p:pic>
      <p:sp>
        <p:nvSpPr>
          <p:cNvPr id="19" name="TextBox 18"/>
          <p:cNvSpPr txBox="1"/>
          <p:nvPr/>
        </p:nvSpPr>
        <p:spPr>
          <a:xfrm>
            <a:off x="4608301" y="1945834"/>
            <a:ext cx="3473912" cy="461665"/>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smtClean="0">
                <a:solidFill>
                  <a:srgbClr val="FF0000"/>
                </a:solidFill>
              </a:rPr>
              <a:t>Assess the indicator</a:t>
            </a:r>
          </a:p>
        </p:txBody>
      </p:sp>
      <p:pic>
        <p:nvPicPr>
          <p:cNvPr id="20" name="Picture 19"/>
          <p:cNvPicPr>
            <a:picLocks noChangeAspect="1"/>
          </p:cNvPicPr>
          <p:nvPr/>
        </p:nvPicPr>
        <p:blipFill>
          <a:blip r:embed="rId4"/>
          <a:stretch>
            <a:fillRect/>
          </a:stretch>
        </p:blipFill>
        <p:spPr>
          <a:xfrm>
            <a:off x="4565650" y="3483878"/>
            <a:ext cx="4262572" cy="2568405"/>
          </a:xfrm>
          <a:prstGeom prst="rect">
            <a:avLst/>
          </a:prstGeom>
          <a:ln>
            <a:solidFill>
              <a:schemeClr val="tx1"/>
            </a:solidFill>
          </a:ln>
        </p:spPr>
      </p:pic>
      <p:sp>
        <p:nvSpPr>
          <p:cNvPr id="12" name="TextBox 11"/>
          <p:cNvSpPr txBox="1"/>
          <p:nvPr/>
        </p:nvSpPr>
        <p:spPr>
          <a:xfrm>
            <a:off x="5486400" y="4330446"/>
            <a:ext cx="3186302" cy="461665"/>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smtClean="0">
                <a:solidFill>
                  <a:srgbClr val="FF0000"/>
                </a:solidFill>
              </a:rPr>
              <a:t>Write </a:t>
            </a:r>
            <a:r>
              <a:rPr lang="en-US" sz="2400" b="1" dirty="0" smtClean="0">
                <a:solidFill>
                  <a:srgbClr val="FF0000"/>
                </a:solidFill>
              </a:rPr>
              <a:t>an </a:t>
            </a:r>
            <a:r>
              <a:rPr lang="en-US" sz="2400" b="1" dirty="0" smtClean="0">
                <a:solidFill>
                  <a:srgbClr val="FF0000"/>
                </a:solidFill>
              </a:rPr>
              <a:t>Objective</a:t>
            </a:r>
            <a:endParaRPr lang="en-US" sz="2400" b="1" dirty="0">
              <a:solidFill>
                <a:srgbClr val="FF0000"/>
              </a:solidFill>
            </a:endParaRPr>
          </a:p>
        </p:txBody>
      </p:sp>
      <p:sp>
        <p:nvSpPr>
          <p:cNvPr id="10" name="TextBox 9"/>
          <p:cNvSpPr txBox="1"/>
          <p:nvPr/>
        </p:nvSpPr>
        <p:spPr>
          <a:xfrm>
            <a:off x="6172200" y="5615548"/>
            <a:ext cx="3124128" cy="461665"/>
          </a:xfrm>
          <a:prstGeom prst="rect">
            <a:avLst/>
          </a:prstGeom>
          <a:noFill/>
        </p:spPr>
        <p:txBody>
          <a:bodyPr wrap="square" rtlCol="0">
            <a:spAutoFit/>
          </a:bodyPr>
          <a:lstStyle/>
          <a:p>
            <a:pPr marL="285750" indent="-285750">
              <a:buFont typeface="Wingdings" panose="05000000000000000000" pitchFamily="2" charset="2"/>
              <a:buChar char="ü"/>
            </a:pPr>
            <a:r>
              <a:rPr lang="en-US" sz="2400" b="1" dirty="0" smtClean="0">
                <a:solidFill>
                  <a:srgbClr val="FF0000"/>
                </a:solidFill>
              </a:rPr>
              <a:t>Add </a:t>
            </a:r>
            <a:r>
              <a:rPr lang="en-US" sz="2400" b="1" dirty="0" smtClean="0">
                <a:solidFill>
                  <a:srgbClr val="FF0000"/>
                </a:solidFill>
              </a:rPr>
              <a:t>an Action</a:t>
            </a:r>
            <a:endParaRPr lang="en-US" sz="2400" b="1" dirty="0">
              <a:solidFill>
                <a:srgbClr val="FF0000"/>
              </a:solidFill>
            </a:endParaRPr>
          </a:p>
        </p:txBody>
      </p:sp>
      <p:pic>
        <p:nvPicPr>
          <p:cNvPr id="24" name="Picture 23"/>
          <p:cNvPicPr>
            <a:picLocks noChangeAspect="1"/>
          </p:cNvPicPr>
          <p:nvPr/>
        </p:nvPicPr>
        <p:blipFill>
          <a:blip r:embed="rId5"/>
          <a:stretch>
            <a:fillRect/>
          </a:stretch>
        </p:blipFill>
        <p:spPr>
          <a:xfrm>
            <a:off x="124094" y="2074333"/>
            <a:ext cx="4286791" cy="3068191"/>
          </a:xfrm>
          <a:prstGeom prst="rect">
            <a:avLst/>
          </a:prstGeom>
        </p:spPr>
      </p:pic>
      <p:sp>
        <p:nvSpPr>
          <p:cNvPr id="13" name="TextBox 12"/>
          <p:cNvSpPr txBox="1"/>
          <p:nvPr/>
        </p:nvSpPr>
        <p:spPr>
          <a:xfrm>
            <a:off x="389243" y="4132546"/>
            <a:ext cx="3297929" cy="523220"/>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smtClean="0">
                <a:solidFill>
                  <a:srgbClr val="FF0000"/>
                </a:solidFill>
              </a:rPr>
              <a:t>Click </a:t>
            </a:r>
            <a:r>
              <a:rPr lang="en-US" sz="2800" b="1" dirty="0" smtClean="0">
                <a:solidFill>
                  <a:srgbClr val="FF0000"/>
                </a:solidFill>
              </a:rPr>
              <a:t>an indicator</a:t>
            </a:r>
          </a:p>
        </p:txBody>
      </p:sp>
      <p:cxnSp>
        <p:nvCxnSpPr>
          <p:cNvPr id="15" name="Straight Arrow Connector 14"/>
          <p:cNvCxnSpPr/>
          <p:nvPr/>
        </p:nvCxnSpPr>
        <p:spPr>
          <a:xfrm flipV="1">
            <a:off x="3352800" y="3160457"/>
            <a:ext cx="1323234" cy="1142667"/>
          </a:xfrm>
          <a:prstGeom prst="straightConnector1">
            <a:avLst/>
          </a:prstGeom>
          <a:ln w="38100">
            <a:solidFill>
              <a:srgbClr val="EE611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245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34051">
            <a:off x="3941212" y="1473313"/>
            <a:ext cx="5026973" cy="3068412"/>
          </a:xfrm>
          <a:prstGeom prst="rect">
            <a:avLst/>
          </a:prstGeo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52926">
            <a:off x="733605" y="1306128"/>
            <a:ext cx="4987488" cy="4876800"/>
          </a:xfrm>
          <a:prstGeom prst="rect">
            <a:avLst/>
          </a:prstGeom>
        </p:spPr>
      </p:pic>
      <p:pic>
        <p:nvPicPr>
          <p:cNvPr id="4" name="Picture 3"/>
          <p:cNvPicPr/>
          <p:nvPr/>
        </p:nvPicPr>
        <p:blipFill>
          <a:blip r:embed="rId5" cstate="print">
            <a:lum/>
          </a:blip>
          <a:srcRect/>
          <a:stretch>
            <a:fillRect/>
          </a:stretch>
        </p:blipFill>
        <p:spPr bwMode="auto">
          <a:xfrm>
            <a:off x="7010400" y="5486400"/>
            <a:ext cx="1693555" cy="762000"/>
          </a:xfrm>
          <a:prstGeom prst="rect">
            <a:avLst/>
          </a:prstGeom>
          <a:noFill/>
          <a:ln w="9525">
            <a:noFill/>
            <a:miter lim="800000"/>
            <a:headEnd/>
            <a:tailEnd/>
          </a:ln>
        </p:spPr>
      </p:pic>
      <p:sp>
        <p:nvSpPr>
          <p:cNvPr id="2" name="Rectangle 1"/>
          <p:cNvSpPr/>
          <p:nvPr/>
        </p:nvSpPr>
        <p:spPr>
          <a:xfrm>
            <a:off x="2057400" y="330786"/>
            <a:ext cx="6489031" cy="923330"/>
          </a:xfrm>
          <a:prstGeom prst="rect">
            <a:avLst/>
          </a:prstGeom>
        </p:spPr>
        <p:txBody>
          <a:bodyPr wrap="square">
            <a:spAutoFit/>
          </a:bodyPr>
          <a:lstStyle/>
          <a:p>
            <a:r>
              <a:rPr lang="en-US" sz="3600" dirty="0" smtClean="0">
                <a:cs typeface="Times New Roman" panose="02020603050405020304" pitchFamily="18" charset="0"/>
              </a:rPr>
              <a:t>Comprehensive Plan Report</a:t>
            </a:r>
          </a:p>
          <a:p>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09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799" y="457200"/>
            <a:ext cx="6420479" cy="1066800"/>
          </a:xfrm>
        </p:spPr>
        <p:txBody>
          <a:bodyPr>
            <a:noAutofit/>
          </a:bodyPr>
          <a:lstStyle/>
          <a:p>
            <a:r>
              <a:rPr lang="en-US" sz="3600" dirty="0" smtClean="0">
                <a:solidFill>
                  <a:schemeClr val="accent5">
                    <a:lumMod val="50000"/>
                  </a:schemeClr>
                </a:solidFill>
                <a:latin typeface="+mn-lt"/>
              </a:rPr>
              <a:t>Using Alaska STEPP is a Process </a:t>
            </a:r>
            <a:endParaRPr lang="en-US" sz="3600" dirty="0">
              <a:solidFill>
                <a:schemeClr val="accent5">
                  <a:lumMod val="50000"/>
                </a:schemeClr>
              </a:solidFill>
              <a:latin typeface="+mn-lt"/>
            </a:endParaRPr>
          </a:p>
        </p:txBody>
      </p:sp>
      <p:sp>
        <p:nvSpPr>
          <p:cNvPr id="7" name="TextBox 6"/>
          <p:cNvSpPr txBox="1"/>
          <p:nvPr/>
        </p:nvSpPr>
        <p:spPr>
          <a:xfrm>
            <a:off x="457199" y="2037103"/>
            <a:ext cx="7030080" cy="3170099"/>
          </a:xfrm>
          <a:prstGeom prst="rect">
            <a:avLst/>
          </a:prstGeom>
          <a:noFill/>
        </p:spPr>
        <p:txBody>
          <a:bodyPr wrap="square" rtlCol="0">
            <a:spAutoFit/>
          </a:bodyPr>
          <a:lstStyle/>
          <a:p>
            <a:r>
              <a:rPr lang="en-US" sz="3200" dirty="0" smtClean="0"/>
              <a:t>Teams monitor the implementation of their plan over the course of the year.  </a:t>
            </a:r>
          </a:p>
          <a:p>
            <a:r>
              <a:rPr lang="en-US" sz="3200" dirty="0" smtClean="0"/>
              <a:t>The plan is never finished and teams continuously assess,</a:t>
            </a:r>
          </a:p>
          <a:p>
            <a:r>
              <a:rPr lang="en-US" sz="3200" dirty="0" smtClean="0"/>
              <a:t>plan, and monitor. </a:t>
            </a:r>
          </a:p>
          <a:p>
            <a:endParaRPr lang="en-US" sz="4000" dirty="0" smtClean="0"/>
          </a:p>
        </p:txBody>
      </p:sp>
      <p:pic>
        <p:nvPicPr>
          <p:cNvPr id="2050" name="Picture 2" descr="C:\Users\ailove.SOA\AppData\Local\Microsoft\Windows\Temporary Internet Files\Content.IE5\T6JMCTC3\MC9102163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733800"/>
            <a:ext cx="2362093"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66900" y="609600"/>
            <a:ext cx="5486400" cy="579119"/>
          </a:xfrm>
        </p:spPr>
        <p:txBody>
          <a:bodyPr>
            <a:noAutofit/>
          </a:bodyPr>
          <a:lstStyle/>
          <a:p>
            <a:r>
              <a:rPr lang="en-US" sz="3600" dirty="0" smtClean="0">
                <a:solidFill>
                  <a:schemeClr val="tx1"/>
                </a:solidFill>
                <a:latin typeface="+mn-lt"/>
              </a:rPr>
              <a:t>Alaska STEPP is Adaptable </a:t>
            </a:r>
            <a:endParaRPr lang="en-US" sz="3600" dirty="0">
              <a:solidFill>
                <a:schemeClr val="tx1"/>
              </a:solidFill>
              <a:latin typeface="+mn-lt"/>
            </a:endParaRPr>
          </a:p>
        </p:txBody>
      </p:sp>
      <p:pic>
        <p:nvPicPr>
          <p:cNvPr id="6" name="Content Placeholder 5" descr="school district map.jpg"/>
          <p:cNvPicPr>
            <a:picLocks noGrp="1" noChangeAspect="1"/>
          </p:cNvPicPr>
          <p:nvPr>
            <p:ph idx="4294967295"/>
          </p:nvPr>
        </p:nvPicPr>
        <p:blipFill>
          <a:blip r:embed="rId3" cstate="print"/>
          <a:srcRect l="4608" t="14769" r="418" b="5055"/>
          <a:stretch>
            <a:fillRect/>
          </a:stretch>
        </p:blipFill>
        <p:spPr>
          <a:xfrm>
            <a:off x="1866900" y="1524000"/>
            <a:ext cx="5410200" cy="3022600"/>
          </a:xfrm>
        </p:spPr>
      </p:pic>
      <p:sp>
        <p:nvSpPr>
          <p:cNvPr id="7" name="TextBox 6"/>
          <p:cNvSpPr txBox="1"/>
          <p:nvPr/>
        </p:nvSpPr>
        <p:spPr>
          <a:xfrm>
            <a:off x="304800" y="4800600"/>
            <a:ext cx="8382000" cy="1569660"/>
          </a:xfrm>
          <a:prstGeom prst="rect">
            <a:avLst/>
          </a:prstGeom>
          <a:noFill/>
        </p:spPr>
        <p:txBody>
          <a:bodyPr wrap="square" rtlCol="0">
            <a:spAutoFit/>
          </a:bodyPr>
          <a:lstStyle/>
          <a:p>
            <a:r>
              <a:rPr lang="en-US" sz="3200" dirty="0" smtClean="0"/>
              <a:t>It is designed to be flexible in order to meet the individual needs of Alaska’s diverse schools and districts. </a:t>
            </a:r>
            <a:endParaRPr lang="en-US" sz="3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781800" y="5257800"/>
            <a:ext cx="1981200" cy="838200"/>
          </a:xfrm>
          <a:prstGeom prst="rect">
            <a:avLst/>
          </a:prstGeom>
          <a:noFill/>
          <a:ln w="9525">
            <a:noFill/>
            <a:miter lim="800000"/>
            <a:headEnd/>
            <a:tailEnd/>
          </a:ln>
        </p:spPr>
      </p:pic>
      <p:pic>
        <p:nvPicPr>
          <p:cNvPr id="22530" name="Picture 2" descr="http://blogs.msdn.com/blogfiles/willy-peter_schaub/WindowsLiveWriter/RangerProjectssubmitthe101VSTS2010ideafo_4BFA/CLIPART_OF_16323_SM_2.jpg"/>
          <p:cNvPicPr>
            <a:picLocks noChangeAspect="1" noChangeArrowheads="1"/>
          </p:cNvPicPr>
          <p:nvPr/>
        </p:nvPicPr>
        <p:blipFill>
          <a:blip r:embed="rId4" cstate="print"/>
          <a:srcRect/>
          <a:stretch>
            <a:fillRect/>
          </a:stretch>
        </p:blipFill>
        <p:spPr bwMode="auto">
          <a:xfrm>
            <a:off x="2057400" y="1693624"/>
            <a:ext cx="4572000" cy="4572000"/>
          </a:xfrm>
          <a:prstGeom prst="rect">
            <a:avLst/>
          </a:prstGeom>
          <a:noFill/>
        </p:spPr>
      </p:pic>
      <p:sp>
        <p:nvSpPr>
          <p:cNvPr id="5" name="TextBox 4"/>
          <p:cNvSpPr txBox="1"/>
          <p:nvPr/>
        </p:nvSpPr>
        <p:spPr>
          <a:xfrm>
            <a:off x="533400" y="609600"/>
            <a:ext cx="7848600" cy="1200329"/>
          </a:xfrm>
          <a:prstGeom prst="rect">
            <a:avLst/>
          </a:prstGeom>
          <a:noFill/>
        </p:spPr>
        <p:txBody>
          <a:bodyPr wrap="square" rtlCol="0">
            <a:spAutoFit/>
          </a:bodyPr>
          <a:lstStyle/>
          <a:p>
            <a:pPr algn="ctr"/>
            <a:r>
              <a:rPr lang="en-US" sz="3600" dirty="0" smtClean="0"/>
              <a:t>Improvement Planning Using </a:t>
            </a:r>
          </a:p>
          <a:p>
            <a:pPr algn="ctr"/>
            <a:r>
              <a:rPr lang="en-US" sz="3600" dirty="0" smtClean="0"/>
              <a:t>Alaska STEPP is a </a:t>
            </a:r>
            <a:r>
              <a:rPr lang="en-US" sz="3600" b="1" dirty="0">
                <a:effectLst>
                  <a:outerShdw blurRad="50800" dist="50800" dir="5400000" algn="ctr" rotWithShape="0">
                    <a:srgbClr val="FFFF00"/>
                  </a:outerShdw>
                </a:effectLst>
              </a:rPr>
              <a:t>T</a:t>
            </a:r>
            <a:r>
              <a:rPr lang="en-US" sz="3600" b="1" dirty="0" smtClean="0">
                <a:effectLst>
                  <a:outerShdw blurRad="50800" dist="50800" dir="5400000" algn="ctr" rotWithShape="0">
                    <a:srgbClr val="FFFF00"/>
                  </a:outerShdw>
                </a:effectLst>
              </a:rPr>
              <a:t>eam</a:t>
            </a:r>
            <a:r>
              <a:rPr lang="en-US" sz="3600" dirty="0" smtClean="0">
                <a:effectLst>
                  <a:outerShdw blurRad="50800" dist="50800" dir="5400000" algn="ctr" rotWithShape="0">
                    <a:srgbClr val="FFFF00"/>
                  </a:outerShdw>
                </a:effectLst>
              </a:rPr>
              <a:t> </a:t>
            </a:r>
            <a:r>
              <a:rPr lang="en-US" sz="3600" dirty="0"/>
              <a:t>D</a:t>
            </a:r>
            <a:r>
              <a:rPr lang="en-US" sz="3600" dirty="0" smtClean="0"/>
              <a:t>riven Process</a:t>
            </a:r>
            <a:endParaRPr lang="en-US" sz="3600" dirty="0"/>
          </a:p>
        </p:txBody>
      </p:sp>
    </p:spTree>
    <p:extLst>
      <p:ext uri="{BB962C8B-B14F-4D97-AF65-F5344CB8AC3E}">
        <p14:creationId xmlns:p14="http://schemas.microsoft.com/office/powerpoint/2010/main" val="2298207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lum/>
          </a:blip>
          <a:srcRect/>
          <a:stretch>
            <a:fillRect/>
          </a:stretch>
        </p:blipFill>
        <p:spPr bwMode="auto">
          <a:xfrm>
            <a:off x="6781800" y="4960663"/>
            <a:ext cx="2085474" cy="969576"/>
          </a:xfrm>
          <a:prstGeom prst="rect">
            <a:avLst/>
          </a:prstGeom>
          <a:noFill/>
          <a:ln w="9525">
            <a:noFill/>
            <a:miter lim="800000"/>
            <a:headEnd/>
            <a:tailEnd/>
          </a:ln>
        </p:spPr>
      </p:pic>
      <p:pic>
        <p:nvPicPr>
          <p:cNvPr id="5" name="Picture 2" descr="http://www.rt-image.com/uploads/images/TalkingPoints1.jpg"/>
          <p:cNvPicPr>
            <a:picLocks noChangeAspect="1" noChangeArrowheads="1"/>
          </p:cNvPicPr>
          <p:nvPr/>
        </p:nvPicPr>
        <p:blipFill>
          <a:blip r:embed="rId4" cstate="print"/>
          <a:srcRect/>
          <a:stretch>
            <a:fillRect/>
          </a:stretch>
        </p:blipFill>
        <p:spPr bwMode="auto">
          <a:xfrm>
            <a:off x="4747262" y="1462896"/>
            <a:ext cx="1320800" cy="1371600"/>
          </a:xfrm>
          <a:prstGeom prst="rect">
            <a:avLst/>
          </a:prstGeom>
          <a:noFill/>
        </p:spPr>
      </p:pic>
      <p:sp>
        <p:nvSpPr>
          <p:cNvPr id="7" name="TextBox 6"/>
          <p:cNvSpPr txBox="1"/>
          <p:nvPr/>
        </p:nvSpPr>
        <p:spPr>
          <a:xfrm>
            <a:off x="467226" y="914400"/>
            <a:ext cx="7162800" cy="2523768"/>
          </a:xfrm>
          <a:prstGeom prst="rect">
            <a:avLst/>
          </a:prstGeom>
          <a:noFill/>
        </p:spPr>
        <p:txBody>
          <a:bodyPr wrap="square" rtlCol="0">
            <a:spAutoFit/>
          </a:bodyPr>
          <a:lstStyle/>
          <a:p>
            <a:r>
              <a:rPr lang="en-US" sz="4400" dirty="0" smtClean="0"/>
              <a:t>Alaska STEPP is:</a:t>
            </a:r>
          </a:p>
          <a:p>
            <a:pPr>
              <a:buFont typeface="Arial" pitchFamily="34" charset="0"/>
              <a:buChar char="•"/>
            </a:pPr>
            <a:r>
              <a:rPr lang="en-US" sz="3200" dirty="0" smtClean="0"/>
              <a:t>Continuous </a:t>
            </a:r>
          </a:p>
          <a:p>
            <a:pPr>
              <a:buFont typeface="Arial" pitchFamily="34" charset="0"/>
              <a:buChar char="•"/>
            </a:pPr>
            <a:r>
              <a:rPr lang="en-US" sz="3200" dirty="0" smtClean="0"/>
              <a:t>Comprehensive </a:t>
            </a:r>
          </a:p>
          <a:p>
            <a:pPr>
              <a:buFont typeface="Arial" pitchFamily="34" charset="0"/>
              <a:buChar char="•"/>
            </a:pPr>
            <a:r>
              <a:rPr lang="en-US" sz="3200" dirty="0" smtClean="0"/>
              <a:t>Team-oriented </a:t>
            </a:r>
            <a:endParaRPr lang="en-US" sz="4400" dirty="0" smtClean="0"/>
          </a:p>
          <a:p>
            <a:endParaRPr lang="en-US" dirty="0"/>
          </a:p>
        </p:txBody>
      </p:sp>
      <p:sp>
        <p:nvSpPr>
          <p:cNvPr id="3" name="Rectangle 2"/>
          <p:cNvSpPr/>
          <p:nvPr/>
        </p:nvSpPr>
        <p:spPr>
          <a:xfrm rot="21256693">
            <a:off x="781809" y="3958683"/>
            <a:ext cx="4574345" cy="1261884"/>
          </a:xfrm>
          <a:prstGeom prst="rect">
            <a:avLst/>
          </a:prstGeom>
          <a:gradFill flip="none" rotWithShape="1">
            <a:gsLst>
              <a:gs pos="0">
                <a:srgbClr val="FFF200"/>
              </a:gs>
              <a:gs pos="67000">
                <a:srgbClr val="FF7A00"/>
              </a:gs>
              <a:gs pos="93000">
                <a:srgbClr val="FF0300"/>
              </a:gs>
              <a:gs pos="100000">
                <a:srgbClr val="4D0808"/>
              </a:gs>
            </a:gsLst>
            <a:path path="circle">
              <a:fillToRect l="50000" t="50000" r="50000" b="50000"/>
            </a:path>
            <a:tileRect/>
          </a:gradFill>
          <a:effectLst>
            <a:glow rad="101600">
              <a:schemeClr val="accent2">
                <a:satMod val="175000"/>
                <a:alpha val="40000"/>
              </a:schemeClr>
            </a:glow>
          </a:effectLst>
        </p:spPr>
        <p:txBody>
          <a:bodyPr wrap="square">
            <a:spAutoFit/>
          </a:bodyPr>
          <a:lstStyle/>
          <a:p>
            <a:r>
              <a:rPr lang="en-US" sz="4400" dirty="0" smtClean="0">
                <a:latin typeface="Comic Sans MS" panose="030F0702030302020204" pitchFamily="66" charset="0"/>
              </a:rPr>
              <a:t>However…. </a:t>
            </a:r>
            <a:r>
              <a:rPr lang="en-US" sz="3200" dirty="0" smtClean="0">
                <a:latin typeface="Comic Sans MS" panose="030F0702030302020204" pitchFamily="66" charset="0"/>
              </a:rPr>
              <a:t>STEPP is not a Magic Bullet!!! </a:t>
            </a:r>
            <a:endParaRPr lang="en-US" sz="4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lum/>
          </a:blip>
          <a:srcRect/>
          <a:stretch>
            <a:fillRect/>
          </a:stretch>
        </p:blipFill>
        <p:spPr bwMode="auto">
          <a:xfrm>
            <a:off x="6972300" y="5334000"/>
            <a:ext cx="1905000" cy="838200"/>
          </a:xfrm>
          <a:prstGeom prst="rect">
            <a:avLst/>
          </a:prstGeom>
          <a:noFill/>
          <a:ln w="9525">
            <a:noFill/>
            <a:miter lim="800000"/>
            <a:headEnd/>
            <a:tailEnd/>
          </a:ln>
        </p:spPr>
      </p:pic>
      <p:pic>
        <p:nvPicPr>
          <p:cNvPr id="5" name="Picture 7" descr="114446615687"/>
          <p:cNvPicPr>
            <a:picLocks noChangeAspect="1" noChangeArrowheads="1"/>
          </p:cNvPicPr>
          <p:nvPr/>
        </p:nvPicPr>
        <p:blipFill>
          <a:blip r:embed="rId4" cstate="print"/>
          <a:srcRect/>
          <a:stretch>
            <a:fillRect/>
          </a:stretch>
        </p:blipFill>
        <p:spPr>
          <a:xfrm>
            <a:off x="609600" y="609600"/>
            <a:ext cx="7315200" cy="4530763"/>
          </a:xfrm>
          <a:prstGeom prst="rect">
            <a:avLst/>
          </a:prstGeom>
          <a:effectLst>
            <a:outerShdw blurRad="292100" dist="139700" dir="2700000" algn="tl" rotWithShape="0">
              <a:srgbClr val="333333">
                <a:alpha val="65000"/>
              </a:srgbClr>
            </a:outerShdw>
          </a:effectLst>
        </p:spPr>
      </p:pic>
      <p:sp>
        <p:nvSpPr>
          <p:cNvPr id="8" name="Freeform 7"/>
          <p:cNvSpPr/>
          <p:nvPr/>
        </p:nvSpPr>
        <p:spPr>
          <a:xfrm>
            <a:off x="3276600" y="3618356"/>
            <a:ext cx="533400" cy="152400"/>
          </a:xfrm>
          <a:custGeom>
            <a:avLst/>
            <a:gdLst>
              <a:gd name="connsiteX0" fmla="*/ 0 w 706582"/>
              <a:gd name="connsiteY0" fmla="*/ 0 h 516999"/>
              <a:gd name="connsiteX1" fmla="*/ 41564 w 706582"/>
              <a:gd name="connsiteY1" fmla="*/ 13854 h 516999"/>
              <a:gd name="connsiteX2" fmla="*/ 180109 w 706582"/>
              <a:gd name="connsiteY2" fmla="*/ 41563 h 516999"/>
              <a:gd name="connsiteX3" fmla="*/ 221673 w 706582"/>
              <a:gd name="connsiteY3" fmla="*/ 69272 h 516999"/>
              <a:gd name="connsiteX4" fmla="*/ 290946 w 706582"/>
              <a:gd name="connsiteY4" fmla="*/ 180109 h 516999"/>
              <a:gd name="connsiteX5" fmla="*/ 360218 w 706582"/>
              <a:gd name="connsiteY5" fmla="*/ 249381 h 516999"/>
              <a:gd name="connsiteX6" fmla="*/ 443346 w 706582"/>
              <a:gd name="connsiteY6" fmla="*/ 277090 h 516999"/>
              <a:gd name="connsiteX7" fmla="*/ 512618 w 706582"/>
              <a:gd name="connsiteY7" fmla="*/ 318654 h 516999"/>
              <a:gd name="connsiteX8" fmla="*/ 581891 w 706582"/>
              <a:gd name="connsiteY8" fmla="*/ 360218 h 516999"/>
              <a:gd name="connsiteX9" fmla="*/ 609600 w 706582"/>
              <a:gd name="connsiteY9" fmla="*/ 401781 h 516999"/>
              <a:gd name="connsiteX10" fmla="*/ 678873 w 706582"/>
              <a:gd name="connsiteY10" fmla="*/ 471054 h 516999"/>
              <a:gd name="connsiteX11" fmla="*/ 706582 w 706582"/>
              <a:gd name="connsiteY11" fmla="*/ 512618 h 51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582" h="516999">
                <a:moveTo>
                  <a:pt x="0" y="0"/>
                </a:moveTo>
                <a:cubicBezTo>
                  <a:pt x="13855" y="4618"/>
                  <a:pt x="27244" y="10990"/>
                  <a:pt x="41564" y="13854"/>
                </a:cubicBezTo>
                <a:cubicBezTo>
                  <a:pt x="200760" y="45693"/>
                  <a:pt x="86209" y="10264"/>
                  <a:pt x="180109" y="41563"/>
                </a:cubicBezTo>
                <a:cubicBezTo>
                  <a:pt x="193964" y="50799"/>
                  <a:pt x="212848" y="55152"/>
                  <a:pt x="221673" y="69272"/>
                </a:cubicBezTo>
                <a:cubicBezTo>
                  <a:pt x="304110" y="201171"/>
                  <a:pt x="196881" y="117400"/>
                  <a:pt x="290946" y="180109"/>
                </a:cubicBezTo>
                <a:cubicBezTo>
                  <a:pt x="316224" y="218025"/>
                  <a:pt x="316468" y="229937"/>
                  <a:pt x="360218" y="249381"/>
                </a:cubicBezTo>
                <a:cubicBezTo>
                  <a:pt x="386909" y="261244"/>
                  <a:pt x="443346" y="277090"/>
                  <a:pt x="443346" y="277090"/>
                </a:cubicBezTo>
                <a:cubicBezTo>
                  <a:pt x="513551" y="347297"/>
                  <a:pt x="422698" y="264703"/>
                  <a:pt x="512618" y="318654"/>
                </a:cubicBezTo>
                <a:cubicBezTo>
                  <a:pt x="607712" y="375709"/>
                  <a:pt x="464146" y="320968"/>
                  <a:pt x="581891" y="360218"/>
                </a:cubicBezTo>
                <a:cubicBezTo>
                  <a:pt x="591127" y="374072"/>
                  <a:pt x="597826" y="390007"/>
                  <a:pt x="609600" y="401781"/>
                </a:cubicBezTo>
                <a:cubicBezTo>
                  <a:pt x="665019" y="457199"/>
                  <a:pt x="641927" y="397162"/>
                  <a:pt x="678873" y="471054"/>
                </a:cubicBezTo>
                <a:cubicBezTo>
                  <a:pt x="701846" y="516999"/>
                  <a:pt x="675703" y="512618"/>
                  <a:pt x="706582" y="512618"/>
                </a:cubicBezTo>
              </a:path>
            </a:pathLst>
          </a:custGeom>
          <a:solidFill>
            <a:srgbClr val="C00000"/>
          </a:solidFill>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2404850" y="3241527"/>
            <a:ext cx="213659" cy="457637"/>
          </a:xfrm>
          <a:custGeom>
            <a:avLst/>
            <a:gdLst>
              <a:gd name="connsiteX0" fmla="*/ 213659 w 213659"/>
              <a:gd name="connsiteY0" fmla="*/ 437 h 457637"/>
              <a:gd name="connsiteX1" fmla="*/ 88968 w 213659"/>
              <a:gd name="connsiteY1" fmla="*/ 14291 h 457637"/>
              <a:gd name="connsiteX2" fmla="*/ 61259 w 213659"/>
              <a:gd name="connsiteY2" fmla="*/ 55855 h 457637"/>
              <a:gd name="connsiteX3" fmla="*/ 75114 w 213659"/>
              <a:gd name="connsiteY3" fmla="*/ 97418 h 457637"/>
              <a:gd name="connsiteX4" fmla="*/ 144386 w 213659"/>
              <a:gd name="connsiteY4" fmla="*/ 152837 h 457637"/>
              <a:gd name="connsiteX5" fmla="*/ 158241 w 213659"/>
              <a:gd name="connsiteY5" fmla="*/ 416073 h 457637"/>
              <a:gd name="connsiteX6" fmla="*/ 116677 w 213659"/>
              <a:gd name="connsiteY6" fmla="*/ 429928 h 457637"/>
              <a:gd name="connsiteX7" fmla="*/ 75114 w 213659"/>
              <a:gd name="connsiteY7" fmla="*/ 457637 h 457637"/>
              <a:gd name="connsiteX8" fmla="*/ 19695 w 213659"/>
              <a:gd name="connsiteY8" fmla="*/ 443782 h 457637"/>
              <a:gd name="connsiteX9" fmla="*/ 5841 w 213659"/>
              <a:gd name="connsiteY9" fmla="*/ 346800 h 45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59" h="457637">
                <a:moveTo>
                  <a:pt x="213659" y="437"/>
                </a:moveTo>
                <a:cubicBezTo>
                  <a:pt x="172095" y="5055"/>
                  <a:pt x="128270" y="0"/>
                  <a:pt x="88968" y="14291"/>
                </a:cubicBezTo>
                <a:cubicBezTo>
                  <a:pt x="73319" y="19981"/>
                  <a:pt x="63996" y="39430"/>
                  <a:pt x="61259" y="55855"/>
                </a:cubicBezTo>
                <a:cubicBezTo>
                  <a:pt x="58858" y="70260"/>
                  <a:pt x="67600" y="84895"/>
                  <a:pt x="75114" y="97418"/>
                </a:cubicBezTo>
                <a:cubicBezTo>
                  <a:pt x="88276" y="119355"/>
                  <a:pt x="125506" y="140250"/>
                  <a:pt x="144386" y="152837"/>
                </a:cubicBezTo>
                <a:cubicBezTo>
                  <a:pt x="206318" y="245734"/>
                  <a:pt x="203568" y="223432"/>
                  <a:pt x="158241" y="416073"/>
                </a:cubicBezTo>
                <a:cubicBezTo>
                  <a:pt x="154896" y="430289"/>
                  <a:pt x="129739" y="423397"/>
                  <a:pt x="116677" y="429928"/>
                </a:cubicBezTo>
                <a:cubicBezTo>
                  <a:pt x="101784" y="437375"/>
                  <a:pt x="88968" y="448401"/>
                  <a:pt x="75114" y="457637"/>
                </a:cubicBezTo>
                <a:cubicBezTo>
                  <a:pt x="56641" y="453019"/>
                  <a:pt x="34564" y="455677"/>
                  <a:pt x="19695" y="443782"/>
                </a:cubicBezTo>
                <a:cubicBezTo>
                  <a:pt x="0" y="428026"/>
                  <a:pt x="5841" y="362011"/>
                  <a:pt x="5841" y="34680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8625" y="229500"/>
            <a:ext cx="8286750" cy="1985159"/>
          </a:xfrm>
          <a:prstGeom prst="rect">
            <a:avLst/>
          </a:prstGeom>
          <a:noFill/>
          <a:ln>
            <a:noFill/>
          </a:ln>
        </p:spPr>
        <p:txBody>
          <a:bodyPr wrap="square" rtlCol="0">
            <a:spAutoFit/>
          </a:bodyPr>
          <a:lstStyle/>
          <a:p>
            <a:r>
              <a:rPr lang="en-US" sz="4100" dirty="0" smtClean="0">
                <a:cs typeface="Times New Roman" pitchFamily="18" charset="0"/>
              </a:rPr>
              <a:t>The Alaska STEPP Program </a:t>
            </a:r>
            <a:r>
              <a:rPr lang="en-US" sz="4100" dirty="0">
                <a:cs typeface="Times New Roman" pitchFamily="18" charset="0"/>
              </a:rPr>
              <a:t>P</a:t>
            </a:r>
            <a:r>
              <a:rPr lang="en-US" sz="4100" dirty="0" smtClean="0">
                <a:cs typeface="Times New Roman" pitchFamily="18" charset="0"/>
              </a:rPr>
              <a:t>rovides the Structure to Implement Effective </a:t>
            </a:r>
            <a:r>
              <a:rPr lang="en-US" sz="4100" dirty="0">
                <a:cs typeface="Times New Roman" pitchFamily="18" charset="0"/>
              </a:rPr>
              <a:t>P</a:t>
            </a:r>
            <a:r>
              <a:rPr lang="en-US" sz="4100" dirty="0" smtClean="0">
                <a:cs typeface="Times New Roman" pitchFamily="18" charset="0"/>
              </a:rPr>
              <a:t>rocesses. </a:t>
            </a:r>
            <a:endParaRPr lang="en-US" sz="4100" dirty="0">
              <a:cs typeface="Times New Roman" pitchFamily="18" charset="0"/>
            </a:endParaRPr>
          </a:p>
        </p:txBody>
      </p:sp>
      <p:sp>
        <p:nvSpPr>
          <p:cNvPr id="9" name="TextBox 8"/>
          <p:cNvSpPr txBox="1"/>
          <p:nvPr/>
        </p:nvSpPr>
        <p:spPr>
          <a:xfrm>
            <a:off x="228600" y="5334000"/>
            <a:ext cx="8686800" cy="954107"/>
          </a:xfrm>
          <a:prstGeom prst="rect">
            <a:avLst/>
          </a:prstGeom>
          <a:noFill/>
          <a:ln>
            <a:noFill/>
          </a:ln>
        </p:spPr>
        <p:txBody>
          <a:bodyPr wrap="square" rtlCol="0">
            <a:spAutoFit/>
          </a:bodyPr>
          <a:lstStyle/>
          <a:p>
            <a:r>
              <a:rPr lang="en-US" sz="2800" dirty="0" smtClean="0">
                <a:solidFill>
                  <a:schemeClr val="tx2">
                    <a:lumMod val="60000"/>
                    <a:lumOff val="40000"/>
                  </a:schemeClr>
                </a:solidFill>
                <a:cs typeface="Times New Roman" pitchFamily="18" charset="0"/>
              </a:rPr>
              <a:t>There isn’t a once a year paper plan for compliance, rather continuous planning is a process that is never done. </a:t>
            </a:r>
            <a:endParaRPr lang="en-US" sz="2800" dirty="0">
              <a:solidFill>
                <a:schemeClr val="tx2">
                  <a:lumMod val="60000"/>
                  <a:lumOff val="40000"/>
                </a:schemeClr>
              </a:solidFill>
              <a:cs typeface="Times New Roman" pitchFamily="18" charset="0"/>
            </a:endParaRPr>
          </a:p>
        </p:txBody>
      </p:sp>
      <p:pic>
        <p:nvPicPr>
          <p:cNvPr id="4" name="Picture 3"/>
          <p:cNvPicPr>
            <a:picLocks noChangeAspect="1"/>
          </p:cNvPicPr>
          <p:nvPr/>
        </p:nvPicPr>
        <p:blipFill>
          <a:blip r:embed="rId3"/>
          <a:stretch>
            <a:fillRect/>
          </a:stretch>
        </p:blipFill>
        <p:spPr>
          <a:xfrm>
            <a:off x="1676400" y="2057998"/>
            <a:ext cx="6019800" cy="3384026"/>
          </a:xfrm>
          <a:prstGeom prst="rect">
            <a:avLst/>
          </a:prstGeom>
        </p:spPr>
      </p:pic>
    </p:spTree>
    <p:extLst>
      <p:ext uri="{BB962C8B-B14F-4D97-AF65-F5344CB8AC3E}">
        <p14:creationId xmlns:p14="http://schemas.microsoft.com/office/powerpoint/2010/main" val="358865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458472"/>
            <a:ext cx="6934200" cy="646331"/>
          </a:xfrm>
          <a:prstGeom prst="rect">
            <a:avLst/>
          </a:prstGeom>
          <a:noFill/>
          <a:ln>
            <a:noFill/>
          </a:ln>
        </p:spPr>
        <p:txBody>
          <a:bodyPr wrap="square" rtlCol="0">
            <a:spAutoFit/>
          </a:bodyPr>
          <a:lstStyle/>
          <a:p>
            <a:pPr algn="ctr"/>
            <a:r>
              <a:rPr lang="en-US" sz="3600" dirty="0" smtClean="0"/>
              <a:t>First Steps</a:t>
            </a:r>
            <a:endParaRPr lang="en-US" sz="3600" dirty="0"/>
          </a:p>
        </p:txBody>
      </p:sp>
      <p:sp>
        <p:nvSpPr>
          <p:cNvPr id="2" name="TextBox 1"/>
          <p:cNvSpPr txBox="1"/>
          <p:nvPr/>
        </p:nvSpPr>
        <p:spPr>
          <a:xfrm>
            <a:off x="457200" y="1104803"/>
            <a:ext cx="7670800" cy="4832092"/>
          </a:xfrm>
          <a:prstGeom prst="rect">
            <a:avLst/>
          </a:prstGeom>
          <a:noFill/>
        </p:spPr>
        <p:txBody>
          <a:bodyPr wrap="square" rtlCol="0">
            <a:spAutoFit/>
          </a:bodyPr>
          <a:lstStyle/>
          <a:p>
            <a:pPr marL="457200" indent="-457200">
              <a:buFont typeface="Arial" pitchFamily="34" charset="0"/>
              <a:buChar char="•"/>
            </a:pPr>
            <a:r>
              <a:rPr lang="en-US" sz="2800" dirty="0" smtClean="0">
                <a:solidFill>
                  <a:schemeClr val="accent1">
                    <a:lumMod val="75000"/>
                  </a:schemeClr>
                </a:solidFill>
              </a:rPr>
              <a:t>School STEPP teams are formed and have regular meetings scheduled.</a:t>
            </a:r>
          </a:p>
          <a:p>
            <a:pPr marL="457200" indent="-457200">
              <a:buFont typeface="Arial" pitchFamily="34" charset="0"/>
              <a:buChar char="•"/>
            </a:pPr>
            <a:r>
              <a:rPr lang="en-US" sz="2800" dirty="0" smtClean="0">
                <a:solidFill>
                  <a:schemeClr val="accent3">
                    <a:lumMod val="75000"/>
                  </a:schemeClr>
                </a:solidFill>
              </a:rPr>
              <a:t>Complete  a Data Analysis &amp; Needs Assessment</a:t>
            </a:r>
            <a:r>
              <a:rPr lang="en-US" sz="2800" dirty="0">
                <a:solidFill>
                  <a:schemeClr val="accent3">
                    <a:lumMod val="75000"/>
                  </a:schemeClr>
                </a:solidFill>
              </a:rPr>
              <a:t>.</a:t>
            </a:r>
            <a:r>
              <a:rPr lang="en-US" sz="2800" dirty="0" smtClean="0">
                <a:solidFill>
                  <a:schemeClr val="accent3">
                    <a:lumMod val="75000"/>
                  </a:schemeClr>
                </a:solidFill>
              </a:rPr>
              <a:t> </a:t>
            </a:r>
          </a:p>
          <a:p>
            <a:pPr marL="457200" indent="-457200">
              <a:buFont typeface="Arial" pitchFamily="34" charset="0"/>
              <a:buChar char="•"/>
            </a:pPr>
            <a:r>
              <a:rPr lang="en-US" sz="2800" dirty="0" smtClean="0">
                <a:solidFill>
                  <a:schemeClr val="bg2">
                    <a:lumMod val="50000"/>
                  </a:schemeClr>
                </a:solidFill>
              </a:rPr>
              <a:t>Make sure the chosen </a:t>
            </a:r>
            <a:r>
              <a:rPr lang="en-US" sz="2800" dirty="0">
                <a:solidFill>
                  <a:schemeClr val="bg2">
                    <a:lumMod val="50000"/>
                  </a:schemeClr>
                </a:solidFill>
              </a:rPr>
              <a:t>indicators </a:t>
            </a:r>
            <a:r>
              <a:rPr lang="en-US" sz="2800" dirty="0" smtClean="0">
                <a:solidFill>
                  <a:schemeClr val="bg2">
                    <a:lumMod val="50000"/>
                  </a:schemeClr>
                </a:solidFill>
              </a:rPr>
              <a:t>meet the requirements of school improvement and Title I.</a:t>
            </a:r>
          </a:p>
          <a:p>
            <a:pPr marL="457200" indent="-457200">
              <a:buFont typeface="Arial" pitchFamily="34" charset="0"/>
              <a:buChar char="•"/>
            </a:pPr>
            <a:r>
              <a:rPr lang="en-US" sz="2800" dirty="0">
                <a:solidFill>
                  <a:schemeClr val="accent4">
                    <a:lumMod val="75000"/>
                  </a:schemeClr>
                </a:solidFill>
              </a:rPr>
              <a:t>M</a:t>
            </a:r>
            <a:r>
              <a:rPr lang="en-US" sz="2800" dirty="0" smtClean="0">
                <a:solidFill>
                  <a:schemeClr val="accent4">
                    <a:lumMod val="75000"/>
                  </a:schemeClr>
                </a:solidFill>
              </a:rPr>
              <a:t>ake sure the objectives and tasks created get your school from where you are, to where you want to go. Are the tasks realistic? Is the timeline for completion realistic?</a:t>
            </a:r>
            <a:endParaRPr lang="en-US" sz="2800" dirty="0">
              <a:solidFill>
                <a:schemeClr val="accent4">
                  <a:lumMod val="75000"/>
                </a:schemeClr>
              </a:solidFill>
            </a:endParaRPr>
          </a:p>
          <a:p>
            <a:pPr marL="457200" indent="-457200">
              <a:buFont typeface="Arial" pitchFamily="34" charset="0"/>
              <a:buChar char="•"/>
            </a:pPr>
            <a:r>
              <a:rPr lang="en-US" sz="2800" dirty="0">
                <a:solidFill>
                  <a:schemeClr val="accent6">
                    <a:lumMod val="75000"/>
                  </a:schemeClr>
                </a:solidFill>
              </a:rPr>
              <a:t>S</a:t>
            </a:r>
            <a:r>
              <a:rPr lang="en-US" sz="2800" dirty="0" smtClean="0">
                <a:solidFill>
                  <a:schemeClr val="accent6">
                    <a:lumMod val="75000"/>
                  </a:schemeClr>
                </a:solidFill>
              </a:rPr>
              <a:t>chedule at least one meeting per month for the entire school year using an Annual Pacing Guide.</a:t>
            </a:r>
            <a:endParaRPr lang="en-US" sz="2800" b="1" dirty="0" smtClean="0">
              <a:solidFill>
                <a:schemeClr val="accent6">
                  <a:lumMod val="75000"/>
                </a:schemeClr>
              </a:solidFill>
            </a:endParaRPr>
          </a:p>
        </p:txBody>
      </p:sp>
    </p:spTree>
    <p:extLst>
      <p:ext uri="{BB962C8B-B14F-4D97-AF65-F5344CB8AC3E}">
        <p14:creationId xmlns:p14="http://schemas.microsoft.com/office/powerpoint/2010/main" val="23650364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uddle.jpg"/>
          <p:cNvPicPr>
            <a:picLocks noChangeAspect="1"/>
          </p:cNvPicPr>
          <p:nvPr/>
        </p:nvPicPr>
        <p:blipFill>
          <a:blip r:embed="rId3" cstate="print"/>
          <a:stretch>
            <a:fillRect/>
          </a:stretch>
        </p:blipFill>
        <p:spPr>
          <a:xfrm>
            <a:off x="5251436" y="95204"/>
            <a:ext cx="2237819" cy="16783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620" y="4051229"/>
            <a:ext cx="1391239" cy="1386426"/>
          </a:xfrm>
          <a:prstGeom prst="rect">
            <a:avLst/>
          </a:prstGeom>
        </p:spPr>
      </p:pic>
      <p:pic>
        <p:nvPicPr>
          <p:cNvPr id="7" name="Picture 6" descr="running bean.gif"/>
          <p:cNvPicPr>
            <a:picLocks noChangeAspect="1"/>
          </p:cNvPicPr>
          <p:nvPr/>
        </p:nvPicPr>
        <p:blipFill>
          <a:blip r:embed="rId5" cstate="print"/>
          <a:stretch>
            <a:fillRect/>
          </a:stretch>
        </p:blipFill>
        <p:spPr>
          <a:xfrm rot="705273" flipH="1">
            <a:off x="2802582" y="3608229"/>
            <a:ext cx="1431965" cy="178133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6600" y="2443313"/>
            <a:ext cx="1327885" cy="17733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1924050"/>
            <a:ext cx="1448833" cy="1448833"/>
          </a:xfrm>
          <a:prstGeom prst="rect">
            <a:avLst/>
          </a:prstGeom>
        </p:spPr>
      </p:pic>
      <p:sp>
        <p:nvSpPr>
          <p:cNvPr id="10" name="TextBox 9"/>
          <p:cNvSpPr txBox="1"/>
          <p:nvPr/>
        </p:nvSpPr>
        <p:spPr>
          <a:xfrm>
            <a:off x="5285112" y="1600884"/>
            <a:ext cx="2465430" cy="646331"/>
          </a:xfrm>
          <a:prstGeom prst="rect">
            <a:avLst/>
          </a:prstGeom>
          <a:noFill/>
        </p:spPr>
        <p:txBody>
          <a:bodyPr wrap="square" rtlCol="0">
            <a:spAutoFit/>
          </a:bodyPr>
          <a:lstStyle/>
          <a:p>
            <a:r>
              <a:rPr lang="en-US" sz="3600" b="1" dirty="0" smtClean="0"/>
              <a:t>Form Team</a:t>
            </a:r>
            <a:endParaRPr lang="en-US" sz="3600" b="1" dirty="0"/>
          </a:p>
        </p:txBody>
      </p:sp>
      <p:sp>
        <p:nvSpPr>
          <p:cNvPr id="11" name="TextBox 10"/>
          <p:cNvSpPr txBox="1"/>
          <p:nvPr/>
        </p:nvSpPr>
        <p:spPr>
          <a:xfrm>
            <a:off x="4815102" y="5733365"/>
            <a:ext cx="2465430" cy="646331"/>
          </a:xfrm>
          <a:prstGeom prst="rect">
            <a:avLst/>
          </a:prstGeom>
          <a:noFill/>
        </p:spPr>
        <p:txBody>
          <a:bodyPr wrap="square" rtlCol="0">
            <a:spAutoFit/>
          </a:bodyPr>
          <a:lstStyle/>
          <a:p>
            <a:r>
              <a:rPr lang="en-US" sz="3600" b="1" dirty="0" smtClean="0"/>
              <a:t>Create Plan</a:t>
            </a:r>
            <a:endParaRPr lang="en-US" sz="3600" b="1" dirty="0"/>
          </a:p>
        </p:txBody>
      </p:sp>
      <p:sp>
        <p:nvSpPr>
          <p:cNvPr id="12" name="TextBox 11"/>
          <p:cNvSpPr txBox="1"/>
          <p:nvPr/>
        </p:nvSpPr>
        <p:spPr>
          <a:xfrm>
            <a:off x="678143" y="5410200"/>
            <a:ext cx="2465430" cy="646331"/>
          </a:xfrm>
          <a:prstGeom prst="rect">
            <a:avLst/>
          </a:prstGeom>
          <a:noFill/>
        </p:spPr>
        <p:txBody>
          <a:bodyPr wrap="square" rtlCol="0">
            <a:spAutoFit/>
          </a:bodyPr>
          <a:lstStyle/>
          <a:p>
            <a:r>
              <a:rPr lang="en-US" sz="3600" b="1" dirty="0" smtClean="0"/>
              <a:t>Implement</a:t>
            </a:r>
            <a:endParaRPr lang="en-US" sz="3600" b="1" dirty="0"/>
          </a:p>
        </p:txBody>
      </p:sp>
      <p:sp>
        <p:nvSpPr>
          <p:cNvPr id="13" name="TextBox 12"/>
          <p:cNvSpPr txBox="1"/>
          <p:nvPr/>
        </p:nvSpPr>
        <p:spPr>
          <a:xfrm>
            <a:off x="678143" y="3395401"/>
            <a:ext cx="2465430" cy="646331"/>
          </a:xfrm>
          <a:prstGeom prst="rect">
            <a:avLst/>
          </a:prstGeom>
          <a:noFill/>
        </p:spPr>
        <p:txBody>
          <a:bodyPr wrap="square" rtlCol="0">
            <a:spAutoFit/>
          </a:bodyPr>
          <a:lstStyle/>
          <a:p>
            <a:r>
              <a:rPr lang="en-US" sz="3600" b="1" dirty="0" smtClean="0"/>
              <a:t>Monitor</a:t>
            </a:r>
            <a:endParaRPr lang="en-US" sz="3600" b="1" dirty="0"/>
          </a:p>
        </p:txBody>
      </p:sp>
      <p:sp>
        <p:nvSpPr>
          <p:cNvPr id="14" name="TextBox 13"/>
          <p:cNvSpPr txBox="1"/>
          <p:nvPr/>
        </p:nvSpPr>
        <p:spPr>
          <a:xfrm>
            <a:off x="6793378" y="4343400"/>
            <a:ext cx="2465430" cy="646331"/>
          </a:xfrm>
          <a:prstGeom prst="rect">
            <a:avLst/>
          </a:prstGeom>
          <a:noFill/>
        </p:spPr>
        <p:txBody>
          <a:bodyPr wrap="square" rtlCol="0">
            <a:spAutoFit/>
          </a:bodyPr>
          <a:lstStyle/>
          <a:p>
            <a:r>
              <a:rPr lang="en-US" sz="3600" b="1" dirty="0" smtClean="0"/>
              <a:t>Assess</a:t>
            </a:r>
            <a:endParaRPr lang="en-US" sz="3600" b="1" dirty="0"/>
          </a:p>
        </p:txBody>
      </p:sp>
      <p:sp>
        <p:nvSpPr>
          <p:cNvPr id="2" name="TextBox 1"/>
          <p:cNvSpPr txBox="1"/>
          <p:nvPr/>
        </p:nvSpPr>
        <p:spPr>
          <a:xfrm>
            <a:off x="457199" y="277445"/>
            <a:ext cx="4357903" cy="1323439"/>
          </a:xfrm>
          <a:prstGeom prst="rect">
            <a:avLst/>
          </a:prstGeom>
          <a:noFill/>
          <a:ln>
            <a:solidFill>
              <a:srgbClr val="002060"/>
            </a:solidFill>
          </a:ln>
        </p:spPr>
        <p:txBody>
          <a:bodyPr wrap="square" rtlCol="0">
            <a:spAutoFit/>
          </a:bodyPr>
          <a:lstStyle/>
          <a:p>
            <a:r>
              <a:rPr lang="en-US" sz="4000" b="1" dirty="0" smtClean="0">
                <a:solidFill>
                  <a:srgbClr val="C00000"/>
                </a:solidFill>
              </a:rPr>
              <a:t>Yearly Flow of Work for Schools</a:t>
            </a:r>
            <a:endParaRPr lang="en-US" sz="4000" b="1" dirty="0">
              <a:solidFill>
                <a:srgbClr val="C00000"/>
              </a:solidFill>
            </a:endParaRPr>
          </a:p>
        </p:txBody>
      </p:sp>
    </p:spTree>
    <p:extLst>
      <p:ext uri="{BB962C8B-B14F-4D97-AF65-F5344CB8AC3E}">
        <p14:creationId xmlns:p14="http://schemas.microsoft.com/office/powerpoint/2010/main" val="5877935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5" descr="footprints_snow_T1692.jpg"/>
          <p:cNvPicPr>
            <a:picLocks noChangeAspect="1"/>
          </p:cNvPicPr>
          <p:nvPr/>
        </p:nvPicPr>
        <p:blipFill>
          <a:blip r:embed="rId3" cstate="print"/>
          <a:stretch>
            <a:fillRect/>
          </a:stretch>
        </p:blipFill>
        <p:spPr>
          <a:xfrm>
            <a:off x="5791200" y="1946194"/>
            <a:ext cx="2427163" cy="3640745"/>
          </a:xfrm>
          <a:prstGeom prst="rect">
            <a:avLst/>
          </a:prstGeom>
        </p:spPr>
      </p:pic>
      <p:sp>
        <p:nvSpPr>
          <p:cNvPr id="2" name="Rectangle 1"/>
          <p:cNvSpPr/>
          <p:nvPr/>
        </p:nvSpPr>
        <p:spPr>
          <a:xfrm>
            <a:off x="571500" y="1946194"/>
            <a:ext cx="4572000" cy="1569660"/>
          </a:xfrm>
          <a:prstGeom prst="rect">
            <a:avLst/>
          </a:prstGeom>
        </p:spPr>
        <p:txBody>
          <a:bodyPr>
            <a:spAutoFit/>
          </a:bodyPr>
          <a:lstStyle/>
          <a:p>
            <a:r>
              <a:rPr lang="en-US" sz="3200" dirty="0"/>
              <a:t>For additional            </a:t>
            </a:r>
          </a:p>
          <a:p>
            <a:r>
              <a:rPr lang="en-US" sz="3200" dirty="0"/>
              <a:t>information about              </a:t>
            </a:r>
          </a:p>
          <a:p>
            <a:r>
              <a:rPr lang="en-US" sz="3200" dirty="0"/>
              <a:t>Alaska STEPP</a:t>
            </a:r>
          </a:p>
        </p:txBody>
      </p:sp>
      <p:sp>
        <p:nvSpPr>
          <p:cNvPr id="3" name="Rectangle 2"/>
          <p:cNvSpPr/>
          <p:nvPr/>
        </p:nvSpPr>
        <p:spPr>
          <a:xfrm>
            <a:off x="304800" y="4419600"/>
            <a:ext cx="5105400" cy="1415772"/>
          </a:xfrm>
          <a:prstGeom prst="rect">
            <a:avLst/>
          </a:prstGeom>
        </p:spPr>
        <p:txBody>
          <a:bodyPr wrap="square">
            <a:spAutoFit/>
          </a:bodyPr>
          <a:lstStyle/>
          <a:p>
            <a:r>
              <a:rPr lang="en-US" sz="3200" dirty="0">
                <a:latin typeface="Forte" panose="03060902040502070203" pitchFamily="66" charset="0"/>
              </a:rPr>
              <a:t>Contact:</a:t>
            </a:r>
          </a:p>
          <a:p>
            <a:r>
              <a:rPr lang="en-US" dirty="0" smtClean="0">
                <a:latin typeface="Forte" panose="03060902040502070203" pitchFamily="66" charset="0"/>
              </a:rPr>
              <a:t>Scot Fiscus</a:t>
            </a:r>
            <a:endParaRPr lang="en-US" dirty="0">
              <a:latin typeface="Forte" panose="03060902040502070203" pitchFamily="66" charset="0"/>
            </a:endParaRPr>
          </a:p>
          <a:p>
            <a:r>
              <a:rPr lang="en-US" b="1" dirty="0" smtClean="0">
                <a:latin typeface="Times New Roman" panose="02020603050405020304" pitchFamily="18" charset="0"/>
                <a:cs typeface="Times New Roman" panose="02020603050405020304" pitchFamily="18" charset="0"/>
              </a:rPr>
              <a:t>e</a:t>
            </a:r>
            <a:r>
              <a:rPr lang="en-US" b="1" i="1" dirty="0" smtClean="0">
                <a:latin typeface="Times New Roman" panose="02020603050405020304" pitchFamily="18" charset="0"/>
                <a:cs typeface="Times New Roman" panose="02020603050405020304" pitchFamily="18" charset="0"/>
              </a:rPr>
              <a:t>. </a:t>
            </a:r>
            <a:r>
              <a:rPr lang="en-US" b="1" i="1" dirty="0" smtClean="0">
                <a:latin typeface="Times New Roman" panose="02020603050405020304" pitchFamily="18" charset="0"/>
                <a:cs typeface="Times New Roman" panose="02020603050405020304" pitchFamily="18" charset="0"/>
              </a:rPr>
              <a:t>scot.fiscus@alaska.gov</a:t>
            </a:r>
            <a:endParaRPr lang="en-US" b="1" i="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p.  907-465-8718</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3039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420644"/>
            <a:ext cx="6705600" cy="833438"/>
          </a:xfrm>
        </p:spPr>
        <p:txBody>
          <a:bodyPr>
            <a:noAutofit/>
          </a:bodyPr>
          <a:lstStyle/>
          <a:p>
            <a:pPr algn="ctr"/>
            <a:r>
              <a:rPr lang="en-US" sz="3600" dirty="0" smtClean="0">
                <a:latin typeface="+mn-lt"/>
              </a:rPr>
              <a:t>Alaska STEPP Includes</a:t>
            </a:r>
            <a:br>
              <a:rPr lang="en-US" sz="3600" dirty="0" smtClean="0">
                <a:latin typeface="+mn-lt"/>
              </a:rPr>
            </a:br>
            <a:r>
              <a:rPr lang="en-US" sz="3600" dirty="0" smtClean="0">
                <a:latin typeface="+mn-lt"/>
              </a:rPr>
              <a:t>Research Based Practices</a:t>
            </a:r>
            <a:endParaRPr lang="en-US" sz="3600" b="1" dirty="0">
              <a:solidFill>
                <a:schemeClr val="accent5">
                  <a:lumMod val="50000"/>
                </a:schemeClr>
              </a:solidFill>
            </a:endParaRPr>
          </a:p>
        </p:txBody>
      </p:sp>
      <p:sp>
        <p:nvSpPr>
          <p:cNvPr id="9" name="TextBox 8"/>
          <p:cNvSpPr txBox="1"/>
          <p:nvPr/>
        </p:nvSpPr>
        <p:spPr>
          <a:xfrm>
            <a:off x="1143000" y="4476680"/>
            <a:ext cx="7391400" cy="1754326"/>
          </a:xfrm>
          <a:prstGeom prst="rect">
            <a:avLst/>
          </a:prstGeom>
          <a:noFill/>
        </p:spPr>
        <p:txBody>
          <a:bodyPr wrap="square" rtlCol="0">
            <a:spAutoFit/>
          </a:bodyPr>
          <a:lstStyle/>
          <a:p>
            <a:r>
              <a:rPr lang="en-US" sz="3600" dirty="0" smtClean="0"/>
              <a:t>The Domains, Indicators, Rubrics, and </a:t>
            </a:r>
          </a:p>
          <a:p>
            <a:r>
              <a:rPr lang="en-US" sz="3600" dirty="0" err="1" smtClean="0"/>
              <a:t>WiseWays</a:t>
            </a:r>
            <a:r>
              <a:rPr lang="en-US" sz="3600" dirty="0" smtClean="0"/>
              <a:t> provide </a:t>
            </a:r>
            <a:r>
              <a:rPr lang="en-US" sz="3600" dirty="0"/>
              <a:t>b</a:t>
            </a:r>
            <a:r>
              <a:rPr lang="en-US" sz="3600" dirty="0" smtClean="0"/>
              <a:t>enchmarks for </a:t>
            </a:r>
          </a:p>
          <a:p>
            <a:r>
              <a:rPr lang="en-US" sz="3600" dirty="0" smtClean="0"/>
              <a:t>measuring school effectiveness.</a:t>
            </a:r>
            <a:endParaRPr lang="en-US" sz="3600" dirty="0"/>
          </a:p>
        </p:txBody>
      </p:sp>
      <p:pic>
        <p:nvPicPr>
          <p:cNvPr id="10" name="Picture 9" descr="research.bmp"/>
          <p:cNvPicPr>
            <a:picLocks noChangeAspect="1"/>
          </p:cNvPicPr>
          <p:nvPr/>
        </p:nvPicPr>
        <p:blipFill>
          <a:blip r:embed="rId3" cstate="print"/>
          <a:stretch>
            <a:fillRect/>
          </a:stretch>
        </p:blipFill>
        <p:spPr>
          <a:xfrm>
            <a:off x="2514600" y="1521855"/>
            <a:ext cx="3733800" cy="2666999"/>
          </a:xfrm>
          <a:prstGeom prst="rect">
            <a:avLst/>
          </a:prstGeom>
        </p:spPr>
      </p:pic>
    </p:spTree>
    <p:extLst>
      <p:ext uri="{BB962C8B-B14F-4D97-AF65-F5344CB8AC3E}">
        <p14:creationId xmlns:p14="http://schemas.microsoft.com/office/powerpoint/2010/main" val="2279681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3400" y="533400"/>
            <a:ext cx="8305800" cy="5632311"/>
          </a:xfrm>
          <a:prstGeom prst="rect">
            <a:avLst/>
          </a:prstGeom>
          <a:noFill/>
          <a:ln>
            <a:solidFill>
              <a:schemeClr val="bg1"/>
            </a:solidFill>
          </a:ln>
        </p:spPr>
        <p:txBody>
          <a:bodyPr wrap="square" rtlCol="0">
            <a:spAutoFit/>
          </a:bodyPr>
          <a:lstStyle/>
          <a:p>
            <a:pPr algn="ctr"/>
            <a:r>
              <a:rPr lang="en-US" sz="3600" dirty="0" smtClean="0"/>
              <a:t>More About Alaska STEPP</a:t>
            </a:r>
          </a:p>
          <a:p>
            <a:pPr algn="ctr"/>
            <a:endParaRPr lang="en-US" sz="3600" dirty="0"/>
          </a:p>
          <a:p>
            <a:r>
              <a:rPr lang="en-US" sz="3200" dirty="0" smtClean="0"/>
              <a:t>Since </a:t>
            </a:r>
            <a:r>
              <a:rPr lang="en-US" sz="3200" dirty="0"/>
              <a:t>its development and customization for Alaska </a:t>
            </a:r>
            <a:r>
              <a:rPr lang="en-US" sz="3200" dirty="0" smtClean="0"/>
              <a:t>five years </a:t>
            </a:r>
            <a:r>
              <a:rPr lang="en-US" sz="3200" dirty="0"/>
              <a:t>ago, several Alaska districts have adopted STEPP as a way to incorporate continuous, comprehensive, and team-oriented school improvement planning</a:t>
            </a:r>
            <a:r>
              <a:rPr lang="en-US" sz="3200" dirty="0" smtClean="0"/>
              <a:t>.  Currently Alaska </a:t>
            </a:r>
            <a:r>
              <a:rPr lang="en-US" sz="3200" dirty="0"/>
              <a:t>STEPP </a:t>
            </a:r>
            <a:r>
              <a:rPr lang="en-US" sz="3200" dirty="0" smtClean="0"/>
              <a:t>is the </a:t>
            </a:r>
            <a:r>
              <a:rPr lang="en-US" sz="3200" dirty="0"/>
              <a:t>required method </a:t>
            </a:r>
            <a:r>
              <a:rPr lang="en-US" sz="3200" dirty="0" smtClean="0"/>
              <a:t>for writing and implementing school </a:t>
            </a:r>
            <a:r>
              <a:rPr lang="en-US" sz="3200" dirty="0"/>
              <a:t>improvement </a:t>
            </a:r>
            <a:r>
              <a:rPr lang="en-US" sz="3200" dirty="0" smtClean="0"/>
              <a:t>plans </a:t>
            </a:r>
            <a:r>
              <a:rPr lang="en-US" sz="3200" dirty="0"/>
              <a:t>for 1-, 2-, and 3-star schools, as well as for </a:t>
            </a:r>
            <a:r>
              <a:rPr lang="en-US" sz="3200" dirty="0" smtClean="0"/>
              <a:t>Priority </a:t>
            </a:r>
            <a:r>
              <a:rPr lang="en-US" sz="3200" dirty="0"/>
              <a:t>and </a:t>
            </a:r>
            <a:r>
              <a:rPr lang="en-US" sz="3200" dirty="0" smtClean="0"/>
              <a:t>Focus schools and districts. </a:t>
            </a:r>
          </a:p>
        </p:txBody>
      </p:sp>
    </p:spTree>
    <p:extLst>
      <p:ext uri="{BB962C8B-B14F-4D97-AF65-F5344CB8AC3E}">
        <p14:creationId xmlns:p14="http://schemas.microsoft.com/office/powerpoint/2010/main" val="2220527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343540"/>
            <a:ext cx="8305800" cy="5816977"/>
          </a:xfrm>
          <a:prstGeom prst="rect">
            <a:avLst/>
          </a:prstGeom>
          <a:noFill/>
          <a:ln>
            <a:solidFill>
              <a:schemeClr val="bg1"/>
            </a:solidFill>
          </a:ln>
        </p:spPr>
        <p:txBody>
          <a:bodyPr wrap="square" rtlCol="0">
            <a:spAutoFit/>
          </a:bodyPr>
          <a:lstStyle/>
          <a:p>
            <a:pPr algn="ctr"/>
            <a:r>
              <a:rPr lang="en-US" sz="3600" dirty="0" smtClean="0"/>
              <a:t>Alaska STEPP’s Framework</a:t>
            </a:r>
            <a:endParaRPr lang="en-US" sz="3600" dirty="0"/>
          </a:p>
          <a:p>
            <a:endParaRPr lang="en-US" sz="2800" dirty="0" smtClean="0"/>
          </a:p>
          <a:p>
            <a:r>
              <a:rPr lang="en-US" sz="2800" dirty="0" smtClean="0"/>
              <a:t>The tool is built around the six domains </a:t>
            </a:r>
            <a:r>
              <a:rPr lang="en-US" sz="2800" dirty="0"/>
              <a:t>of effective schools: Curriculum, Assessment, Instruction, Supportive Learning Environment, Professional Development, and Leadership. Within these six domains are 32 indicators </a:t>
            </a:r>
            <a:r>
              <a:rPr lang="en-US" sz="2800" dirty="0" smtClean="0"/>
              <a:t>with rubrics against </a:t>
            </a:r>
            <a:r>
              <a:rPr lang="en-US" sz="2800" dirty="0"/>
              <a:t>which school improvement teams can assess their school and </a:t>
            </a:r>
            <a:r>
              <a:rPr lang="en-US" sz="2800" dirty="0" smtClean="0"/>
              <a:t>focus improvement </a:t>
            </a:r>
            <a:r>
              <a:rPr lang="en-US" sz="2800" dirty="0"/>
              <a:t>efforts. This tool is more than a software system that produces a plan for </a:t>
            </a:r>
            <a:r>
              <a:rPr lang="en-US" sz="2800" dirty="0" smtClean="0"/>
              <a:t>submission; it </a:t>
            </a:r>
            <a:r>
              <a:rPr lang="en-US" sz="2800" dirty="0"/>
              <a:t>is designed to encourage a school improvement process that is ongoing and task driven, resulting in continuous engagement and improvement. </a:t>
            </a:r>
          </a:p>
        </p:txBody>
      </p:sp>
      <p:pic>
        <p:nvPicPr>
          <p:cNvPr id="4" name="Picture 3"/>
          <p:cNvPicPr/>
          <p:nvPr/>
        </p:nvPicPr>
        <p:blipFill>
          <a:blip r:embed="rId3" cstate="print">
            <a:lum/>
          </a:blip>
          <a:srcRect/>
          <a:stretch>
            <a:fillRect/>
          </a:stretch>
        </p:blipFill>
        <p:spPr bwMode="auto">
          <a:xfrm>
            <a:off x="7239000" y="5562600"/>
            <a:ext cx="1721125" cy="739666"/>
          </a:xfrm>
          <a:prstGeom prst="rect">
            <a:avLst/>
          </a:prstGeom>
          <a:noFill/>
          <a:ln w="9525">
            <a:noFill/>
            <a:miter lim="800000"/>
            <a:headEnd/>
            <a:tailEnd/>
          </a:ln>
        </p:spPr>
      </p:pic>
    </p:spTree>
    <p:extLst>
      <p:ext uri="{BB962C8B-B14F-4D97-AF65-F5344CB8AC3E}">
        <p14:creationId xmlns:p14="http://schemas.microsoft.com/office/powerpoint/2010/main" val="3407606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58118" y="457200"/>
            <a:ext cx="6227763" cy="1066800"/>
          </a:xfrm>
        </p:spPr>
        <p:txBody>
          <a:bodyPr>
            <a:normAutofit fontScale="90000"/>
          </a:bodyPr>
          <a:lstStyle/>
          <a:p>
            <a:pPr algn="ctr"/>
            <a:r>
              <a:rPr lang="en-US" sz="4000" dirty="0" smtClean="0">
                <a:latin typeface="+mn-lt"/>
              </a:rPr>
              <a:t>Alaska STEPP is a </a:t>
            </a:r>
            <a:br>
              <a:rPr lang="en-US" sz="4000" dirty="0" smtClean="0">
                <a:latin typeface="+mn-lt"/>
              </a:rPr>
            </a:br>
            <a:r>
              <a:rPr lang="en-US" sz="4000" dirty="0" smtClean="0">
                <a:latin typeface="+mn-lt"/>
              </a:rPr>
              <a:t>Place to Build a Structure</a:t>
            </a:r>
            <a:endParaRPr lang="en-US" b="1" dirty="0">
              <a:solidFill>
                <a:schemeClr val="accent5">
                  <a:lumMod val="50000"/>
                </a:schemeClr>
              </a:solidFill>
            </a:endParaRPr>
          </a:p>
        </p:txBody>
      </p:sp>
      <p:pic>
        <p:nvPicPr>
          <p:cNvPr id="7" name="Picture 6" descr="house-frame.jpg"/>
          <p:cNvPicPr>
            <a:picLocks noChangeAspect="1"/>
          </p:cNvPicPr>
          <p:nvPr/>
        </p:nvPicPr>
        <p:blipFill>
          <a:blip r:embed="rId3" cstate="print"/>
          <a:stretch>
            <a:fillRect/>
          </a:stretch>
        </p:blipFill>
        <p:spPr>
          <a:xfrm>
            <a:off x="2705099" y="1828800"/>
            <a:ext cx="3733800" cy="2499615"/>
          </a:xfrm>
          <a:prstGeom prst="rect">
            <a:avLst/>
          </a:prstGeom>
        </p:spPr>
      </p:pic>
      <p:sp>
        <p:nvSpPr>
          <p:cNvPr id="9" name="TextBox 8"/>
          <p:cNvSpPr txBox="1"/>
          <p:nvPr/>
        </p:nvSpPr>
        <p:spPr>
          <a:xfrm>
            <a:off x="685800" y="4876800"/>
            <a:ext cx="8077200" cy="1200329"/>
          </a:xfrm>
          <a:prstGeom prst="rect">
            <a:avLst/>
          </a:prstGeom>
          <a:noFill/>
        </p:spPr>
        <p:txBody>
          <a:bodyPr wrap="square" rtlCol="0">
            <a:spAutoFit/>
          </a:bodyPr>
          <a:lstStyle/>
          <a:p>
            <a:pPr algn="just"/>
            <a:r>
              <a:rPr lang="en-US" sz="3600" dirty="0" smtClean="0"/>
              <a:t>The indicators of effective practice are the framework that supports the school.</a:t>
            </a:r>
            <a:endParaRPr lang="en-US" sz="3600" dirty="0"/>
          </a:p>
        </p:txBody>
      </p:sp>
    </p:spTree>
    <p:extLst>
      <p:ext uri="{BB962C8B-B14F-4D97-AF65-F5344CB8AC3E}">
        <p14:creationId xmlns:p14="http://schemas.microsoft.com/office/powerpoint/2010/main" val="4013684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28600"/>
            <a:ext cx="8763000" cy="5570756"/>
          </a:xfrm>
          <a:prstGeom prst="rect">
            <a:avLst/>
          </a:prstGeom>
          <a:noFill/>
          <a:ln>
            <a:noFill/>
          </a:ln>
        </p:spPr>
        <p:txBody>
          <a:bodyPr wrap="square" rtlCol="0">
            <a:spAutoFit/>
          </a:bodyPr>
          <a:lstStyle/>
          <a:p>
            <a:r>
              <a:rPr lang="en-US" sz="3600" dirty="0" smtClean="0"/>
              <a:t>The Six Domains</a:t>
            </a:r>
          </a:p>
          <a:p>
            <a:endParaRPr lang="en-US" sz="3200" dirty="0" smtClean="0"/>
          </a:p>
          <a:p>
            <a:pPr lvl="1">
              <a:buFont typeface="Arial" pitchFamily="34" charset="0"/>
              <a:buChar char="•"/>
            </a:pPr>
            <a:r>
              <a:rPr lang="en-US" sz="3200" dirty="0" smtClean="0"/>
              <a:t>Curriculum</a:t>
            </a:r>
          </a:p>
          <a:p>
            <a:pPr lvl="1">
              <a:buFont typeface="Arial" pitchFamily="34" charset="0"/>
              <a:buChar char="•"/>
            </a:pPr>
            <a:r>
              <a:rPr lang="en-US" sz="3200" dirty="0" smtClean="0"/>
              <a:t>Assessment</a:t>
            </a:r>
          </a:p>
          <a:p>
            <a:pPr lvl="1">
              <a:buFont typeface="Arial" pitchFamily="34" charset="0"/>
              <a:buChar char="•"/>
            </a:pPr>
            <a:r>
              <a:rPr lang="en-US" sz="3200" dirty="0" smtClean="0"/>
              <a:t>Instruction</a:t>
            </a:r>
          </a:p>
          <a:p>
            <a:pPr lvl="1">
              <a:buFont typeface="Arial" pitchFamily="34" charset="0"/>
              <a:buChar char="•"/>
            </a:pPr>
            <a:r>
              <a:rPr lang="en-US" sz="3200" dirty="0" smtClean="0"/>
              <a:t>Supportive Learning Environment</a:t>
            </a:r>
          </a:p>
          <a:p>
            <a:pPr lvl="1">
              <a:buFont typeface="Arial" pitchFamily="34" charset="0"/>
              <a:buChar char="•"/>
            </a:pPr>
            <a:r>
              <a:rPr lang="en-US" sz="3200" dirty="0" smtClean="0"/>
              <a:t>Professional Development</a:t>
            </a:r>
          </a:p>
          <a:p>
            <a:pPr lvl="1">
              <a:buFont typeface="Arial" pitchFamily="34" charset="0"/>
              <a:buChar char="•"/>
            </a:pPr>
            <a:r>
              <a:rPr lang="en-US" sz="3200" dirty="0" smtClean="0"/>
              <a:t>Leadership</a:t>
            </a:r>
          </a:p>
          <a:p>
            <a:pPr lvl="1">
              <a:buFont typeface="Arial" pitchFamily="34" charset="0"/>
              <a:buChar char="•"/>
            </a:pPr>
            <a:endParaRPr lang="en-US" sz="3200" dirty="0" smtClean="0"/>
          </a:p>
          <a:p>
            <a:pPr lvl="1"/>
            <a:r>
              <a:rPr lang="en-US" sz="3200" dirty="0" smtClean="0"/>
              <a:t>Within those domains are 32 indicators with assessment rubrics.</a:t>
            </a:r>
            <a:endParaRPr lang="en-US" sz="3200" dirty="0">
              <a:effectLst>
                <a:outerShdw blurRad="50800" dist="50800" dir="5400000" algn="ctr" rotWithShape="0">
                  <a:srgbClr val="FFFF00"/>
                </a:outerShdw>
              </a:effectLst>
            </a:endParaRPr>
          </a:p>
        </p:txBody>
      </p:sp>
    </p:spTree>
    <p:extLst>
      <p:ext uri="{BB962C8B-B14F-4D97-AF65-F5344CB8AC3E}">
        <p14:creationId xmlns:p14="http://schemas.microsoft.com/office/powerpoint/2010/main" val="543320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10482</TotalTime>
  <Words>2698</Words>
  <Application>Microsoft Office PowerPoint</Application>
  <PresentationFormat>On-screen Show (4:3)</PresentationFormat>
  <Paragraphs>330</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Calibri</vt:lpstr>
      <vt:lpstr>Calibri Light</vt:lpstr>
      <vt:lpstr>Cambria</vt:lpstr>
      <vt:lpstr>Comic Sans MS</vt:lpstr>
      <vt:lpstr>Forte</vt:lpstr>
      <vt:lpstr>Times New Roman</vt:lpstr>
      <vt:lpstr>Wingdings</vt:lpstr>
      <vt:lpstr>Retrospect</vt:lpstr>
      <vt:lpstr>PowerPoint Presentation</vt:lpstr>
      <vt:lpstr>PowerPoint Presentation</vt:lpstr>
      <vt:lpstr>Alaska STEPP is based on the  Continuous  Improvement  Model</vt:lpstr>
      <vt:lpstr>PowerPoint Presentation</vt:lpstr>
      <vt:lpstr>Alaska STEPP Includes Research Based Practices</vt:lpstr>
      <vt:lpstr>PowerPoint Presentation</vt:lpstr>
      <vt:lpstr>PowerPoint Presentation</vt:lpstr>
      <vt:lpstr>Alaska STEPP is a  Place to Build a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Progress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Alaska STEPP is a Process </vt:lpstr>
      <vt:lpstr>Alaska STEPP is Adaptable </vt:lpstr>
      <vt:lpstr>PowerPoint Presentation</vt:lpstr>
      <vt:lpstr>PowerPoint Presentation</vt:lpstr>
      <vt:lpstr>PowerPoint Presentation</vt:lpstr>
      <vt:lpstr>PowerPoint Presentation</vt:lpstr>
      <vt:lpstr>PowerPoint Presentation</vt:lpstr>
      <vt:lpstr>PowerPoint Presentation</vt:lpstr>
    </vt:vector>
  </TitlesOfParts>
  <Company>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depisel-davis</dc:creator>
  <cp:lastModifiedBy>Fiscus, Scot L (EED)</cp:lastModifiedBy>
  <cp:revision>292</cp:revision>
  <cp:lastPrinted>2013-09-05T17:07:31Z</cp:lastPrinted>
  <dcterms:created xsi:type="dcterms:W3CDTF">2010-05-24T22:28:40Z</dcterms:created>
  <dcterms:modified xsi:type="dcterms:W3CDTF">2017-10-09T19:57:10Z</dcterms:modified>
</cp:coreProperties>
</file>