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3"/>
  </p:notesMasterIdLst>
  <p:sldIdLst>
    <p:sldId id="437" r:id="rId2"/>
    <p:sldId id="485" r:id="rId3"/>
    <p:sldId id="492" r:id="rId4"/>
    <p:sldId id="491" r:id="rId5"/>
    <p:sldId id="486" r:id="rId6"/>
    <p:sldId id="487" r:id="rId7"/>
    <p:sldId id="488" r:id="rId8"/>
    <p:sldId id="489" r:id="rId9"/>
    <p:sldId id="490" r:id="rId10"/>
    <p:sldId id="456" r:id="rId11"/>
    <p:sldId id="493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lvalentour" initials="jlv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1685" autoAdjust="0"/>
  </p:normalViewPr>
  <p:slideViewPr>
    <p:cSldViewPr>
      <p:cViewPr>
        <p:scale>
          <a:sx n="75" d="100"/>
          <a:sy n="75" d="100"/>
        </p:scale>
        <p:origin x="-330" y="-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2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EEEAD9F-2E79-43FB-A835-96B622838204}" type="datetimeFigureOut">
              <a:rPr lang="en-US" smtClean="0"/>
              <a:pPr/>
              <a:t>8/26/2013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416EFF2-2C0F-4B4B-BD04-974EDCD636A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23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6EFF2-2C0F-4B4B-BD04-974EDCD636A2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51CC7-DD99-450D-A48B-2971AC851829}" type="datetime1">
              <a:rPr lang="en-US" smtClean="0"/>
              <a:pPr/>
              <a:t>8/26/2013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2D228-4005-4149-BE88-DD95558ED26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99F18-472F-45F7-A734-143BC9A3A6EF}" type="datetime1">
              <a:rPr lang="en-US" smtClean="0"/>
              <a:pPr/>
              <a:t>8/26/2013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2D228-4005-4149-BE88-DD95558ED26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3699F-A1AD-48AD-9B13-B8EF052E6D39}" type="datetime1">
              <a:rPr lang="en-US" smtClean="0"/>
              <a:pPr/>
              <a:t>8/26/2013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2D228-4005-4149-BE88-DD95558ED26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73D9D-D31F-41D4-81E6-1E2A99081812}" type="datetime1">
              <a:rPr lang="en-US" smtClean="0"/>
              <a:pPr/>
              <a:t>8/26/2013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2D228-4005-4149-BE88-DD95558ED26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8239B-BB4E-45C5-947C-7311B17A7C36}" type="datetime1">
              <a:rPr lang="en-US" smtClean="0"/>
              <a:pPr/>
              <a:t>8/26/2013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2D228-4005-4149-BE88-DD95558ED26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D6E2C-3BD2-4699-8D38-7212B86B2468}" type="datetime1">
              <a:rPr lang="en-US" smtClean="0"/>
              <a:pPr/>
              <a:t>8/26/2013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2D228-4005-4149-BE88-DD95558ED26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B9A40-608A-48AE-BFAF-39571A7A900F}" type="datetime1">
              <a:rPr lang="en-US" smtClean="0"/>
              <a:pPr/>
              <a:t>8/26/2013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2D228-4005-4149-BE88-DD95558ED26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9F459-138E-45B9-A592-D21454888895}" type="datetime1">
              <a:rPr lang="en-US" smtClean="0"/>
              <a:pPr/>
              <a:t>8/26/2013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2D228-4005-4149-BE88-DD95558ED26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0F157-D9A6-49D1-9B16-14EC3898ABCE}" type="datetime1">
              <a:rPr lang="en-US" smtClean="0"/>
              <a:pPr/>
              <a:t>8/26/2013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2D228-4005-4149-BE88-DD95558ED26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20472-D3C8-4DE1-8057-5D06F44C40BE}" type="datetime1">
              <a:rPr lang="en-US" smtClean="0"/>
              <a:pPr/>
              <a:t>8/26/2013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2D228-4005-4149-BE88-DD95558ED26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9D5E9-EDB8-46B7-AF65-28D9929A709A}" type="datetime1">
              <a:rPr lang="en-US" smtClean="0"/>
              <a:pPr/>
              <a:t>8/26/2013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22D228-4005-4149-BE88-DD95558ED26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6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222D228-4005-4149-BE88-DD95558ED26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AA1C662-5F1F-46EF-A633-32BD61EB26ED}" type="datetime1">
              <a:rPr lang="en-US" smtClean="0"/>
              <a:pPr/>
              <a:t>8/26/2013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819400"/>
            <a:ext cx="7772400" cy="2003425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Alaska’s Support System for Designated Schools and Districts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2D228-4005-4149-BE88-DD95558ED268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5" name="Picture 4" descr="Color EED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81800" y="5334000"/>
            <a:ext cx="1267793" cy="116586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914400" y="4648200"/>
            <a:ext cx="6553200" cy="19272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89696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District Tiered Designation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2D228-4005-4149-BE88-DD95558ED268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Districts identified as Tier I, Tier II, or Tier III</a:t>
            </a:r>
          </a:p>
          <a:p>
            <a:r>
              <a:rPr lang="en-US" sz="2800" dirty="0" smtClean="0"/>
              <a:t>Consideration of number and percent of 1- and 2-star schools</a:t>
            </a:r>
          </a:p>
          <a:p>
            <a:r>
              <a:rPr lang="en-US" sz="2800" dirty="0" smtClean="0"/>
              <a:t>Tier II and Tier III districts prepare a district improvement plan to EED</a:t>
            </a:r>
          </a:p>
          <a:p>
            <a:r>
              <a:rPr lang="en-US" sz="2800" dirty="0" smtClean="0"/>
              <a:t>Tier III receive greatest level of support such as </a:t>
            </a:r>
            <a:r>
              <a:rPr lang="en-US" sz="2600" dirty="0" smtClean="0"/>
              <a:t>technical assistance with school improvement planning and professional development </a:t>
            </a:r>
          </a:p>
          <a:p>
            <a:endParaRPr lang="en-US" sz="3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86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Dig In!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sz="3600" dirty="0" smtClean="0"/>
              <a:t>How do the </a:t>
            </a:r>
          </a:p>
          <a:p>
            <a:pPr marL="11430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7 Turnaround Principles </a:t>
            </a:r>
          </a:p>
          <a:p>
            <a:pPr lvl="1"/>
            <a:r>
              <a:rPr lang="en-US" dirty="0" smtClean="0"/>
              <a:t>six </a:t>
            </a:r>
            <a:r>
              <a:rPr lang="en-US" dirty="0" smtClean="0"/>
              <a:t>domains and indicators of Alaska STEPP</a:t>
            </a:r>
          </a:p>
          <a:p>
            <a:pPr lvl="1"/>
            <a:r>
              <a:rPr lang="en-US" dirty="0" smtClean="0"/>
              <a:t>existing </a:t>
            </a:r>
            <a:r>
              <a:rPr lang="en-US" dirty="0" smtClean="0"/>
              <a:t>turnaround initiatives of schools and</a:t>
            </a:r>
          </a:p>
          <a:p>
            <a:pPr lvl="1"/>
            <a:r>
              <a:rPr lang="en-US" dirty="0" smtClean="0"/>
              <a:t>EED sponsored </a:t>
            </a:r>
            <a:r>
              <a:rPr lang="en-US" dirty="0" smtClean="0"/>
              <a:t>coaching / mentoring programs 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sz="3600" dirty="0" smtClean="0"/>
              <a:t>Integrate and support each other?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2D228-4005-4149-BE88-DD95558ED268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842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 Ratings &amp; AMOs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Used to </a:t>
            </a:r>
          </a:p>
          <a:p>
            <a:pPr lvl="1"/>
            <a:r>
              <a:rPr lang="en-US" sz="3200" dirty="0" smtClean="0"/>
              <a:t>Identify priority schools, focus schools, and reward schools</a:t>
            </a:r>
          </a:p>
          <a:p>
            <a:pPr marL="411480" lvl="1" indent="0">
              <a:buNone/>
            </a:pPr>
            <a:endParaRPr lang="en-US" sz="3200" dirty="0" smtClean="0"/>
          </a:p>
          <a:p>
            <a:pPr lvl="1"/>
            <a:r>
              <a:rPr lang="en-US" sz="3200" dirty="0" smtClean="0"/>
              <a:t>Identify schools and districts that need to complete school improvement plans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2D228-4005-4149-BE88-DD95558ED26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152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1-, 2-, and 3-Star Schools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Prepare a School Improvement Plan addressing the following domains of successful schools:</a:t>
            </a:r>
          </a:p>
          <a:p>
            <a:pPr lvl="1"/>
            <a:r>
              <a:rPr lang="en-US" sz="3200" dirty="0" smtClean="0"/>
              <a:t>Curriculum</a:t>
            </a:r>
          </a:p>
          <a:p>
            <a:pPr lvl="1"/>
            <a:r>
              <a:rPr lang="en-US" sz="3200" dirty="0" smtClean="0"/>
              <a:t>Assessment Policy and Practice</a:t>
            </a:r>
          </a:p>
          <a:p>
            <a:pPr lvl="1"/>
            <a:r>
              <a:rPr lang="en-US" sz="3200" dirty="0" smtClean="0"/>
              <a:t>Instruction</a:t>
            </a:r>
          </a:p>
          <a:p>
            <a:pPr lvl="1"/>
            <a:r>
              <a:rPr lang="en-US" sz="3200" dirty="0" smtClean="0"/>
              <a:t>School Learning Environment</a:t>
            </a:r>
          </a:p>
          <a:p>
            <a:pPr lvl="1"/>
            <a:r>
              <a:rPr lang="en-US" sz="3200" dirty="0" smtClean="0"/>
              <a:t>Professional Development</a:t>
            </a:r>
          </a:p>
          <a:p>
            <a:pPr lvl="1"/>
            <a:r>
              <a:rPr lang="en-US" sz="3200" dirty="0" smtClean="0"/>
              <a:t>Leadership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2D228-4005-4149-BE88-DD95558ED26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878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 Improvement Planning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sz="3200" dirty="0" smtClean="0"/>
              <a:t>No later than November 1</a:t>
            </a:r>
            <a:r>
              <a:rPr lang="en-US" sz="3200" baseline="30000" dirty="0" smtClean="0"/>
              <a:t>st</a:t>
            </a:r>
            <a:r>
              <a:rPr lang="en-US" sz="3200" dirty="0" smtClean="0"/>
              <a:t> of each year:</a:t>
            </a:r>
          </a:p>
          <a:p>
            <a:pPr marL="114300" indent="0">
              <a:buNone/>
            </a:pPr>
            <a:endParaRPr lang="en-US" sz="3200" dirty="0" smtClean="0"/>
          </a:p>
          <a:p>
            <a:r>
              <a:rPr lang="en-US" sz="3200" dirty="0" smtClean="0"/>
              <a:t>1- and 2-star schools submit school improvement plans to the district and EED for approval, oversight, and support.</a:t>
            </a:r>
          </a:p>
          <a:p>
            <a:endParaRPr lang="en-US" sz="3200" dirty="0"/>
          </a:p>
          <a:p>
            <a:r>
              <a:rPr lang="en-US" sz="3200" dirty="0" smtClean="0"/>
              <a:t>3- star schools submit school improvement plans to their respective districts for approval, oversight, and support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2D228-4005-4149-BE88-DD95558ED26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18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Priority Schools - Identification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r>
              <a:rPr lang="en-US" dirty="0" smtClean="0"/>
              <a:t>1- or 2-star rating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Most likely to benefit from comprehensive support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Data to consider:  </a:t>
            </a:r>
          </a:p>
          <a:p>
            <a:pPr lvl="1"/>
            <a:r>
              <a:rPr lang="en-US" dirty="0" smtClean="0"/>
              <a:t>Quantitative: SBA data, AMO targets, graduation rate, school size</a:t>
            </a:r>
          </a:p>
          <a:p>
            <a:pPr lvl="1"/>
            <a:r>
              <a:rPr lang="en-US" dirty="0" smtClean="0"/>
              <a:t>Qualitative: school characteristics, desk audit, conversation with district and school leadership</a:t>
            </a:r>
          </a:p>
          <a:p>
            <a:pPr marL="411480" lvl="1" indent="0">
              <a:buNone/>
            </a:pPr>
            <a:endParaRPr lang="en-US" dirty="0" smtClean="0"/>
          </a:p>
          <a:p>
            <a:r>
              <a:rPr lang="en-US" dirty="0" smtClean="0"/>
              <a:t>School Year </a:t>
            </a:r>
            <a:r>
              <a:rPr lang="en-US" dirty="0" smtClean="0"/>
              <a:t>2013-14:</a:t>
            </a:r>
            <a:endParaRPr lang="en-US" dirty="0"/>
          </a:p>
          <a:p>
            <a:pPr lvl="1"/>
            <a:r>
              <a:rPr lang="en-US" dirty="0" smtClean="0"/>
              <a:t>16 </a:t>
            </a:r>
            <a:r>
              <a:rPr lang="en-US" dirty="0" smtClean="0"/>
              <a:t>schools (contained within 5 districts) have been designated as Priority </a:t>
            </a:r>
            <a:r>
              <a:rPr lang="en-US" dirty="0" smtClean="0"/>
              <a:t>Schools</a:t>
            </a:r>
          </a:p>
          <a:p>
            <a:pPr lvl="1"/>
            <a:r>
              <a:rPr lang="en-US" dirty="0" smtClean="0"/>
              <a:t>Designation </a:t>
            </a:r>
            <a:r>
              <a:rPr lang="en-US" dirty="0" smtClean="0"/>
              <a:t>and support last for three years</a:t>
            </a:r>
            <a:endParaRPr lang="en-US" dirty="0"/>
          </a:p>
          <a:p>
            <a:pPr marL="777240" lvl="2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2D228-4005-4149-BE88-DD95558ED26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287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Priority Schools -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Must address “turnaround principles”</a:t>
            </a:r>
          </a:p>
          <a:p>
            <a:pPr lvl="1"/>
            <a:r>
              <a:rPr lang="en-US" dirty="0" smtClean="0"/>
              <a:t>Strong leadership</a:t>
            </a:r>
          </a:p>
          <a:p>
            <a:pPr lvl="1"/>
            <a:r>
              <a:rPr lang="en-US" dirty="0" smtClean="0"/>
              <a:t>Effective teachers</a:t>
            </a:r>
          </a:p>
          <a:p>
            <a:pPr lvl="1"/>
            <a:r>
              <a:rPr lang="en-US" dirty="0" smtClean="0"/>
              <a:t>Time for student learning and teacher collaboration</a:t>
            </a:r>
          </a:p>
          <a:p>
            <a:pPr lvl="1"/>
            <a:r>
              <a:rPr lang="en-US" dirty="0" smtClean="0"/>
              <a:t>Strong instructional program</a:t>
            </a:r>
          </a:p>
          <a:p>
            <a:pPr lvl="1"/>
            <a:r>
              <a:rPr lang="en-US" dirty="0" smtClean="0"/>
              <a:t>Use of student data</a:t>
            </a:r>
          </a:p>
          <a:p>
            <a:pPr lvl="1"/>
            <a:r>
              <a:rPr lang="en-US" dirty="0" smtClean="0"/>
              <a:t>Effective learning environment</a:t>
            </a:r>
          </a:p>
          <a:p>
            <a:pPr lvl="1"/>
            <a:r>
              <a:rPr lang="en-US" dirty="0" smtClean="0"/>
              <a:t>Family and community engagement</a:t>
            </a:r>
          </a:p>
          <a:p>
            <a:r>
              <a:rPr lang="en-US" dirty="0" smtClean="0"/>
              <a:t>Examples of support </a:t>
            </a:r>
          </a:p>
          <a:p>
            <a:pPr lvl="1"/>
            <a:r>
              <a:rPr lang="en-US" dirty="0" smtClean="0"/>
              <a:t>STEPP improvement planning tool</a:t>
            </a:r>
          </a:p>
          <a:p>
            <a:pPr lvl="1"/>
            <a:r>
              <a:rPr lang="en-US" dirty="0" smtClean="0"/>
              <a:t>SSOS coach</a:t>
            </a:r>
          </a:p>
          <a:p>
            <a:pPr lvl="1"/>
            <a:r>
              <a:rPr lang="en-US" dirty="0" smtClean="0"/>
              <a:t>Technical assistance/professional development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2D228-4005-4149-BE88-DD95558ED26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062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 Schools- Identification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r>
              <a:rPr lang="en-US" dirty="0"/>
              <a:t>1- or 2-star rating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 smtClean="0"/>
              <a:t>Need improvement and support at a level not as great as that of priority schools</a:t>
            </a:r>
            <a:endParaRPr lang="en-US" dirty="0"/>
          </a:p>
          <a:p>
            <a:pPr marL="114300" indent="0">
              <a:buNone/>
            </a:pPr>
            <a:endParaRPr lang="en-US" dirty="0"/>
          </a:p>
          <a:p>
            <a:r>
              <a:rPr lang="en-US" dirty="0" smtClean="0"/>
              <a:t>Data to consider:  </a:t>
            </a:r>
            <a:endParaRPr lang="en-US" dirty="0"/>
          </a:p>
          <a:p>
            <a:pPr lvl="1"/>
            <a:r>
              <a:rPr lang="en-US" dirty="0"/>
              <a:t>Quantitative: SBA data, AMO targets, graduation rate, school size</a:t>
            </a:r>
          </a:p>
          <a:p>
            <a:pPr lvl="1"/>
            <a:r>
              <a:rPr lang="en-US" dirty="0"/>
              <a:t>Qualitative: school characteristics, desk audit, conversation with district and school leadership</a:t>
            </a:r>
          </a:p>
          <a:p>
            <a:pPr marL="411480" lvl="1" indent="0">
              <a:buNone/>
            </a:pPr>
            <a:endParaRPr lang="en-US" dirty="0"/>
          </a:p>
          <a:p>
            <a:r>
              <a:rPr lang="en-US" dirty="0" smtClean="0"/>
              <a:t>School Year </a:t>
            </a:r>
            <a:r>
              <a:rPr lang="en-US" dirty="0" smtClean="0"/>
              <a:t>2013-14:</a:t>
            </a:r>
            <a:endParaRPr lang="en-US" dirty="0"/>
          </a:p>
          <a:p>
            <a:pPr lvl="1"/>
            <a:r>
              <a:rPr lang="en-US" dirty="0" smtClean="0"/>
              <a:t>29 </a:t>
            </a:r>
            <a:r>
              <a:rPr lang="en-US" dirty="0"/>
              <a:t>schools (contained within </a:t>
            </a:r>
            <a:r>
              <a:rPr lang="en-US" dirty="0" smtClean="0"/>
              <a:t>13 </a:t>
            </a:r>
            <a:r>
              <a:rPr lang="en-US" dirty="0"/>
              <a:t>districts) have been designated as </a:t>
            </a:r>
            <a:r>
              <a:rPr lang="en-US" dirty="0" smtClean="0"/>
              <a:t>Focus </a:t>
            </a:r>
            <a:r>
              <a:rPr lang="en-US" dirty="0" smtClean="0"/>
              <a:t>Schools</a:t>
            </a:r>
          </a:p>
          <a:p>
            <a:pPr lvl="1"/>
            <a:r>
              <a:rPr lang="en-US" dirty="0" smtClean="0"/>
              <a:t>Designation </a:t>
            </a:r>
            <a:r>
              <a:rPr lang="en-US" dirty="0" smtClean="0"/>
              <a:t>and support last for at least 2 years</a:t>
            </a:r>
            <a:endParaRPr lang="en-US" dirty="0"/>
          </a:p>
          <a:p>
            <a:pPr marL="777240" lvl="2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2D228-4005-4149-BE88-DD95558ED26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8527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 Schools-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each of the “turnaround principles”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Create targeted plan for improvement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/>
              <a:t>Examples of support </a:t>
            </a:r>
          </a:p>
          <a:p>
            <a:pPr lvl="1"/>
            <a:r>
              <a:rPr lang="en-US" dirty="0"/>
              <a:t>STEPP improvement planning tool</a:t>
            </a:r>
          </a:p>
          <a:p>
            <a:pPr lvl="1"/>
            <a:r>
              <a:rPr lang="en-US" dirty="0"/>
              <a:t>SSOS coach</a:t>
            </a:r>
          </a:p>
          <a:p>
            <a:pPr lvl="1"/>
            <a:r>
              <a:rPr lang="en-US" dirty="0"/>
              <a:t>Technical assistance/professional development</a:t>
            </a:r>
          </a:p>
          <a:p>
            <a:pPr marL="41148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2D228-4005-4149-BE88-DD95558ED26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5906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Reward Schools- Identification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Highest Performing</a:t>
            </a:r>
          </a:p>
          <a:p>
            <a:pPr lvl="1"/>
            <a:r>
              <a:rPr lang="en-US" dirty="0" smtClean="0"/>
              <a:t>Highest 10% based on ASPI, graduation rate, meeting AMO targets</a:t>
            </a:r>
            <a:endParaRPr lang="en-US" dirty="0"/>
          </a:p>
          <a:p>
            <a:pPr marL="114300" indent="0">
              <a:buNone/>
            </a:pPr>
            <a:endParaRPr lang="en-US" dirty="0"/>
          </a:p>
          <a:p>
            <a:r>
              <a:rPr lang="en-US" dirty="0" smtClean="0"/>
              <a:t>High Progress</a:t>
            </a:r>
          </a:p>
          <a:p>
            <a:pPr lvl="1"/>
            <a:r>
              <a:rPr lang="en-US" dirty="0" smtClean="0"/>
              <a:t>Highest 10% based on growth and proficiency index and graduation rate</a:t>
            </a:r>
            <a:endParaRPr lang="en-US" dirty="0"/>
          </a:p>
          <a:p>
            <a:pPr marL="114300" indent="0">
              <a:buNone/>
            </a:pPr>
            <a:endParaRPr lang="en-US" dirty="0"/>
          </a:p>
          <a:p>
            <a:r>
              <a:rPr lang="en-US" dirty="0" smtClean="0"/>
              <a:t>Recognition</a:t>
            </a:r>
          </a:p>
          <a:p>
            <a:pPr lvl="1"/>
            <a:r>
              <a:rPr lang="en-US" dirty="0" smtClean="0"/>
              <a:t>Publish names of schools</a:t>
            </a:r>
          </a:p>
          <a:p>
            <a:pPr lvl="1"/>
            <a:r>
              <a:rPr lang="en-US" dirty="0" smtClean="0"/>
              <a:t>Provide with rewards and opportunities</a:t>
            </a:r>
            <a:endParaRPr lang="en-US" dirty="0"/>
          </a:p>
          <a:p>
            <a:pPr marL="777240" lvl="2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2D228-4005-4149-BE88-DD95558ED26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1716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7564</TotalTime>
  <Words>489</Words>
  <Application>Microsoft Office PowerPoint</Application>
  <PresentationFormat>On-screen Show (4:3)</PresentationFormat>
  <Paragraphs>105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Adjacency</vt:lpstr>
      <vt:lpstr>Alaska’s Support System for Designated Schools and Districts  </vt:lpstr>
      <vt:lpstr>Star Ratings &amp; AMOs </vt:lpstr>
      <vt:lpstr>1-, 2-, and 3-Star Schools </vt:lpstr>
      <vt:lpstr>School Improvement Planning </vt:lpstr>
      <vt:lpstr>Priority Schools - Identification</vt:lpstr>
      <vt:lpstr>Priority Schools - Support</vt:lpstr>
      <vt:lpstr>Focus Schools- Identification</vt:lpstr>
      <vt:lpstr>Focus Schools- Support</vt:lpstr>
      <vt:lpstr>Reward Schools- Identification</vt:lpstr>
      <vt:lpstr>District Tiered Designation</vt:lpstr>
      <vt:lpstr>Let’s Dig In!</vt:lpstr>
    </vt:vector>
  </TitlesOfParts>
  <Company>DEC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Alaska’s New English Language Arts and Mathematics Standards</dc:title>
  <dc:creator>jlvalentour</dc:creator>
  <cp:lastModifiedBy>Billings, Brad G (EED)</cp:lastModifiedBy>
  <cp:revision>435</cp:revision>
  <cp:lastPrinted>2013-05-16T01:30:01Z</cp:lastPrinted>
  <dcterms:created xsi:type="dcterms:W3CDTF">2011-12-05T21:36:35Z</dcterms:created>
  <dcterms:modified xsi:type="dcterms:W3CDTF">2013-08-27T01:12:55Z</dcterms:modified>
</cp:coreProperties>
</file>