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79" r:id="rId2"/>
    <p:sldId id="286" r:id="rId3"/>
    <p:sldId id="258" r:id="rId4"/>
    <p:sldId id="264" r:id="rId5"/>
    <p:sldId id="283" r:id="rId6"/>
    <p:sldId id="259" r:id="rId7"/>
    <p:sldId id="260" r:id="rId8"/>
    <p:sldId id="261" r:id="rId9"/>
    <p:sldId id="262" r:id="rId10"/>
    <p:sldId id="263" r:id="rId11"/>
    <p:sldId id="275" r:id="rId12"/>
    <p:sldId id="273" r:id="rId13"/>
    <p:sldId id="282" r:id="rId14"/>
    <p:sldId id="284" r:id="rId15"/>
    <p:sldId id="285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15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64" d="100"/>
          <a:sy n="64" d="100"/>
        </p:scale>
        <p:origin x="-3136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DAE27-7645-4540-A9BB-9A8434F9C52C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1321B-2FB0-3B4B-80A4-36D28F5B8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57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D48A9-A674-D546-A322-D1B7F5D4492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B777A-7492-1C42-AE90-FEE837BD4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20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B777A-7492-1C42-AE90-FEE837BD484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44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mdavidson01@kibsd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9374"/>
            <a:ext cx="89154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Marzano</a:t>
            </a:r>
            <a:r>
              <a:rPr lang="en-US" dirty="0" smtClean="0"/>
              <a:t> Framework and the Implementation of the KIBSD Certificated </a:t>
            </a:r>
            <a:r>
              <a:rPr lang="en-US" dirty="0"/>
              <a:t>Personnel Evaluation and Continuous Growth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078923"/>
            <a:ext cx="8001000" cy="3131111"/>
          </a:xfrm>
        </p:spPr>
        <p:txBody>
          <a:bodyPr>
            <a:noAutofit/>
          </a:bodyPr>
          <a:lstStyle/>
          <a:p>
            <a:r>
              <a:rPr lang="en-US" sz="2000" dirty="0" smtClean="0"/>
              <a:t>Teaching and Learning Support Institute</a:t>
            </a:r>
          </a:p>
          <a:p>
            <a:r>
              <a:rPr lang="en-US" sz="2000" dirty="0"/>
              <a:t>September 17, </a:t>
            </a:r>
            <a:r>
              <a:rPr lang="en-US" sz="2000" dirty="0" smtClean="0"/>
              <a:t>2013</a:t>
            </a:r>
          </a:p>
          <a:p>
            <a:endParaRPr lang="en-US" sz="2000" dirty="0"/>
          </a:p>
          <a:p>
            <a:r>
              <a:rPr lang="en-US" sz="2000" dirty="0" smtClean="0"/>
              <a:t>Gerry Briscoe, Project Director</a:t>
            </a:r>
          </a:p>
          <a:p>
            <a:r>
              <a:rPr lang="en-US" sz="2000" dirty="0" smtClean="0"/>
              <a:t>SERRC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Marilyn Davidson, Assistant Superintendent</a:t>
            </a:r>
          </a:p>
          <a:p>
            <a:r>
              <a:rPr lang="en-US" sz="2000" dirty="0" smtClean="0"/>
              <a:t>Kodiak Island Borough School District</a:t>
            </a:r>
          </a:p>
        </p:txBody>
      </p:sp>
    </p:spTree>
    <p:extLst>
      <p:ext uri="{BB962C8B-B14F-4D97-AF65-F5344CB8AC3E}">
        <p14:creationId xmlns:p14="http://schemas.microsoft.com/office/powerpoint/2010/main" val="4236048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we keep going….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2016-2017</a:t>
            </a:r>
          </a:p>
          <a:p>
            <a:r>
              <a:rPr lang="en-US" dirty="0" smtClean="0"/>
              <a:t>20% of evaluations base on student learning data</a:t>
            </a:r>
          </a:p>
          <a:p>
            <a:r>
              <a:rPr lang="en-US" sz="3200" b="1" dirty="0" smtClean="0"/>
              <a:t>2017-2018</a:t>
            </a:r>
          </a:p>
          <a:p>
            <a:r>
              <a:rPr lang="en-US" dirty="0" smtClean="0"/>
              <a:t>35% of evaluations based on student learning data</a:t>
            </a:r>
          </a:p>
          <a:p>
            <a:r>
              <a:rPr lang="en-US" sz="3200" b="1" dirty="0" smtClean="0"/>
              <a:t>2018-2019</a:t>
            </a:r>
          </a:p>
          <a:p>
            <a:r>
              <a:rPr lang="en-US" dirty="0" smtClean="0"/>
              <a:t>50% of evaluations based on student learning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77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Maps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Teacher:  4 Domains</a:t>
            </a:r>
          </a:p>
          <a:p>
            <a:r>
              <a:rPr lang="en-US" sz="2400" b="1" dirty="0" smtClean="0"/>
              <a:t>Non-Classroom Instructional Support: 4 Domains</a:t>
            </a:r>
          </a:p>
          <a:p>
            <a:r>
              <a:rPr lang="en-US" sz="2400" b="1" dirty="0" smtClean="0"/>
              <a:t>School Leader:  5 Domains</a:t>
            </a:r>
          </a:p>
          <a:p>
            <a:r>
              <a:rPr lang="en-US" sz="2400" b="1" dirty="0" smtClean="0"/>
              <a:t>District Leader: 6 Domains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95646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Scales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673757"/>
              </p:ext>
            </p:extLst>
          </p:nvPr>
        </p:nvGraphicFramePr>
        <p:xfrm>
          <a:off x="1114425" y="2595563"/>
          <a:ext cx="761047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825"/>
                <a:gridCol w="2536825"/>
                <a:gridCol w="25368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KIBSD/</a:t>
                      </a:r>
                      <a:r>
                        <a:rPr lang="en-US" dirty="0" err="1" smtClean="0"/>
                        <a:t>Marzano</a:t>
                      </a:r>
                      <a:r>
                        <a:rPr lang="en-US" dirty="0" smtClean="0"/>
                        <a:t> Framework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 of Alaska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Innovating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Exemplary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Applying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Proficient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Beginning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Unsatisfactory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Using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Unsatisfactory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Applicable/Not</a:t>
                      </a:r>
                      <a:r>
                        <a:rPr lang="en-US" baseline="0" dirty="0" smtClean="0"/>
                        <a:t> Scored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161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2012-2013  </a:t>
            </a:r>
          </a:p>
          <a:p>
            <a:pPr lvl="1"/>
            <a:r>
              <a:rPr lang="en-US" dirty="0" smtClean="0"/>
              <a:t>Inter-rater Reliability training with Danielson/</a:t>
            </a:r>
            <a:r>
              <a:rPr lang="en-US" dirty="0" err="1" smtClean="0"/>
              <a:t>Teachscape</a:t>
            </a:r>
            <a:endParaRPr lang="en-US" dirty="0" smtClean="0"/>
          </a:p>
          <a:p>
            <a:pPr lvl="1"/>
            <a:r>
              <a:rPr lang="en-US" dirty="0" smtClean="0"/>
              <a:t>Investment in leadership coaching with Gary </a:t>
            </a:r>
            <a:r>
              <a:rPr lang="en-US" dirty="0" err="1" smtClean="0"/>
              <a:t>Whiteley</a:t>
            </a:r>
            <a:endParaRPr lang="en-US" dirty="0" smtClean="0"/>
          </a:p>
          <a:p>
            <a:pPr lvl="1"/>
            <a:r>
              <a:rPr lang="en-US" dirty="0" err="1" smtClean="0"/>
              <a:t>Marzano</a:t>
            </a:r>
            <a:r>
              <a:rPr lang="en-US" dirty="0" smtClean="0"/>
              <a:t> conference participation</a:t>
            </a:r>
          </a:p>
          <a:p>
            <a:r>
              <a:rPr lang="en-US" dirty="0" smtClean="0"/>
              <a:t>2013-2014</a:t>
            </a:r>
          </a:p>
          <a:p>
            <a:pPr lvl="1"/>
            <a:r>
              <a:rPr lang="en-US" dirty="0" err="1" smtClean="0"/>
              <a:t>Marzano</a:t>
            </a:r>
            <a:r>
              <a:rPr lang="en-US" dirty="0" smtClean="0"/>
              <a:t> IRR training on site for full team</a:t>
            </a:r>
          </a:p>
          <a:p>
            <a:pPr lvl="1"/>
            <a:r>
              <a:rPr lang="en-US" dirty="0" smtClean="0"/>
              <a:t>Continued consultation/coaching with Gary</a:t>
            </a:r>
          </a:p>
          <a:p>
            <a:pPr lvl="1"/>
            <a:r>
              <a:rPr lang="en-US" dirty="0" smtClean="0"/>
              <a:t>Instructional Rounds</a:t>
            </a:r>
          </a:p>
          <a:p>
            <a:pPr lvl="1"/>
            <a:r>
              <a:rPr lang="en-US" dirty="0" smtClean="0"/>
              <a:t>Leadership Training?  Conference?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599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17241"/>
            <a:ext cx="7610476" cy="367076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2012-2013</a:t>
            </a:r>
          </a:p>
          <a:p>
            <a:pPr lvl="1"/>
            <a:r>
              <a:rPr lang="en-US" dirty="0" smtClean="0"/>
              <a:t>Introduced new job descriptions</a:t>
            </a:r>
          </a:p>
          <a:p>
            <a:pPr lvl="1"/>
            <a:r>
              <a:rPr lang="en-US" dirty="0" smtClean="0"/>
              <a:t>Introduced and sought feedback on new evaluation system</a:t>
            </a:r>
          </a:p>
          <a:p>
            <a:pPr lvl="1"/>
            <a:r>
              <a:rPr lang="en-US" dirty="0" smtClean="0"/>
              <a:t>Provided </a:t>
            </a:r>
            <a:r>
              <a:rPr lang="en-US" i="1" dirty="0" smtClean="0"/>
              <a:t>Art and Science of Teaching </a:t>
            </a:r>
            <a:r>
              <a:rPr lang="en-US" dirty="0" smtClean="0"/>
              <a:t>to allow pre-read</a:t>
            </a:r>
          </a:p>
          <a:p>
            <a:r>
              <a:rPr lang="en-US" dirty="0" smtClean="0"/>
              <a:t>2013-2014</a:t>
            </a:r>
          </a:p>
          <a:p>
            <a:pPr lvl="1"/>
            <a:r>
              <a:rPr lang="en-US" dirty="0" smtClean="0"/>
              <a:t>Day One Orientation to new evaluation and growth system</a:t>
            </a:r>
          </a:p>
          <a:p>
            <a:pPr lvl="1"/>
            <a:r>
              <a:rPr lang="en-US" dirty="0" smtClean="0"/>
              <a:t>Building by building introduction and access to </a:t>
            </a:r>
            <a:r>
              <a:rPr lang="en-US" dirty="0" err="1" smtClean="0"/>
              <a:t>iObservation</a:t>
            </a:r>
            <a:endParaRPr lang="en-US" dirty="0" smtClean="0"/>
          </a:p>
          <a:p>
            <a:pPr lvl="1"/>
            <a:r>
              <a:rPr lang="en-US" dirty="0" smtClean="0"/>
              <a:t>October </a:t>
            </a:r>
            <a:r>
              <a:rPr lang="en-US" dirty="0" err="1" smtClean="0"/>
              <a:t>Inservice</a:t>
            </a:r>
            <a:r>
              <a:rPr lang="en-US" dirty="0" smtClean="0"/>
              <a:t> training for all certificated staff on </a:t>
            </a:r>
            <a:r>
              <a:rPr lang="en-US" i="1" dirty="0" smtClean="0"/>
              <a:t>Domain I</a:t>
            </a:r>
            <a:endParaRPr lang="en-US" dirty="0" smtClean="0"/>
          </a:p>
          <a:p>
            <a:pPr lvl="1"/>
            <a:r>
              <a:rPr lang="en-US" dirty="0" smtClean="0"/>
              <a:t>Development of Common Assessments</a:t>
            </a:r>
          </a:p>
          <a:p>
            <a:pPr lvl="1"/>
            <a:r>
              <a:rPr lang="en-US" dirty="0" smtClean="0"/>
              <a:t>Ongoing Professional Conversations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274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teachers will be observed and evaluated for three years in order to give greatest opportunity for development prior to reporting.</a:t>
            </a:r>
          </a:p>
          <a:p>
            <a:r>
              <a:rPr lang="en-US" dirty="0" smtClean="0"/>
              <a:t>Teacher Enrichment </a:t>
            </a:r>
            <a:r>
              <a:rPr lang="en-US" dirty="0"/>
              <a:t>P</a:t>
            </a:r>
            <a:r>
              <a:rPr lang="en-US" dirty="0" smtClean="0"/>
              <a:t>athway will likely be accomplished through </a:t>
            </a:r>
            <a:r>
              <a:rPr lang="en-US" dirty="0" err="1" smtClean="0"/>
              <a:t>iObservation</a:t>
            </a:r>
            <a:r>
              <a:rPr lang="en-US" dirty="0" smtClean="0"/>
              <a:t> Deliberate Practice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10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Steady As We Go…..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Marilyn Davidson</a:t>
            </a:r>
          </a:p>
          <a:p>
            <a:r>
              <a:rPr lang="en-US" sz="2400" b="1" dirty="0" smtClean="0">
                <a:hlinkClick r:id="rId2"/>
              </a:rPr>
              <a:t>mdavidson01@kibsd.org</a:t>
            </a:r>
            <a:endParaRPr lang="en-US" sz="2400" b="1" dirty="0" smtClean="0"/>
          </a:p>
          <a:p>
            <a:r>
              <a:rPr lang="en-US" sz="2400" b="1" dirty="0" smtClean="0"/>
              <a:t>907-481-6200 (office)</a:t>
            </a:r>
          </a:p>
          <a:p>
            <a:r>
              <a:rPr lang="en-US" sz="2400" b="1" dirty="0" smtClean="0"/>
              <a:t>907-539-2386 (cell)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49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multiple uses of an instructional framework for:</a:t>
            </a:r>
          </a:p>
          <a:p>
            <a:pPr lvl="1"/>
            <a:r>
              <a:rPr lang="en-US" dirty="0" smtClean="0"/>
              <a:t>Monitoring students for desired effects of research-based instructional practices</a:t>
            </a:r>
          </a:p>
          <a:p>
            <a:pPr lvl="1"/>
            <a:r>
              <a:rPr lang="en-US" dirty="0" smtClean="0"/>
              <a:t>Observation and feedback for continual improvement of teacher effectiveness through targeted professional development</a:t>
            </a:r>
          </a:p>
          <a:p>
            <a:pPr lvl="1"/>
            <a:r>
              <a:rPr lang="en-US" dirty="0" smtClean="0"/>
              <a:t>Building a common language of instruction and a coherent aligned system of evaluation for all roles in a district.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832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KIBSD, 1976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Evaluation of the performance of professional employees of our school district shall be directed toward </a:t>
            </a:r>
            <a:r>
              <a:rPr lang="en-US" b="1" dirty="0" smtClean="0"/>
              <a:t>improving the quality of instruction</a:t>
            </a:r>
            <a:r>
              <a:rPr lang="en-US" dirty="0" smtClean="0"/>
              <a:t> and </a:t>
            </a:r>
            <a:r>
              <a:rPr lang="en-US" b="1" dirty="0" smtClean="0"/>
              <a:t>facilitating the learning process</a:t>
            </a:r>
            <a:r>
              <a:rPr lang="en-US" dirty="0" smtClean="0"/>
              <a:t>. Additionally, formal evaluations shall serve as a method for </a:t>
            </a:r>
            <a:r>
              <a:rPr lang="en-US" b="1" dirty="0" smtClean="0"/>
              <a:t>gathering data</a:t>
            </a:r>
            <a:r>
              <a:rPr lang="en-US" dirty="0" smtClean="0"/>
              <a:t> relevant to subsequent </a:t>
            </a:r>
            <a:r>
              <a:rPr lang="en-US" b="1" dirty="0" smtClean="0"/>
              <a:t>employment status </a:t>
            </a:r>
            <a:r>
              <a:rPr lang="en-US" dirty="0" smtClean="0"/>
              <a:t>decisions pertaining to the </a:t>
            </a:r>
            <a:r>
              <a:rPr lang="en-US" dirty="0" err="1" smtClean="0"/>
              <a:t>evaluatee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Teaching is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dirty="0" smtClean="0">
                <a:solidFill>
                  <a:srgbClr val="FF0000"/>
                </a:solidFill>
              </a:rPr>
              <a:t>complex act </a:t>
            </a:r>
            <a:r>
              <a:rPr lang="en-US" dirty="0" smtClean="0"/>
              <a:t>and the procedure to be followed in evaluation </a:t>
            </a:r>
            <a:r>
              <a:rPr lang="en-US" b="1" dirty="0" smtClean="0">
                <a:solidFill>
                  <a:srgbClr val="FF0000"/>
                </a:solidFill>
              </a:rPr>
              <a:t>can neither be simply determined nor easily administered</a:t>
            </a:r>
            <a:r>
              <a:rPr lang="en-US" dirty="0" smtClean="0"/>
              <a:t>.  Nevertheless, it is recognized that the </a:t>
            </a:r>
            <a:r>
              <a:rPr lang="en-US" b="1" i="1" dirty="0" smtClean="0">
                <a:solidFill>
                  <a:srgbClr val="FF0000"/>
                </a:solidFill>
              </a:rPr>
              <a:t>teacher’s role in the instructional program is of utmost importance </a:t>
            </a:r>
            <a:r>
              <a:rPr lang="en-US" dirty="0" smtClean="0"/>
              <a:t>and must be maintained at the highest level possible.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729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Underlying Constructs of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203128"/>
            <a:ext cx="7610476" cy="4063201"/>
          </a:xfrm>
        </p:spPr>
        <p:txBody>
          <a:bodyPr>
            <a:normAutofit/>
          </a:bodyPr>
          <a:lstStyle/>
          <a:p>
            <a:r>
              <a:rPr lang="en-US" dirty="0" smtClean="0"/>
              <a:t>We can increase our expertise from year to year and that can produce gains in student achievement from year to year.</a:t>
            </a:r>
          </a:p>
          <a:p>
            <a:r>
              <a:rPr lang="en-US" dirty="0" smtClean="0"/>
              <a:t>A common language of instruction is key and it must reflect the complexity of teaching and learning.</a:t>
            </a:r>
          </a:p>
          <a:p>
            <a:r>
              <a:rPr lang="en-US" dirty="0" smtClean="0"/>
              <a:t>Focused feedback and focused practice using a common language provide opportunities for growth.</a:t>
            </a:r>
          </a:p>
          <a:p>
            <a:r>
              <a:rPr lang="en-US" dirty="0" smtClean="0"/>
              <a:t>The framework is a causal model and when applied with fidelity, expertise will improve and student achievement will grow.</a:t>
            </a:r>
          </a:p>
        </p:txBody>
      </p:sp>
    </p:spTree>
    <p:extLst>
      <p:ext uri="{BB962C8B-B14F-4D97-AF65-F5344CB8AC3E}">
        <p14:creationId xmlns:p14="http://schemas.microsoft.com/office/powerpoint/2010/main" val="184312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Standards-based Instruction, Assessment and Grading based on ideas of </a:t>
            </a:r>
            <a:r>
              <a:rPr lang="en-US" sz="2800" dirty="0" err="1" smtClean="0"/>
              <a:t>Marzano</a:t>
            </a:r>
            <a:r>
              <a:rPr lang="en-US" sz="2800" dirty="0" smtClean="0"/>
              <a:t> (2009)</a:t>
            </a:r>
          </a:p>
          <a:p>
            <a:r>
              <a:rPr lang="en-US" sz="2800" dirty="0" smtClean="0"/>
              <a:t>Redesign of Certificated Job Descriptions (2011-2012)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760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04871"/>
            <a:ext cx="7610476" cy="4013822"/>
          </a:xfrm>
        </p:spPr>
        <p:txBody>
          <a:bodyPr>
            <a:noAutofit/>
          </a:bodyPr>
          <a:lstStyle/>
          <a:p>
            <a:r>
              <a:rPr lang="en-US" sz="2400" dirty="0" smtClean="0"/>
              <a:t>Certificated Evaluation Committee, convened January 2013</a:t>
            </a:r>
          </a:p>
          <a:p>
            <a:r>
              <a:rPr lang="en-US" sz="2400" dirty="0" smtClean="0"/>
              <a:t>Draft finished March 28, 2013</a:t>
            </a:r>
          </a:p>
          <a:p>
            <a:r>
              <a:rPr lang="en-US" sz="2400" dirty="0" smtClean="0"/>
              <a:t>Board approval May 20, 2013</a:t>
            </a:r>
          </a:p>
          <a:p>
            <a:r>
              <a:rPr lang="en-US" sz="2400" dirty="0"/>
              <a:t>http://</a:t>
            </a:r>
            <a:r>
              <a:rPr lang="en-US" sz="2400" dirty="0" err="1"/>
              <a:t>www.kibsd.org</a:t>
            </a:r>
            <a:r>
              <a:rPr lang="en-US" sz="2400" dirty="0"/>
              <a:t>/</a:t>
            </a:r>
            <a:r>
              <a:rPr lang="en-US" sz="2400" dirty="0" err="1"/>
              <a:t>subsite</a:t>
            </a:r>
            <a:r>
              <a:rPr lang="en-US" sz="2400" dirty="0"/>
              <a:t>/</a:t>
            </a:r>
            <a:r>
              <a:rPr lang="en-US" sz="2400" dirty="0" err="1"/>
              <a:t>dist</a:t>
            </a:r>
            <a:r>
              <a:rPr lang="en-US" sz="2400" dirty="0"/>
              <a:t>/page/certificated-personnel-evaluation-and-continuous-growth-system-10678</a:t>
            </a:r>
          </a:p>
        </p:txBody>
      </p:sp>
    </p:spTree>
    <p:extLst>
      <p:ext uri="{BB962C8B-B14F-4D97-AF65-F5344CB8AC3E}">
        <p14:creationId xmlns:p14="http://schemas.microsoft.com/office/powerpoint/2010/main" val="2888457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Journey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2013-2014 </a:t>
            </a:r>
          </a:p>
          <a:p>
            <a:r>
              <a:rPr lang="en-US" dirty="0" smtClean="0"/>
              <a:t> Initiate new evaluation system for all certificated personnel;  everyone is evaluated.</a:t>
            </a:r>
          </a:p>
          <a:p>
            <a:r>
              <a:rPr lang="en-US" u="sng" dirty="0" smtClean="0"/>
              <a:t>Develop</a:t>
            </a:r>
            <a:r>
              <a:rPr lang="en-US" dirty="0" smtClean="0"/>
              <a:t> common assessments</a:t>
            </a:r>
          </a:p>
          <a:p>
            <a:r>
              <a:rPr lang="en-US" dirty="0" smtClean="0"/>
              <a:t>Pilot student learning data in administrative evaluations</a:t>
            </a:r>
          </a:p>
          <a:p>
            <a:r>
              <a:rPr lang="en-US" dirty="0" smtClean="0"/>
              <a:t>No evaluation data reported to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778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Journey continued….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2014-2015</a:t>
            </a:r>
          </a:p>
          <a:p>
            <a:r>
              <a:rPr lang="en-US" dirty="0" smtClean="0"/>
              <a:t>Pilot student learning data in all teacher evaluations</a:t>
            </a:r>
          </a:p>
          <a:p>
            <a:r>
              <a:rPr lang="en-US" dirty="0" smtClean="0"/>
              <a:t>No evaluation information reported to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245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Journey continued again….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2015-2016</a:t>
            </a:r>
          </a:p>
          <a:p>
            <a:r>
              <a:rPr lang="en-US" dirty="0" smtClean="0"/>
              <a:t>KIBSD adopts standards for performance based on student learning data.</a:t>
            </a:r>
          </a:p>
          <a:p>
            <a:r>
              <a:rPr lang="en-US" dirty="0" smtClean="0"/>
              <a:t>20% of teacher and administrator evaluations based on student learning data.</a:t>
            </a:r>
          </a:p>
          <a:p>
            <a:r>
              <a:rPr lang="en-US" dirty="0" smtClean="0"/>
              <a:t>Data reported to state, July 1, 2016.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09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8181</TotalTime>
  <Words>730</Words>
  <Application>Microsoft Macintosh PowerPoint</Application>
  <PresentationFormat>On-screen Show (4:3)</PresentationFormat>
  <Paragraphs>108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Perception</vt:lpstr>
      <vt:lpstr>The Marzano Framework and the Implementation of the KIBSD Certificated Personnel Evaluation and Continuous Growth System</vt:lpstr>
      <vt:lpstr>Session Goals</vt:lpstr>
      <vt:lpstr>KIBSD, 1976</vt:lpstr>
      <vt:lpstr>Underlying Constructs of the Model</vt:lpstr>
      <vt:lpstr>Pre-set</vt:lpstr>
      <vt:lpstr>Planning</vt:lpstr>
      <vt:lpstr>The Journey</vt:lpstr>
      <vt:lpstr>The Journey continued….</vt:lpstr>
      <vt:lpstr>The Journey continued again….</vt:lpstr>
      <vt:lpstr>And we keep going….</vt:lpstr>
      <vt:lpstr>Learning Maps</vt:lpstr>
      <vt:lpstr>Scoring Scales</vt:lpstr>
      <vt:lpstr>Administrative Implementation</vt:lpstr>
      <vt:lpstr>Teacher Implementation</vt:lpstr>
      <vt:lpstr>Looking forward</vt:lpstr>
      <vt:lpstr>Steady As We Go…..</vt:lpstr>
    </vt:vector>
  </TitlesOfParts>
  <Company>KIBSD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Certificated Personnel Evaluation and Continuous Growth System</dc:title>
  <dc:creator>Marilyn Davidson</dc:creator>
  <cp:lastModifiedBy>Marilyn Davidson</cp:lastModifiedBy>
  <cp:revision>27</cp:revision>
  <cp:lastPrinted>2013-09-14T17:37:29Z</cp:lastPrinted>
  <dcterms:created xsi:type="dcterms:W3CDTF">2013-08-14T03:15:55Z</dcterms:created>
  <dcterms:modified xsi:type="dcterms:W3CDTF">2013-11-26T19:34:57Z</dcterms:modified>
</cp:coreProperties>
</file>