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8" r:id="rId3"/>
    <p:sldId id="264" r:id="rId4"/>
    <p:sldId id="257" r:id="rId5"/>
    <p:sldId id="260" r:id="rId6"/>
    <p:sldId id="265" r:id="rId7"/>
    <p:sldId id="272" r:id="rId8"/>
    <p:sldId id="262" r:id="rId9"/>
    <p:sldId id="274" r:id="rId10"/>
    <p:sldId id="266" r:id="rId11"/>
    <p:sldId id="270" r:id="rId12"/>
    <p:sldId id="263" r:id="rId13"/>
    <p:sldId id="259" r:id="rId14"/>
    <p:sldId id="275" r:id="rId15"/>
    <p:sldId id="261" r:id="rId16"/>
    <p:sldId id="268" r:id="rId17"/>
    <p:sldId id="269" r:id="rId18"/>
    <p:sldId id="273"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64423" autoAdjust="0"/>
  </p:normalViewPr>
  <p:slideViewPr>
    <p:cSldViewPr snapToGrid="0">
      <p:cViewPr varScale="1">
        <p:scale>
          <a:sx n="54" d="100"/>
          <a:sy n="54" d="100"/>
        </p:scale>
        <p:origin x="6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1F067-04CF-41D7-9718-4B9A3CEA7A97}" type="datetimeFigureOut">
              <a:rPr lang="en-US" smtClean="0"/>
              <a:t>7/31/2015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81DF0-E5C9-4531-83A2-7BB03DD2F525}" type="slidenum">
              <a:rPr lang="en-US" smtClean="0"/>
              <a:t>‹#›</a:t>
            </a:fld>
            <a:endParaRPr lang="en-US"/>
          </a:p>
        </p:txBody>
      </p:sp>
    </p:spTree>
    <p:extLst>
      <p:ext uri="{BB962C8B-B14F-4D97-AF65-F5344CB8AC3E}">
        <p14:creationId xmlns:p14="http://schemas.microsoft.com/office/powerpoint/2010/main" val="55935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a:t>
            </a:fld>
            <a:endParaRPr lang="en-US"/>
          </a:p>
        </p:txBody>
      </p:sp>
    </p:spTree>
    <p:extLst>
      <p:ext uri="{BB962C8B-B14F-4D97-AF65-F5344CB8AC3E}">
        <p14:creationId xmlns:p14="http://schemas.microsoft.com/office/powerpoint/2010/main" val="22740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10</a:t>
            </a:fld>
            <a:endParaRPr lang="en-US"/>
          </a:p>
        </p:txBody>
      </p:sp>
    </p:spTree>
    <p:extLst>
      <p:ext uri="{BB962C8B-B14F-4D97-AF65-F5344CB8AC3E}">
        <p14:creationId xmlns:p14="http://schemas.microsoft.com/office/powerpoint/2010/main" val="49837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FFVP service must be available free of charge</a:t>
            </a:r>
            <a:r>
              <a:rPr lang="en-US" baseline="0" dirty="0" smtClean="0"/>
              <a:t> </a:t>
            </a:r>
            <a:r>
              <a:rPr lang="en-US" dirty="0" smtClean="0"/>
              <a:t>to all eligible students in your building</a:t>
            </a:r>
            <a:r>
              <a:rPr lang="en-US" baseline="0" dirty="0" smtClean="0"/>
              <a:t> (all student if K-8; no high </a:t>
            </a:r>
            <a:r>
              <a:rPr lang="en-US" baseline="0" dirty="0" err="1" smtClean="0"/>
              <a:t>schoolers</a:t>
            </a:r>
            <a:r>
              <a:rPr lang="en-US" baseline="0" dirty="0" smtClean="0"/>
              <a:t> if K-12).  If the school has a preschool or head start program and those children are </a:t>
            </a:r>
            <a:r>
              <a:rPr lang="en-US" b="1" baseline="0" dirty="0" smtClean="0"/>
              <a:t>enrolled</a:t>
            </a:r>
            <a:r>
              <a:rPr lang="en-US" b="0" baseline="0" dirty="0" smtClean="0"/>
              <a:t> in the school, they can participate.</a:t>
            </a:r>
          </a:p>
          <a:p>
            <a:endParaRPr lang="en-US" b="0" baseline="0" dirty="0" smtClean="0"/>
          </a:p>
          <a:p>
            <a:r>
              <a:rPr lang="en-US" b="0" baseline="0" dirty="0" smtClean="0"/>
              <a:t>Teacher responsible for the service of the snack are allowed to participate, this is actually encouraged as teachers play a valuable role in modeling positive eating habits by consuming fruits and vegetables with their students.  Participating teachers are strongly encouraged to include a nutrition education message, even if it is brief.</a:t>
            </a:r>
          </a:p>
          <a:p>
            <a:endParaRPr lang="en-US" b="0" baseline="0" dirty="0" smtClean="0"/>
          </a:p>
          <a:p>
            <a:r>
              <a:rPr lang="en-US" b="0" baseline="0" dirty="0" smtClean="0"/>
              <a:t>Fruit and vegetables are not intended to be available for the general adult population in the school, visiting adults or community members, etc.</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11</a:t>
            </a:fld>
            <a:endParaRPr lang="en-US"/>
          </a:p>
        </p:txBody>
      </p:sp>
    </p:spTree>
    <p:extLst>
      <p:ext uri="{BB962C8B-B14F-4D97-AF65-F5344CB8AC3E}">
        <p14:creationId xmlns:p14="http://schemas.microsoft.com/office/powerpoint/2010/main" val="414638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common question, especially for those of you operating K-12 sites.  FFVP regulations do not permit expenditures of funds for </a:t>
            </a:r>
            <a:r>
              <a:rPr lang="en-US" baseline="0" dirty="0" err="1" smtClean="0"/>
              <a:t>highschoolers</a:t>
            </a:r>
            <a:r>
              <a:rPr lang="en-US" baseline="0" dirty="0" smtClean="0"/>
              <a:t>, but what can you do about that…..</a:t>
            </a:r>
          </a:p>
          <a:p>
            <a:endParaRPr lang="en-US" baseline="0" dirty="0" smtClean="0"/>
          </a:p>
          <a:p>
            <a:r>
              <a:rPr lang="en-US" baseline="0" dirty="0" smtClean="0"/>
              <a:t>We have some districts that supplement the cost of providing snack for their students in grades 9-12 to ensure that the whole school community receives snack.  Be sure to keep clear documentation of the separation of costs.</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12</a:t>
            </a:fld>
            <a:endParaRPr lang="en-US"/>
          </a:p>
        </p:txBody>
      </p:sp>
    </p:spTree>
    <p:extLst>
      <p:ext uri="{BB962C8B-B14F-4D97-AF65-F5344CB8AC3E}">
        <p14:creationId xmlns:p14="http://schemas.microsoft.com/office/powerpoint/2010/main" val="71231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are getting ready</a:t>
            </a:r>
            <a:r>
              <a:rPr lang="en-US" baseline="0" dirty="0" smtClean="0"/>
              <a:t> to plan your year, it is important to keep in mind the program goals in addition to the regulatory requirements.  The overarching goal that we are working toward is creating healthier school environments.  With this program we do that through expanding the variety of fruits and vegetables students are exposed to, and hoping that this exposure will increase consumption, ultimately guiding the dietary choices made by students to impact their present and future health.</a:t>
            </a:r>
          </a:p>
          <a:p>
            <a:endParaRPr lang="en-US" baseline="0" dirty="0" smtClean="0"/>
          </a:p>
          <a:p>
            <a:r>
              <a:rPr lang="en-US" baseline="0" dirty="0" smtClean="0"/>
              <a:t>This program is really seen as a catalyst for change in efforts to combat childhood obesity by helping children learn more healthful eating habits.</a:t>
            </a:r>
          </a:p>
          <a:p>
            <a:endParaRPr lang="en-US" baseline="0" dirty="0" smtClean="0"/>
          </a:p>
          <a:p>
            <a:r>
              <a:rPr lang="en-US" baseline="0" dirty="0" smtClean="0"/>
              <a:t>That being said, if we are staying true to these goals and really trying to increase variety and exposure for our students, that is up to the people in this room managing the program and placing orders to make that happen.</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13</a:t>
            </a:fld>
            <a:endParaRPr lang="en-US"/>
          </a:p>
        </p:txBody>
      </p:sp>
    </p:spTree>
    <p:extLst>
      <p:ext uri="{BB962C8B-B14F-4D97-AF65-F5344CB8AC3E}">
        <p14:creationId xmlns:p14="http://schemas.microsoft.com/office/powerpoint/2010/main" val="385099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that note, I’d like to highlight a few things we saw happening in</a:t>
            </a:r>
            <a:r>
              <a:rPr lang="en-US" baseline="0" dirty="0" smtClean="0"/>
              <a:t> the program around the state during the 14/15 school year.  This data was collected from the itemized reimbursement forms that were submitted with your claims last year, and it is ‘relatively’ comprehensive, not exact.</a:t>
            </a:r>
          </a:p>
          <a:p>
            <a:endParaRPr lang="en-US" baseline="0" dirty="0" smtClean="0"/>
          </a:p>
          <a:p>
            <a:r>
              <a:rPr lang="en-US" dirty="0" smtClean="0"/>
              <a:t>We had districts that served:</a:t>
            </a:r>
          </a:p>
          <a:p>
            <a:r>
              <a:rPr lang="en-US" dirty="0" smtClean="0"/>
              <a:t>51 of total items</a:t>
            </a:r>
          </a:p>
          <a:p>
            <a:r>
              <a:rPr lang="en-US" dirty="0" smtClean="0"/>
              <a:t>28 different fruit items</a:t>
            </a:r>
          </a:p>
          <a:p>
            <a:r>
              <a:rPr lang="en-US" dirty="0" smtClean="0"/>
              <a:t>23 </a:t>
            </a:r>
            <a:r>
              <a:rPr lang="en-US" baseline="0" dirty="0" smtClean="0"/>
              <a:t>vegetable items</a:t>
            </a:r>
          </a:p>
          <a:p>
            <a:endParaRPr lang="en-US" baseline="0" dirty="0" smtClean="0"/>
          </a:p>
          <a:p>
            <a:r>
              <a:rPr lang="en-US" baseline="0" dirty="0" smtClean="0"/>
              <a:t>5 districts that served NO vegetables…an additional 6 districts that only served one vegetable (any guesses on most popular veggie? Carrots)</a:t>
            </a:r>
          </a:p>
          <a:p>
            <a:endParaRPr lang="en-US" baseline="0" dirty="0" smtClean="0"/>
          </a:p>
          <a:p>
            <a:r>
              <a:rPr lang="en-US" baseline="0" dirty="0" smtClean="0"/>
              <a:t>Due to the geographic remoteness of many of our schools, there are unique ordering and shipping challenges for some of our programs.  Think about expanding variety however you can.  If you are only ordering apples or oranges, really make an effort to serve different varieties.   Some districts served 7 varieties of apples.</a:t>
            </a:r>
            <a:endParaRPr lang="en-US" dirty="0" smtClean="0"/>
          </a:p>
          <a:p>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14</a:t>
            </a:fld>
            <a:endParaRPr lang="en-US"/>
          </a:p>
        </p:txBody>
      </p:sp>
    </p:spTree>
    <p:extLst>
      <p:ext uri="{BB962C8B-B14F-4D97-AF65-F5344CB8AC3E}">
        <p14:creationId xmlns:p14="http://schemas.microsoft.com/office/powerpoint/2010/main" val="5055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submit FFVP</a:t>
            </a:r>
            <a:r>
              <a:rPr lang="en-US" baseline="0" dirty="0" smtClean="0"/>
              <a:t> reimbursement request with your NSLP claim in </a:t>
            </a:r>
            <a:r>
              <a:rPr lang="en-US" baseline="0" dirty="0" err="1" smtClean="0"/>
              <a:t>CNPWeb</a:t>
            </a:r>
            <a:r>
              <a:rPr lang="en-US" baseline="0" dirty="0" smtClean="0"/>
              <a:t>.  FFVP claims follow the same rules as NSLP claims and must be submitted within 60 days.  You must also fill out and submit the FFVP itemized reimbursement report in order for your FFVP request to be processed. </a:t>
            </a:r>
            <a:r>
              <a:rPr lang="en-US" b="1" i="1" baseline="0" dirty="0" smtClean="0"/>
              <a:t> </a:t>
            </a:r>
            <a:r>
              <a:rPr lang="en-US" b="1" i="1" baseline="0" dirty="0" smtClean="0">
                <a:solidFill>
                  <a:srgbClr val="FF0000"/>
                </a:solidFill>
              </a:rPr>
              <a:t>If you do not submit this document, we will hold your claim.</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FF781DF0-E5C9-4531-83A2-7BB03DD2F525}" type="slidenum">
              <a:rPr lang="en-US" smtClean="0"/>
              <a:t>15</a:t>
            </a:fld>
            <a:endParaRPr lang="en-US"/>
          </a:p>
        </p:txBody>
      </p:sp>
    </p:spTree>
    <p:extLst>
      <p:ext uri="{BB962C8B-B14F-4D97-AF65-F5344CB8AC3E}">
        <p14:creationId xmlns:p14="http://schemas.microsoft.com/office/powerpoint/2010/main" val="196863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scheduled for an administrative review this year, your FFVP operations</a:t>
            </a:r>
            <a:r>
              <a:rPr lang="en-US" baseline="0" dirty="0" smtClean="0"/>
              <a:t> will be included in that review. This process includes an off-site </a:t>
            </a:r>
            <a:r>
              <a:rPr lang="en-US" baseline="0" smtClean="0"/>
              <a:t>claim validation </a:t>
            </a:r>
            <a:r>
              <a:rPr lang="en-US" baseline="0" dirty="0" smtClean="0"/>
              <a:t>as well as an on-site operations review. First we will talk about the claim validation.  CNP will validate a claim for one month of FFVP operation. This will require the district to submit all back-up documentation (receipts, POs, </a:t>
            </a:r>
            <a:r>
              <a:rPr lang="en-US" baseline="0" dirty="0" err="1" smtClean="0"/>
              <a:t>etc</a:t>
            </a:r>
            <a:r>
              <a:rPr lang="en-US" baseline="0" dirty="0" smtClean="0"/>
              <a:t>) for the claim.  We will validate the documentation for allowable costs against the total amount claimed for reimbursement.  During this process, we are looking to see that the majority of funding is going toward the purchase of fruits and vegetables, labor and non-food costs are minimal, equipment purchases are prorated (if applicable), and no more than 10% of funding is going to administrative costs.</a:t>
            </a:r>
          </a:p>
          <a:p>
            <a:endParaRPr lang="en-US" baseline="0" dirty="0" smtClean="0"/>
          </a:p>
          <a:p>
            <a:r>
              <a:rPr lang="en-US" baseline="0" dirty="0" smtClean="0"/>
              <a:t>This process does carry the potential for fiscal action.  CNP must disallow any portion of a claim for reimbursement and recover payment for any unallowable costs.</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16</a:t>
            </a:fld>
            <a:endParaRPr lang="en-US"/>
          </a:p>
        </p:txBody>
      </p:sp>
    </p:spTree>
    <p:extLst>
      <p:ext uri="{BB962C8B-B14F-4D97-AF65-F5344CB8AC3E}">
        <p14:creationId xmlns:p14="http://schemas.microsoft.com/office/powerpoint/2010/main" val="420144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CNP</a:t>
            </a:r>
            <a:r>
              <a:rPr lang="en-US" baseline="0" dirty="0" smtClean="0"/>
              <a:t> staff or contractors are on-site for the administrative review, we will be looking to see that the program is operated in accordance with the regulations we’ve talked about during this presentation, including:</a:t>
            </a:r>
          </a:p>
          <a:p>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17</a:t>
            </a:fld>
            <a:endParaRPr lang="en-US"/>
          </a:p>
        </p:txBody>
      </p:sp>
    </p:spTree>
    <p:extLst>
      <p:ext uri="{BB962C8B-B14F-4D97-AF65-F5344CB8AC3E}">
        <p14:creationId xmlns:p14="http://schemas.microsoft.com/office/powerpoint/2010/main" val="108929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other criteria</a:t>
            </a:r>
            <a:r>
              <a:rPr lang="en-US" baseline="0" dirty="0" smtClean="0"/>
              <a:t> we will evaluate are:</a:t>
            </a:r>
          </a:p>
          <a:p>
            <a:endParaRPr lang="en-US" baseline="0" dirty="0" smtClean="0"/>
          </a:p>
          <a:p>
            <a:endParaRPr lang="en-US" baseline="0" dirty="0" smtClean="0"/>
          </a:p>
          <a:p>
            <a:r>
              <a:rPr lang="en-US" baseline="0" dirty="0" smtClean="0"/>
              <a:t>If during either the off-site claim validation or the on-site observation we discover issues of non-compliance, corrective action will be issued to remedy the problem.  CNP has the right to suspend or terminate programs for repeated failure to meet program requirements.</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18</a:t>
            </a:fld>
            <a:endParaRPr lang="en-US"/>
          </a:p>
        </p:txBody>
      </p:sp>
    </p:spTree>
    <p:extLst>
      <p:ext uri="{BB962C8B-B14F-4D97-AF65-F5344CB8AC3E}">
        <p14:creationId xmlns:p14="http://schemas.microsoft.com/office/powerpoint/2010/main" val="366804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19</a:t>
            </a:fld>
            <a:endParaRPr lang="en-US"/>
          </a:p>
        </p:txBody>
      </p:sp>
    </p:spTree>
    <p:extLst>
      <p:ext uri="{BB962C8B-B14F-4D97-AF65-F5344CB8AC3E}">
        <p14:creationId xmlns:p14="http://schemas.microsoft.com/office/powerpoint/2010/main" val="10343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Alaska’s 8</a:t>
            </a:r>
            <a:r>
              <a:rPr lang="en-US" baseline="30000" dirty="0" smtClean="0"/>
              <a:t>th</a:t>
            </a:r>
            <a:r>
              <a:rPr lang="en-US" dirty="0" smtClean="0"/>
              <a:t> year</a:t>
            </a:r>
            <a:r>
              <a:rPr lang="en-US" baseline="0" dirty="0" smtClean="0"/>
              <a:t> participating in FFVP</a:t>
            </a:r>
          </a:p>
          <a:p>
            <a:r>
              <a:rPr lang="en-US" baseline="0" dirty="0" smtClean="0"/>
              <a:t>For the 15/16 school year, we have 199 sites in 31 districts across the state</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2</a:t>
            </a:fld>
            <a:endParaRPr lang="en-US"/>
          </a:p>
        </p:txBody>
      </p:sp>
    </p:spTree>
    <p:extLst>
      <p:ext uri="{BB962C8B-B14F-4D97-AF65-F5344CB8AC3E}">
        <p14:creationId xmlns:p14="http://schemas.microsoft.com/office/powerpoint/2010/main" val="18337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FFVP is a federally funded grant program that provides all children in participating schools with a free fresh fruit or vegetable snack during the school day. It operates as a reimbursement model.  Since many of your are returning sponsors you know that you already meet the basic eligibility requirements that you are an elementary (or K-8) schools participating (and in good standing) in the National School Lunch Program with a high percentage of free and reduced price students.</a:t>
            </a:r>
          </a:p>
          <a:p>
            <a:endParaRPr lang="en-US" dirty="0" smtClean="0"/>
          </a:p>
          <a:p>
            <a:r>
              <a:rPr lang="en-US" dirty="0" smtClean="0"/>
              <a:t>We do currently have a</a:t>
            </a:r>
            <a:r>
              <a:rPr lang="en-US" baseline="0" dirty="0" smtClean="0"/>
              <a:t> very small amount of unallocated funding for the 2015-2016 school year that may  allow us to bring on additional </a:t>
            </a:r>
            <a:r>
              <a:rPr lang="en-US" baseline="0" dirty="0" smtClean="0"/>
              <a:t>sites for the second quarter of the grant that begins October 1st.  </a:t>
            </a:r>
            <a:r>
              <a:rPr lang="en-US" baseline="0" dirty="0" smtClean="0"/>
              <a:t>After we receive the 1</a:t>
            </a:r>
            <a:r>
              <a:rPr lang="en-US" baseline="30000" dirty="0" smtClean="0"/>
              <a:t>st</a:t>
            </a:r>
            <a:r>
              <a:rPr lang="en-US" baseline="0" dirty="0" smtClean="0"/>
              <a:t> quarter allocation from USDA and allocate grant awards, we will be doing targeted outreach to the next eligible program.  I have a spreadsheet of all our eligible sites ranked in order of free and reduced price student percentage, and right now it has a cutoff line (mid-40’s) for how many programs are funded….if we have enough additional funds to solicit additional participation I’ll look at the next eligible school, call you and ask if you want to participate.  Lack of timely response will be cause to move on as we want to get the maximum number of programs running.</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3</a:t>
            </a:fld>
            <a:endParaRPr lang="en-US"/>
          </a:p>
        </p:txBody>
      </p:sp>
    </p:spTree>
    <p:extLst>
      <p:ext uri="{BB962C8B-B14F-4D97-AF65-F5344CB8AC3E}">
        <p14:creationId xmlns:p14="http://schemas.microsoft.com/office/powerpoint/2010/main" val="82447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already issued initial award letters for the 15/16 school year. Total grant awards are calculated based on a per student allocation between $50 and $75.  This funding is issued in two separate awards: the 1</a:t>
            </a:r>
            <a:r>
              <a:rPr lang="en-US" baseline="30000" dirty="0" smtClean="0"/>
              <a:t>st</a:t>
            </a:r>
            <a:r>
              <a:rPr lang="en-US" baseline="0" dirty="0" smtClean="0"/>
              <a:t> quarter funding July-September, and the second quarter funding October-June. Please keep in mind that unspent funds are returned to USDA (which is something we do </a:t>
            </a:r>
            <a:r>
              <a:rPr lang="en-US" b="1" baseline="0" dirty="0" smtClean="0"/>
              <a:t>not</a:t>
            </a:r>
            <a:r>
              <a:rPr lang="en-US" b="0" baseline="0" dirty="0" smtClean="0"/>
              <a:t> like to do).  Underspending funds will likely lead to a decrease in your per-student allocation the following year…for example going from $60/student to $55/student.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For the 14/15 school year, we had 4 of 35 sponsors fully expend their grant award, and 22 of 35 (or about 63%) of sponsors expend 90% or more of their grant award.</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4</a:t>
            </a:fld>
            <a:endParaRPr lang="en-US"/>
          </a:p>
        </p:txBody>
      </p:sp>
    </p:spTree>
    <p:extLst>
      <p:ext uri="{BB962C8B-B14F-4D97-AF65-F5344CB8AC3E}">
        <p14:creationId xmlns:p14="http://schemas.microsoft.com/office/powerpoint/2010/main" val="8138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you’re issued a grant</a:t>
            </a:r>
            <a:r>
              <a:rPr lang="en-US" baseline="0" dirty="0" smtClean="0"/>
              <a:t> award….what can you spend this money on? FFVP expenditures are broken out into two categories: operating costs and administrative costs.  Operating costs will be the bulk of your expenditures.  This includes fruits and vegetables, non-food items related to service, and labor costs</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5</a:t>
            </a:fld>
            <a:endParaRPr lang="en-US"/>
          </a:p>
        </p:txBody>
      </p:sp>
    </p:spTree>
    <p:extLst>
      <p:ext uri="{BB962C8B-B14F-4D97-AF65-F5344CB8AC3E}">
        <p14:creationId xmlns:p14="http://schemas.microsoft.com/office/powerpoint/2010/main" val="239231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category of</a:t>
            </a:r>
            <a:r>
              <a:rPr lang="en-US" baseline="0" dirty="0" smtClean="0"/>
              <a:t> FFVP expenditures is your administrative costs.  This includes indirect labor costs, such as salaries for employees who manage paperwork, compile claims, or handle other administrative processes.  Administrative costs also cover equipment purchases such as coolers, portable kiosks, or food carts.  Please note that all equipment purchases must be pre-approved by CNP.</a:t>
            </a:r>
          </a:p>
          <a:p>
            <a:endParaRPr lang="en-US" baseline="0" dirty="0" smtClean="0"/>
          </a:p>
          <a:p>
            <a:r>
              <a:rPr lang="en-US" baseline="0" dirty="0" smtClean="0"/>
              <a:t>Administrative costs are limited to 10% of your total FFVP budget and this is tracked, so please plan accordingly.</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6</a:t>
            </a:fld>
            <a:endParaRPr lang="en-US"/>
          </a:p>
        </p:txBody>
      </p:sp>
    </p:spTree>
    <p:extLst>
      <p:ext uri="{BB962C8B-B14F-4D97-AF65-F5344CB8AC3E}">
        <p14:creationId xmlns:p14="http://schemas.microsoft.com/office/powerpoint/2010/main" val="363725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topic of budgets, you are required to submit a spending plan detailing</a:t>
            </a:r>
            <a:r>
              <a:rPr lang="en-US" baseline="0" dirty="0" smtClean="0"/>
              <a:t> your monthly anticipated monthly expenditures for both the 1</a:t>
            </a:r>
            <a:r>
              <a:rPr lang="en-US" baseline="30000" dirty="0" smtClean="0"/>
              <a:t>st</a:t>
            </a:r>
            <a:r>
              <a:rPr lang="en-US" baseline="0" dirty="0" smtClean="0"/>
              <a:t> and 2</a:t>
            </a:r>
            <a:r>
              <a:rPr lang="en-US" baseline="30000" dirty="0" smtClean="0"/>
              <a:t>nd</a:t>
            </a:r>
            <a:r>
              <a:rPr lang="en-US" baseline="0" dirty="0" smtClean="0"/>
              <a:t> quarter of the grant.  This helps you to plan costs while accounting for school breaks, and also helps document carry-over between the two grant periods.  “Carry over funding” means that funds from the 1</a:t>
            </a:r>
            <a:r>
              <a:rPr lang="en-US" baseline="30000" dirty="0" smtClean="0"/>
              <a:t>st</a:t>
            </a:r>
            <a:r>
              <a:rPr lang="en-US" baseline="0" dirty="0" smtClean="0"/>
              <a:t> quarter will be used (obligated) to forward-purchase produce for delivery in October or November.  1</a:t>
            </a:r>
            <a:r>
              <a:rPr lang="en-US" baseline="30000" dirty="0" smtClean="0"/>
              <a:t>st</a:t>
            </a:r>
            <a:r>
              <a:rPr lang="en-US" baseline="0" dirty="0" smtClean="0"/>
              <a:t> Quarter funding is not automatically rolled over for use after September 30</a:t>
            </a:r>
            <a:r>
              <a:rPr lang="en-US" baseline="30000" dirty="0" smtClean="0"/>
              <a:t>th</a:t>
            </a:r>
            <a:r>
              <a:rPr lang="en-US" baseline="0" dirty="0" smtClean="0"/>
              <a:t>.  You must obligate the funds before September 30</a:t>
            </a:r>
            <a:r>
              <a:rPr lang="en-US" baseline="30000" dirty="0" smtClean="0"/>
              <a:t>th</a:t>
            </a:r>
            <a:r>
              <a:rPr lang="en-US" baseline="0" dirty="0" smtClean="0"/>
              <a:t> and send the documentation to our office to confirm the order was obligated before the deadline.  The September claim must be revised in </a:t>
            </a:r>
            <a:r>
              <a:rPr lang="en-US" baseline="0" dirty="0" err="1" smtClean="0"/>
              <a:t>CNPWeb</a:t>
            </a:r>
            <a:r>
              <a:rPr lang="en-US" baseline="0" dirty="0" smtClean="0"/>
              <a:t> to receive reimbursement once items are delivered and paid for.  There is a deadline for the September claim revisions</a:t>
            </a:r>
            <a:r>
              <a:rPr lang="en-US" baseline="0" smtClean="0"/>
              <a:t>, which is 12/15/15.</a:t>
            </a:r>
            <a:endParaRPr lang="en-US" baseline="0" dirty="0" smtClean="0"/>
          </a:p>
          <a:p>
            <a:endParaRPr lang="en-US" baseline="0" dirty="0" smtClean="0"/>
          </a:p>
          <a:p>
            <a:r>
              <a:rPr lang="en-US" baseline="0" dirty="0" smtClean="0"/>
              <a:t>Spending plans are due to me by Friday, August 14</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7</a:t>
            </a:fld>
            <a:endParaRPr lang="en-US"/>
          </a:p>
        </p:txBody>
      </p:sp>
    </p:spTree>
    <p:extLst>
      <p:ext uri="{BB962C8B-B14F-4D97-AF65-F5344CB8AC3E}">
        <p14:creationId xmlns:p14="http://schemas.microsoft.com/office/powerpoint/2010/main" val="51279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you’ve received funding</a:t>
            </a:r>
            <a:r>
              <a:rPr lang="en-US" baseline="0" dirty="0" smtClean="0"/>
              <a:t> and purchased your produce, it is important to keep in mind the service rules of the program.  The fruits and vegetables that you serve should be easily identifiable to your students.  Produce should be recognizable in it’s natural state, although this doesn’t mean it must always be served whole, slicing into smaller pieces for each of service is acceptable.</a:t>
            </a:r>
          </a:p>
          <a:p>
            <a:endParaRPr lang="en-US" baseline="0" dirty="0" smtClean="0"/>
          </a:p>
          <a:p>
            <a:r>
              <a:rPr lang="en-US" baseline="0" dirty="0" smtClean="0"/>
              <a:t>Dips, such as ranch, are allowed to be served with vegetables only and must be low-fat or non-fat.  The amount of dip should be the same as a common serving size for a condiment, 1-2 tablespoons.</a:t>
            </a:r>
          </a:p>
          <a:p>
            <a:endParaRPr lang="en-US" baseline="0" dirty="0" smtClean="0"/>
          </a:p>
          <a:p>
            <a:r>
              <a:rPr lang="en-US" baseline="0" dirty="0" smtClean="0"/>
              <a:t>Serving cooked vegetables is an option….must start with a fresh product (not frozen or canned), must be an item that is not normally consumed raw, and must be accompanied by a nutrition education lesson.  This type of service is limited to once per week.</a:t>
            </a:r>
            <a:endParaRPr lang="en-US" dirty="0"/>
          </a:p>
        </p:txBody>
      </p:sp>
      <p:sp>
        <p:nvSpPr>
          <p:cNvPr id="4" name="Slide Number Placeholder 3"/>
          <p:cNvSpPr>
            <a:spLocks noGrp="1"/>
          </p:cNvSpPr>
          <p:nvPr>
            <p:ph type="sldNum" sz="quarter" idx="10"/>
          </p:nvPr>
        </p:nvSpPr>
        <p:spPr/>
        <p:txBody>
          <a:bodyPr/>
          <a:lstStyle/>
          <a:p>
            <a:fld id="{FF781DF0-E5C9-4531-83A2-7BB03DD2F525}" type="slidenum">
              <a:rPr lang="en-US" smtClean="0"/>
              <a:t>8</a:t>
            </a:fld>
            <a:endParaRPr lang="en-US"/>
          </a:p>
        </p:txBody>
      </p:sp>
    </p:spTree>
    <p:extLst>
      <p:ext uri="{BB962C8B-B14F-4D97-AF65-F5344CB8AC3E}">
        <p14:creationId xmlns:p14="http://schemas.microsoft.com/office/powerpoint/2010/main" val="88289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questions that</a:t>
            </a:r>
            <a:r>
              <a:rPr lang="en-US" baseline="0" dirty="0" smtClean="0"/>
              <a:t> tend to come up at least once during the school year….if we can serve cooked vegetables, can we cook zucchini into muffins?  **Who knows the answer**….and why not?</a:t>
            </a:r>
          </a:p>
          <a:p>
            <a:endParaRPr lang="en-US" baseline="0" dirty="0" smtClean="0"/>
          </a:p>
          <a:p>
            <a:r>
              <a:rPr lang="en-US" baseline="0" dirty="0" smtClean="0"/>
              <a:t>The produce must remain identifiable and be served in it’s natural state.  This same rule applies to smoothies.  Other items that are not allowable for service include….</a:t>
            </a:r>
          </a:p>
        </p:txBody>
      </p:sp>
      <p:sp>
        <p:nvSpPr>
          <p:cNvPr id="4" name="Slide Number Placeholder 3"/>
          <p:cNvSpPr>
            <a:spLocks noGrp="1"/>
          </p:cNvSpPr>
          <p:nvPr>
            <p:ph type="sldNum" sz="quarter" idx="10"/>
          </p:nvPr>
        </p:nvSpPr>
        <p:spPr/>
        <p:txBody>
          <a:bodyPr/>
          <a:lstStyle/>
          <a:p>
            <a:fld id="{FF781DF0-E5C9-4531-83A2-7BB03DD2F525}" type="slidenum">
              <a:rPr lang="en-US" smtClean="0"/>
              <a:t>9</a:t>
            </a:fld>
            <a:endParaRPr lang="en-US"/>
          </a:p>
        </p:txBody>
      </p:sp>
    </p:spTree>
    <p:extLst>
      <p:ext uri="{BB962C8B-B14F-4D97-AF65-F5344CB8AC3E}">
        <p14:creationId xmlns:p14="http://schemas.microsoft.com/office/powerpoint/2010/main" val="373509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7/31/2015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7/31/2015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7/31/2015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7/31/2015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7/31/2015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n-HkdaR6xrpZM&amp;tbnid=E-Gp1c_o_xOLzM:&amp;ved=0CAUQjRw&amp;url=http://jobmarket.nytimes.com/jobs/category/accounting-finance-insurance-jobs&amp;ei=jnflUdqeL8aJjAKAqoCgDA&amp;bvm=bv.49405654,d.cGE&amp;psig=AFQjCNG3kh9G7CiBXlZkCovefT5RavolAA&amp;ust=137407918062354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Fresh Fruit and Vegetable</a:t>
            </a:r>
            <a:endParaRPr lang="en-US" sz="7200" dirty="0"/>
          </a:p>
        </p:txBody>
      </p:sp>
      <p:sp>
        <p:nvSpPr>
          <p:cNvPr id="3" name="Subtitle 2"/>
          <p:cNvSpPr>
            <a:spLocks noGrp="1"/>
          </p:cNvSpPr>
          <p:nvPr>
            <p:ph type="subTitle" idx="1"/>
          </p:nvPr>
        </p:nvSpPr>
        <p:spPr/>
        <p:txBody>
          <a:bodyPr/>
          <a:lstStyle/>
          <a:p>
            <a:r>
              <a:rPr lang="en-US" dirty="0" smtClean="0"/>
              <a:t>August 2015</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898" y="-442253"/>
            <a:ext cx="6731164" cy="3729065"/>
          </a:xfrm>
          <a:prstGeom prst="rect">
            <a:avLst/>
          </a:prstGeom>
        </p:spPr>
      </p:pic>
    </p:spTree>
    <p:extLst>
      <p:ext uri="{BB962C8B-B14F-4D97-AF65-F5344CB8AC3E}">
        <p14:creationId xmlns:p14="http://schemas.microsoft.com/office/powerpoint/2010/main" val="20303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Q &amp; A: Can we continue the pilot program?</a:t>
            </a:r>
            <a:endParaRPr lang="en-US" sz="6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smtClean="0"/>
              <a:t>Canned/Frozen/Dried pilot during the 14/15 school year</a:t>
            </a:r>
          </a:p>
          <a:p>
            <a:pPr>
              <a:buFont typeface="Arial" panose="020B0604020202020204" pitchFamily="34" charset="0"/>
              <a:buChar char="•"/>
            </a:pPr>
            <a:r>
              <a:rPr lang="en-US" sz="4000" dirty="0" smtClean="0"/>
              <a:t>Still being evaluated</a:t>
            </a:r>
          </a:p>
          <a:p>
            <a:pPr>
              <a:buFont typeface="Arial" panose="020B0604020202020204" pitchFamily="34" charset="0"/>
              <a:buChar char="•"/>
            </a:pPr>
            <a:r>
              <a:rPr lang="en-US" sz="4000" dirty="0" smtClean="0"/>
              <a:t>Until we receive official determination, these products are not allowable in the 15/16 school year</a:t>
            </a:r>
            <a:endParaRPr lang="en-US" sz="4000" dirty="0"/>
          </a:p>
        </p:txBody>
      </p:sp>
    </p:spTree>
    <p:extLst>
      <p:ext uri="{BB962C8B-B14F-4D97-AF65-F5344CB8AC3E}">
        <p14:creationId xmlns:p14="http://schemas.microsoft.com/office/powerpoint/2010/main" val="341321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Participation</a:t>
            </a:r>
            <a:endParaRPr lang="en-US" sz="6000"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4800" dirty="0" smtClean="0"/>
              <a:t>Available to all eligible students</a:t>
            </a:r>
          </a:p>
          <a:p>
            <a:pPr>
              <a:buFont typeface="Arial" panose="020B0604020202020204" pitchFamily="34" charset="0"/>
              <a:buChar char="•"/>
            </a:pPr>
            <a:r>
              <a:rPr lang="en-US" sz="4800" dirty="0" smtClean="0"/>
              <a:t>Teachers responsible for serving</a:t>
            </a:r>
          </a:p>
          <a:p>
            <a:pPr>
              <a:buFont typeface="Arial" panose="020B0604020202020204" pitchFamily="34" charset="0"/>
              <a:buChar char="•"/>
            </a:pPr>
            <a:r>
              <a:rPr lang="en-US" sz="4800" dirty="0" smtClean="0"/>
              <a:t>Enrolled </a:t>
            </a:r>
            <a:r>
              <a:rPr lang="en-US" sz="4800" dirty="0" err="1" smtClean="0"/>
              <a:t>pre-schoolers</a:t>
            </a:r>
            <a:endParaRPr lang="en-US" sz="4800" dirty="0" smtClean="0"/>
          </a:p>
          <a:p>
            <a:pPr>
              <a:buFont typeface="Arial" panose="020B0604020202020204" pitchFamily="34" charset="0"/>
              <a:buChar char="•"/>
            </a:pPr>
            <a:r>
              <a:rPr lang="en-US" sz="4800" dirty="0" smtClean="0"/>
              <a:t>Not available for general adult population in the school</a:t>
            </a:r>
            <a:endParaRPr lang="en-US" sz="4800" dirty="0"/>
          </a:p>
        </p:txBody>
      </p:sp>
    </p:spTree>
    <p:extLst>
      <p:ext uri="{BB962C8B-B14F-4D97-AF65-F5344CB8AC3E}">
        <p14:creationId xmlns:p14="http://schemas.microsoft.com/office/powerpoint/2010/main" val="4248757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Q &amp; A: What about our high </a:t>
            </a:r>
            <a:r>
              <a:rPr lang="en-US" sz="6000" dirty="0" err="1" smtClean="0"/>
              <a:t>schoolers</a:t>
            </a:r>
            <a:r>
              <a:rPr lang="en-US" sz="6000" dirty="0" smtClean="0"/>
              <a:t>?</a:t>
            </a:r>
            <a:endParaRPr lang="en-US" sz="6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800" dirty="0" smtClean="0"/>
              <a:t>District can choose to subsidize participation</a:t>
            </a:r>
          </a:p>
          <a:p>
            <a:pPr>
              <a:buFont typeface="Arial" panose="020B0604020202020204" pitchFamily="34" charset="0"/>
              <a:buChar char="•"/>
            </a:pPr>
            <a:r>
              <a:rPr lang="en-US" sz="4800" dirty="0" smtClean="0"/>
              <a:t>Must keep clear documentation of separation of costs</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188" y="4763738"/>
            <a:ext cx="2487052" cy="11053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240" y="4763738"/>
            <a:ext cx="2535119" cy="11267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359" y="4742375"/>
            <a:ext cx="2535118" cy="11267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411" y="4721012"/>
            <a:ext cx="2487052" cy="1105356"/>
          </a:xfrm>
          <a:prstGeom prst="rect">
            <a:avLst/>
          </a:prstGeom>
        </p:spPr>
      </p:pic>
    </p:spTree>
    <p:extLst>
      <p:ext uri="{BB962C8B-B14F-4D97-AF65-F5344CB8AC3E}">
        <p14:creationId xmlns:p14="http://schemas.microsoft.com/office/powerpoint/2010/main" val="62985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Program Goals</a:t>
            </a:r>
            <a:endParaRPr lang="en-US" sz="60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4800" dirty="0" smtClean="0"/>
              <a:t>Healthier school environments</a:t>
            </a:r>
          </a:p>
          <a:p>
            <a:pPr>
              <a:buFont typeface="Arial" panose="020B0604020202020204" pitchFamily="34" charset="0"/>
              <a:buChar char="•"/>
            </a:pPr>
            <a:r>
              <a:rPr lang="en-US" sz="4800" dirty="0" smtClean="0"/>
              <a:t>Increase exposure</a:t>
            </a:r>
          </a:p>
          <a:p>
            <a:pPr>
              <a:buFont typeface="Arial" panose="020B0604020202020204" pitchFamily="34" charset="0"/>
              <a:buChar char="•"/>
            </a:pPr>
            <a:r>
              <a:rPr lang="en-US" sz="4800" dirty="0" smtClean="0"/>
              <a:t>Serve a wide variety</a:t>
            </a:r>
          </a:p>
          <a:p>
            <a:pPr>
              <a:buFont typeface="Arial" panose="020B0604020202020204" pitchFamily="34" charset="0"/>
              <a:buChar char="•"/>
            </a:pPr>
            <a:r>
              <a:rPr lang="en-US" sz="4800" dirty="0" smtClean="0"/>
              <a:t>Impact dietary choices</a:t>
            </a:r>
          </a:p>
          <a:p>
            <a:pPr>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029" y="2621281"/>
            <a:ext cx="4553569" cy="3019214"/>
          </a:xfrm>
          <a:prstGeom prst="rect">
            <a:avLst/>
          </a:prstGeom>
        </p:spPr>
      </p:pic>
    </p:spTree>
    <p:extLst>
      <p:ext uri="{BB962C8B-B14F-4D97-AF65-F5344CB8AC3E}">
        <p14:creationId xmlns:p14="http://schemas.microsoft.com/office/powerpoint/2010/main" val="2372399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Alaska Highlights</a:t>
            </a:r>
          </a:p>
        </p:txBody>
      </p:sp>
      <p:sp>
        <p:nvSpPr>
          <p:cNvPr id="3" name="Content Placeholder 2"/>
          <p:cNvSpPr>
            <a:spLocks noGrp="1"/>
          </p:cNvSpPr>
          <p:nvPr>
            <p:ph idx="1"/>
          </p:nvPr>
        </p:nvSpPr>
        <p:spPr>
          <a:xfrm>
            <a:off x="1097280" y="1845734"/>
            <a:ext cx="3642360" cy="4023360"/>
          </a:xfrm>
        </p:spPr>
        <p:txBody>
          <a:bodyPr>
            <a:normAutofit lnSpcReduction="10000"/>
          </a:bodyPr>
          <a:lstStyle/>
          <a:p>
            <a:pPr>
              <a:buFont typeface="Arial" panose="020B0604020202020204" pitchFamily="34" charset="0"/>
              <a:buChar char="•"/>
            </a:pPr>
            <a:r>
              <a:rPr lang="en-US" sz="4400" dirty="0" smtClean="0"/>
              <a:t>51 different items</a:t>
            </a:r>
          </a:p>
          <a:p>
            <a:pPr>
              <a:buFont typeface="Arial" panose="020B0604020202020204" pitchFamily="34" charset="0"/>
              <a:buChar char="•"/>
            </a:pPr>
            <a:r>
              <a:rPr lang="en-US" sz="4400" dirty="0" smtClean="0"/>
              <a:t>28 different fruits</a:t>
            </a:r>
          </a:p>
          <a:p>
            <a:pPr>
              <a:buFont typeface="Arial" panose="020B0604020202020204" pitchFamily="34" charset="0"/>
              <a:buChar char="•"/>
            </a:pPr>
            <a:r>
              <a:rPr lang="en-US" sz="4400" dirty="0" smtClean="0"/>
              <a:t>23 vegetable items</a:t>
            </a:r>
          </a:p>
          <a:p>
            <a:pPr>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745" y="1845734"/>
            <a:ext cx="7556414" cy="4420704"/>
          </a:xfrm>
          <a:prstGeom prst="rect">
            <a:avLst/>
          </a:prstGeom>
        </p:spPr>
      </p:pic>
    </p:spTree>
    <p:extLst>
      <p:ext uri="{BB962C8B-B14F-4D97-AF65-F5344CB8AC3E}">
        <p14:creationId xmlns:p14="http://schemas.microsoft.com/office/powerpoint/2010/main" val="310754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Claiming for Reimbursement</a:t>
            </a:r>
            <a:endParaRPr lang="en-US" sz="6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8968" y="1996440"/>
            <a:ext cx="10555023" cy="3291839"/>
          </a:xfrm>
        </p:spPr>
      </p:pic>
    </p:spTree>
    <p:extLst>
      <p:ext uri="{BB962C8B-B14F-4D97-AF65-F5344CB8AC3E}">
        <p14:creationId xmlns:p14="http://schemas.microsoft.com/office/powerpoint/2010/main" val="168709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Administrative Review</a:t>
            </a:r>
            <a:endParaRPr lang="en-US" sz="60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4000" dirty="0" smtClean="0"/>
              <a:t>Claim validation by CNP</a:t>
            </a:r>
          </a:p>
          <a:p>
            <a:pPr>
              <a:buFont typeface="Arial" panose="020B0604020202020204" pitchFamily="34" charset="0"/>
              <a:buChar char="•"/>
            </a:pPr>
            <a:r>
              <a:rPr lang="en-US" sz="4000" dirty="0" smtClean="0"/>
              <a:t>Supporting documentation required</a:t>
            </a:r>
          </a:p>
          <a:p>
            <a:pPr>
              <a:buFont typeface="Arial" panose="020B0604020202020204" pitchFamily="34" charset="0"/>
              <a:buChar char="•"/>
            </a:pPr>
            <a:r>
              <a:rPr lang="en-US" sz="4000" dirty="0" smtClean="0"/>
              <a:t>Claim supports allowable costs including:</a:t>
            </a:r>
          </a:p>
          <a:p>
            <a:pPr lvl="1">
              <a:buFont typeface="Arial" panose="020B0604020202020204" pitchFamily="34" charset="0"/>
              <a:buChar char="•"/>
            </a:pPr>
            <a:r>
              <a:rPr lang="en-US" sz="3600" dirty="0" smtClean="0"/>
              <a:t>Minimal labor and non-food costs</a:t>
            </a:r>
          </a:p>
          <a:p>
            <a:pPr lvl="1">
              <a:buFont typeface="Arial" panose="020B0604020202020204" pitchFamily="34" charset="0"/>
              <a:buChar char="•"/>
            </a:pPr>
            <a:r>
              <a:rPr lang="en-US" sz="3600" dirty="0" smtClean="0"/>
              <a:t>Equipment purchases are pro-rated</a:t>
            </a:r>
          </a:p>
          <a:p>
            <a:pPr lvl="1">
              <a:buFont typeface="Arial" panose="020B0604020202020204" pitchFamily="34" charset="0"/>
              <a:buChar char="•"/>
            </a:pPr>
            <a:r>
              <a:rPr lang="en-US" sz="3600" dirty="0" smtClean="0"/>
              <a:t>No more than 10% administrative</a:t>
            </a:r>
            <a:endParaRPr lang="en-US" sz="3600" dirty="0"/>
          </a:p>
        </p:txBody>
      </p:sp>
      <p:pic>
        <p:nvPicPr>
          <p:cNvPr id="4" name="Picture 2" descr="http://graphics8.nytimes.com/images/section/jobs/200703/clipart/accounting-finance-insurance-job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920" y="4084320"/>
            <a:ext cx="3762375"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50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On-Site Operations</a:t>
            </a:r>
            <a:endParaRPr lang="en-US" sz="6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smtClean="0"/>
              <a:t>Available for free to all enrolled and eligible students</a:t>
            </a:r>
          </a:p>
          <a:p>
            <a:pPr>
              <a:buFont typeface="Arial" panose="020B0604020202020204" pitchFamily="34" charset="0"/>
              <a:buChar char="•"/>
            </a:pPr>
            <a:r>
              <a:rPr lang="en-US" sz="4000" dirty="0" smtClean="0"/>
              <a:t>Service is outside NSLP and SBP mealtimes</a:t>
            </a:r>
          </a:p>
          <a:p>
            <a:pPr>
              <a:buFont typeface="Arial" panose="020B0604020202020204" pitchFamily="34" charset="0"/>
              <a:buChar char="•"/>
            </a:pPr>
            <a:r>
              <a:rPr lang="en-US" sz="4000" dirty="0" smtClean="0"/>
              <a:t>Program is publicized in the school</a:t>
            </a:r>
          </a:p>
          <a:p>
            <a:pPr>
              <a:buFont typeface="Arial" panose="020B0604020202020204" pitchFamily="34" charset="0"/>
              <a:buChar char="•"/>
            </a:pPr>
            <a:r>
              <a:rPr lang="en-US" sz="4000" dirty="0" smtClean="0"/>
              <a:t>No frozen, canned, dried, processed, or other unallowable products</a:t>
            </a:r>
            <a:endParaRPr lang="en-US" sz="4000" dirty="0"/>
          </a:p>
        </p:txBody>
      </p:sp>
    </p:spTree>
    <p:extLst>
      <p:ext uri="{BB962C8B-B14F-4D97-AF65-F5344CB8AC3E}">
        <p14:creationId xmlns:p14="http://schemas.microsoft.com/office/powerpoint/2010/main" val="65935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On-Site Operations</a:t>
            </a:r>
            <a:endParaRPr lang="en-US" sz="6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smtClean="0"/>
              <a:t>Low fat or fat free dips, for vegetables only</a:t>
            </a:r>
          </a:p>
          <a:p>
            <a:pPr>
              <a:buFont typeface="Arial" panose="020B0604020202020204" pitchFamily="34" charset="0"/>
              <a:buChar char="•"/>
            </a:pPr>
            <a:r>
              <a:rPr lang="en-US" sz="4000" dirty="0" smtClean="0"/>
              <a:t>Does not provide snack to ineligible adults</a:t>
            </a:r>
          </a:p>
          <a:p>
            <a:pPr>
              <a:buFont typeface="Arial" panose="020B0604020202020204" pitchFamily="34" charset="0"/>
              <a:buChar char="•"/>
            </a:pPr>
            <a:r>
              <a:rPr lang="en-US" sz="4000" dirty="0" smtClean="0"/>
              <a:t>Cooked vegetables no more than once per week, with nutrition education</a:t>
            </a:r>
          </a:p>
          <a:p>
            <a:pPr>
              <a:buFont typeface="Arial" panose="020B0604020202020204" pitchFamily="34" charset="0"/>
              <a:buChar char="•"/>
            </a:pPr>
            <a:r>
              <a:rPr lang="en-US" sz="4000" dirty="0" smtClean="0"/>
              <a:t>Follows HACCP principals, sanitation, and health standards</a:t>
            </a:r>
            <a:endParaRPr lang="en-US" sz="4000" dirty="0"/>
          </a:p>
        </p:txBody>
      </p:sp>
    </p:spTree>
    <p:extLst>
      <p:ext uri="{BB962C8B-B14F-4D97-AF65-F5344CB8AC3E}">
        <p14:creationId xmlns:p14="http://schemas.microsoft.com/office/powerpoint/2010/main" val="4132644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Training Resources</a:t>
            </a:r>
            <a:endParaRPr lang="en-US" sz="6000" dirty="0"/>
          </a:p>
        </p:txBody>
      </p:sp>
      <p:sp>
        <p:nvSpPr>
          <p:cNvPr id="3" name="Content Placeholder 2"/>
          <p:cNvSpPr>
            <a:spLocks noGrp="1"/>
          </p:cNvSpPr>
          <p:nvPr>
            <p:ph idx="1"/>
          </p:nvPr>
        </p:nvSpPr>
        <p:spPr>
          <a:xfrm>
            <a:off x="4724400" y="2042160"/>
            <a:ext cx="5334000" cy="4023360"/>
          </a:xfrm>
        </p:spPr>
        <p:txBody>
          <a:bodyPr/>
          <a:lstStyle/>
          <a:p>
            <a:pPr>
              <a:buFont typeface="Arial" panose="020B0604020202020204" pitchFamily="34" charset="0"/>
              <a:buChar char="•"/>
            </a:pPr>
            <a:r>
              <a:rPr lang="en-US" sz="4800" dirty="0"/>
              <a:t>W</a:t>
            </a:r>
            <a:r>
              <a:rPr lang="en-US" sz="4800" dirty="0" smtClean="0"/>
              <a:t>ebpage</a:t>
            </a:r>
          </a:p>
          <a:p>
            <a:pPr>
              <a:buFont typeface="Arial" panose="020B0604020202020204" pitchFamily="34" charset="0"/>
              <a:buChar char="•"/>
            </a:pPr>
            <a:r>
              <a:rPr lang="en-US" sz="4800" dirty="0"/>
              <a:t>H</a:t>
            </a:r>
            <a:r>
              <a:rPr lang="en-US" sz="4800" dirty="0" smtClean="0"/>
              <a:t>andbook</a:t>
            </a:r>
          </a:p>
          <a:p>
            <a:pPr>
              <a:buFont typeface="Arial" panose="020B0604020202020204" pitchFamily="34" charset="0"/>
              <a:buChar char="•"/>
            </a:pPr>
            <a:r>
              <a:rPr lang="en-US" sz="4800" dirty="0" smtClean="0"/>
              <a:t>Monthly bulletins</a:t>
            </a:r>
          </a:p>
          <a:p>
            <a:pPr>
              <a:buFont typeface="Arial" panose="020B0604020202020204" pitchFamily="34" charset="0"/>
              <a:buChar char="•"/>
            </a:pPr>
            <a:r>
              <a:rPr lang="en-US" sz="4800" dirty="0" smtClean="0"/>
              <a:t>eLearning</a:t>
            </a:r>
          </a:p>
          <a:p>
            <a:pPr>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874872"/>
            <a:ext cx="3398829" cy="3748336"/>
          </a:xfrm>
          <a:prstGeom prst="rect">
            <a:avLst/>
          </a:prstGeom>
        </p:spPr>
      </p:pic>
    </p:spTree>
    <p:extLst>
      <p:ext uri="{BB962C8B-B14F-4D97-AF65-F5344CB8AC3E}">
        <p14:creationId xmlns:p14="http://schemas.microsoft.com/office/powerpoint/2010/main" val="202009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6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136900"/>
            <a:ext cx="10332720" cy="6209965"/>
          </a:xfrm>
          <a:prstGeom prst="rect">
            <a:avLst/>
          </a:prstGeom>
        </p:spPr>
      </p:pic>
    </p:spTree>
    <p:extLst>
      <p:ext uri="{BB962C8B-B14F-4D97-AF65-F5344CB8AC3E}">
        <p14:creationId xmlns:p14="http://schemas.microsoft.com/office/powerpoint/2010/main" val="202443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School Selection</a:t>
            </a:r>
            <a:endParaRPr lang="en-US" sz="6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smtClean="0"/>
              <a:t>Participate in NSLP</a:t>
            </a:r>
          </a:p>
          <a:p>
            <a:pPr>
              <a:buFont typeface="Arial" panose="020B0604020202020204" pitchFamily="34" charset="0"/>
              <a:buChar char="•"/>
            </a:pPr>
            <a:r>
              <a:rPr lang="en-US" sz="4000" dirty="0" smtClean="0"/>
              <a:t>Elementary school (or K-8, as applicable)</a:t>
            </a:r>
          </a:p>
          <a:p>
            <a:pPr>
              <a:buFont typeface="Arial" panose="020B0604020202020204" pitchFamily="34" charset="0"/>
              <a:buChar char="•"/>
            </a:pPr>
            <a:r>
              <a:rPr lang="en-US" sz="4000" dirty="0" smtClean="0"/>
              <a:t>High percentage of free and reduced price students</a:t>
            </a:r>
          </a:p>
          <a:p>
            <a:pPr>
              <a:buFont typeface="Arial" panose="020B0604020202020204" pitchFamily="34" charset="0"/>
              <a:buChar char="•"/>
            </a:pPr>
            <a:r>
              <a:rPr lang="en-US" sz="4000" dirty="0" smtClean="0"/>
              <a:t>Agree to program service rules</a:t>
            </a:r>
            <a:endParaRPr lang="en-US" sz="4000" dirty="0"/>
          </a:p>
        </p:txBody>
      </p:sp>
    </p:spTree>
    <p:extLst>
      <p:ext uri="{BB962C8B-B14F-4D97-AF65-F5344CB8AC3E}">
        <p14:creationId xmlns:p14="http://schemas.microsoft.com/office/powerpoint/2010/main" val="3678489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Grant Awards</a:t>
            </a:r>
            <a:endParaRPr lang="en-US" sz="6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smtClean="0"/>
              <a:t>Per student allocation</a:t>
            </a:r>
          </a:p>
          <a:p>
            <a:pPr>
              <a:buFont typeface="Arial" panose="020B0604020202020204" pitchFamily="34" charset="0"/>
              <a:buChar char="•"/>
            </a:pPr>
            <a:r>
              <a:rPr lang="en-US" sz="4000" dirty="0" smtClean="0"/>
              <a:t>1</a:t>
            </a:r>
            <a:r>
              <a:rPr lang="en-US" sz="4000" baseline="30000" dirty="0" smtClean="0"/>
              <a:t>st</a:t>
            </a:r>
            <a:r>
              <a:rPr lang="en-US" sz="4000" dirty="0" smtClean="0"/>
              <a:t> Quarter: July-September 2015</a:t>
            </a:r>
          </a:p>
          <a:p>
            <a:pPr>
              <a:buFont typeface="Arial" panose="020B0604020202020204" pitchFamily="34" charset="0"/>
              <a:buChar char="•"/>
            </a:pPr>
            <a:r>
              <a:rPr lang="en-US" sz="4000" dirty="0" smtClean="0"/>
              <a:t>2</a:t>
            </a:r>
            <a:r>
              <a:rPr lang="en-US" sz="4000" baseline="30000" dirty="0" smtClean="0"/>
              <a:t>nd</a:t>
            </a:r>
            <a:r>
              <a:rPr lang="en-US" sz="4000" dirty="0" smtClean="0"/>
              <a:t> Quarter: October 2015-June 2016</a:t>
            </a:r>
          </a:p>
          <a:p>
            <a:pPr>
              <a:buFont typeface="Arial" panose="020B0604020202020204" pitchFamily="34" charset="0"/>
              <a:buChar char="•"/>
            </a:pPr>
            <a:r>
              <a:rPr lang="en-US" sz="4000" dirty="0" smtClean="0"/>
              <a:t>Unspent funds are returned to USDA</a:t>
            </a:r>
          </a:p>
          <a:p>
            <a:pPr>
              <a:buFont typeface="Arial" panose="020B0604020202020204" pitchFamily="34" charset="0"/>
              <a:buChar char="•"/>
            </a:pPr>
            <a:endParaRPr lang="en-US" sz="3600" dirty="0" smtClean="0"/>
          </a:p>
          <a:p>
            <a:pPr marL="0" indent="0">
              <a:buNone/>
            </a:pPr>
            <a:endParaRPr lang="en-US" sz="3600" dirty="0"/>
          </a:p>
        </p:txBody>
      </p:sp>
    </p:spTree>
    <p:extLst>
      <p:ext uri="{BB962C8B-B14F-4D97-AF65-F5344CB8AC3E}">
        <p14:creationId xmlns:p14="http://schemas.microsoft.com/office/powerpoint/2010/main" val="2713564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Allowable Costs</a:t>
            </a:r>
            <a:endParaRPr lang="en-US" sz="6000" dirty="0"/>
          </a:p>
        </p:txBody>
      </p:sp>
      <p:sp>
        <p:nvSpPr>
          <p:cNvPr id="3" name="Content Placeholder 2"/>
          <p:cNvSpPr>
            <a:spLocks noGrp="1"/>
          </p:cNvSpPr>
          <p:nvPr>
            <p:ph idx="1"/>
          </p:nvPr>
        </p:nvSpPr>
        <p:spPr/>
        <p:txBody>
          <a:bodyPr>
            <a:noAutofit/>
          </a:bodyPr>
          <a:lstStyle/>
          <a:p>
            <a:r>
              <a:rPr lang="en-US" sz="4000" dirty="0" smtClean="0"/>
              <a:t>Operating</a:t>
            </a:r>
          </a:p>
          <a:p>
            <a:pPr>
              <a:buFont typeface="Arial" panose="020B0604020202020204" pitchFamily="34" charset="0"/>
              <a:buChar char="•"/>
            </a:pPr>
            <a:r>
              <a:rPr lang="en-US" sz="4000" dirty="0" smtClean="0"/>
              <a:t>Fresh fruits and vegetables</a:t>
            </a:r>
          </a:p>
          <a:p>
            <a:pPr>
              <a:buFont typeface="Arial" panose="020B0604020202020204" pitchFamily="34" charset="0"/>
              <a:buChar char="•"/>
            </a:pPr>
            <a:r>
              <a:rPr lang="en-US" sz="4000" dirty="0" smtClean="0"/>
              <a:t>Non-food items</a:t>
            </a:r>
          </a:p>
          <a:p>
            <a:pPr lvl="1">
              <a:buFont typeface="Arial" panose="020B0604020202020204" pitchFamily="34" charset="0"/>
              <a:buChar char="•"/>
            </a:pPr>
            <a:r>
              <a:rPr lang="en-US" sz="3600" dirty="0" smtClean="0"/>
              <a:t>napkins, paper plates, serving bowls and trays, trash bags</a:t>
            </a:r>
            <a:endParaRPr lang="en-US" sz="3600" dirty="0"/>
          </a:p>
          <a:p>
            <a:pPr>
              <a:buFont typeface="Arial" panose="020B0604020202020204" pitchFamily="34" charset="0"/>
              <a:buChar char="•"/>
            </a:pPr>
            <a:r>
              <a:rPr lang="en-US" sz="4000" dirty="0" smtClean="0"/>
              <a:t>Labor costs</a:t>
            </a:r>
          </a:p>
          <a:p>
            <a:pPr lvl="1">
              <a:buFont typeface="Arial" panose="020B0604020202020204" pitchFamily="34" charset="0"/>
              <a:buChar char="•"/>
            </a:pPr>
            <a:r>
              <a:rPr lang="en-US" sz="3600" dirty="0" smtClean="0"/>
              <a:t>Including salaries and fringe benefits</a:t>
            </a:r>
          </a:p>
        </p:txBody>
      </p:sp>
    </p:spTree>
    <p:extLst>
      <p:ext uri="{BB962C8B-B14F-4D97-AF65-F5344CB8AC3E}">
        <p14:creationId xmlns:p14="http://schemas.microsoft.com/office/powerpoint/2010/main" val="50275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Administrative Costs</a:t>
            </a:r>
            <a:endParaRPr lang="en-US" sz="6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smtClean="0"/>
              <a:t>Indirect labor</a:t>
            </a:r>
          </a:p>
          <a:p>
            <a:pPr>
              <a:buFont typeface="Arial" panose="020B0604020202020204" pitchFamily="34" charset="0"/>
              <a:buChar char="•"/>
            </a:pPr>
            <a:r>
              <a:rPr lang="en-US" sz="4000" dirty="0" smtClean="0"/>
              <a:t>Equipment purchases</a:t>
            </a:r>
          </a:p>
          <a:p>
            <a:pPr lvl="1">
              <a:buFont typeface="Arial" panose="020B0604020202020204" pitchFamily="34" charset="0"/>
              <a:buChar char="•"/>
            </a:pPr>
            <a:r>
              <a:rPr lang="en-US" sz="3600" dirty="0" smtClean="0"/>
              <a:t>Must be pre-approved by CNP!</a:t>
            </a:r>
          </a:p>
          <a:p>
            <a:pPr>
              <a:buFont typeface="Arial" panose="020B0604020202020204" pitchFamily="34" charset="0"/>
              <a:buChar char="•"/>
            </a:pPr>
            <a:r>
              <a:rPr lang="en-US" sz="4000" dirty="0" smtClean="0"/>
              <a:t>Limited to 10% of grant award</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770" y="3672840"/>
            <a:ext cx="3408910" cy="2196254"/>
          </a:xfrm>
          <a:prstGeom prst="rect">
            <a:avLst/>
          </a:prstGeom>
        </p:spPr>
      </p:pic>
    </p:spTree>
    <p:extLst>
      <p:ext uri="{BB962C8B-B14F-4D97-AF65-F5344CB8AC3E}">
        <p14:creationId xmlns:p14="http://schemas.microsoft.com/office/powerpoint/2010/main" val="142384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Spending Plan</a:t>
            </a:r>
            <a:endParaRPr lang="en-US" sz="6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smtClean="0"/>
              <a:t>Helps ensure funding lasts all year</a:t>
            </a:r>
          </a:p>
          <a:p>
            <a:pPr>
              <a:buFont typeface="Arial" panose="020B0604020202020204" pitchFamily="34" charset="0"/>
              <a:buChar char="•"/>
            </a:pPr>
            <a:r>
              <a:rPr lang="en-US" sz="4000" dirty="0" smtClean="0"/>
              <a:t>Helps document carryover between grant periods</a:t>
            </a:r>
          </a:p>
          <a:p>
            <a:pPr lvl="1">
              <a:buFont typeface="Arial" panose="020B0604020202020204" pitchFamily="34" charset="0"/>
              <a:buChar char="•"/>
            </a:pPr>
            <a:r>
              <a:rPr lang="en-US" sz="3600" dirty="0" smtClean="0"/>
              <a:t>Must be documented on your spending plan</a:t>
            </a:r>
          </a:p>
          <a:p>
            <a:pPr lvl="1">
              <a:buFont typeface="Arial" panose="020B0604020202020204" pitchFamily="34" charset="0"/>
              <a:buChar char="•"/>
            </a:pPr>
            <a:r>
              <a:rPr lang="en-US" sz="3600" dirty="0" smtClean="0"/>
              <a:t>NOT an automatic rollover</a:t>
            </a:r>
          </a:p>
          <a:p>
            <a:pPr>
              <a:buFont typeface="Arial" panose="020B0604020202020204" pitchFamily="34" charset="0"/>
              <a:buChar char="•"/>
            </a:pPr>
            <a:r>
              <a:rPr lang="en-US" sz="4000" dirty="0" smtClean="0"/>
              <a:t>Due </a:t>
            </a:r>
            <a:r>
              <a:rPr lang="en-US" sz="4000" dirty="0" smtClean="0">
                <a:solidFill>
                  <a:srgbClr val="FF0000"/>
                </a:solidFill>
              </a:rPr>
              <a:t>Friday, August 14th</a:t>
            </a:r>
            <a:endParaRPr lang="en-US" sz="4000" dirty="0">
              <a:solidFill>
                <a:srgbClr val="FF0000"/>
              </a:solidFill>
            </a:endParaRPr>
          </a:p>
        </p:txBody>
      </p:sp>
    </p:spTree>
    <p:extLst>
      <p:ext uri="{BB962C8B-B14F-4D97-AF65-F5344CB8AC3E}">
        <p14:creationId xmlns:p14="http://schemas.microsoft.com/office/powerpoint/2010/main" val="2151210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Service Rules</a:t>
            </a:r>
            <a:endParaRPr lang="en-US" sz="6000"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4000" dirty="0" smtClean="0"/>
              <a:t>Fresh fruits and vegetables</a:t>
            </a:r>
          </a:p>
          <a:p>
            <a:pPr lvl="1">
              <a:buFont typeface="Arial" panose="020B0604020202020204" pitchFamily="34" charset="0"/>
              <a:buChar char="•"/>
            </a:pPr>
            <a:r>
              <a:rPr lang="en-US" sz="3600" dirty="0" smtClean="0"/>
              <a:t>Easily identifiable</a:t>
            </a:r>
          </a:p>
          <a:p>
            <a:pPr>
              <a:buFont typeface="Arial" panose="020B0604020202020204" pitchFamily="34" charset="0"/>
              <a:buChar char="•"/>
            </a:pPr>
            <a:r>
              <a:rPr lang="en-US" sz="4000" dirty="0" smtClean="0"/>
              <a:t>Dips for vegetables only</a:t>
            </a:r>
          </a:p>
          <a:p>
            <a:pPr lvl="1">
              <a:buFont typeface="Arial" panose="020B0604020202020204" pitchFamily="34" charset="0"/>
              <a:buChar char="•"/>
            </a:pPr>
            <a:r>
              <a:rPr lang="en-US" sz="3600" dirty="0" smtClean="0"/>
              <a:t>Low fat or non-fat</a:t>
            </a:r>
          </a:p>
          <a:p>
            <a:pPr>
              <a:buFont typeface="Arial" panose="020B0604020202020204" pitchFamily="34" charset="0"/>
              <a:buChar char="•"/>
            </a:pPr>
            <a:r>
              <a:rPr lang="en-US" sz="4000" dirty="0" smtClean="0"/>
              <a:t>“Prepared” vegetables</a:t>
            </a:r>
          </a:p>
          <a:p>
            <a:pPr>
              <a:buFont typeface="Arial" panose="020B0604020202020204" pitchFamily="34" charset="0"/>
              <a:buChar char="•"/>
            </a:pPr>
            <a:r>
              <a:rPr lang="en-US" sz="4000" dirty="0" smtClean="0"/>
              <a:t>Outside of NSLP and SBP serving times</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280" y="1520190"/>
            <a:ext cx="4780280" cy="3585210"/>
          </a:xfrm>
          <a:prstGeom prst="rect">
            <a:avLst/>
          </a:prstGeom>
        </p:spPr>
      </p:pic>
    </p:spTree>
    <p:extLst>
      <p:ext uri="{BB962C8B-B14F-4D97-AF65-F5344CB8AC3E}">
        <p14:creationId xmlns:p14="http://schemas.microsoft.com/office/powerpoint/2010/main" val="385348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What about zucchini muffins? Or smoothies?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t>Processed/preserved produce</a:t>
            </a:r>
          </a:p>
          <a:p>
            <a:pPr>
              <a:buFont typeface="Arial" panose="020B0604020202020204" pitchFamily="34" charset="0"/>
              <a:buChar char="•"/>
            </a:pPr>
            <a:r>
              <a:rPr lang="en-US" sz="3600" dirty="0" smtClean="0"/>
              <a:t>Snack type fruit products</a:t>
            </a:r>
          </a:p>
          <a:p>
            <a:pPr>
              <a:buFont typeface="Arial" panose="020B0604020202020204" pitchFamily="34" charset="0"/>
              <a:buChar char="•"/>
            </a:pPr>
            <a:r>
              <a:rPr lang="en-US" sz="3600" dirty="0" smtClean="0"/>
              <a:t>Trail mix</a:t>
            </a:r>
          </a:p>
          <a:p>
            <a:pPr>
              <a:buFont typeface="Arial" panose="020B0604020202020204" pitchFamily="34" charset="0"/>
              <a:buChar char="•"/>
            </a:pPr>
            <a:r>
              <a:rPr lang="en-US" sz="3600" dirty="0" smtClean="0"/>
              <a:t>Fruit or vegetable pizzas</a:t>
            </a:r>
          </a:p>
          <a:p>
            <a:pPr>
              <a:buFont typeface="Arial" panose="020B0604020202020204" pitchFamily="34" charset="0"/>
              <a:buChar char="•"/>
            </a:pPr>
            <a:r>
              <a:rPr lang="en-US" sz="3600" dirty="0" smtClean="0"/>
              <a:t>Fruit or vegetable juice</a:t>
            </a:r>
          </a:p>
          <a:p>
            <a:pPr>
              <a:buFont typeface="Arial" panose="020B0604020202020204" pitchFamily="34" charset="0"/>
              <a:buChar char="•"/>
            </a:pPr>
            <a:r>
              <a:rPr lang="en-US" sz="3600" dirty="0" smtClean="0"/>
              <a:t>Jellied fruit</a:t>
            </a:r>
            <a:endParaRPr lang="en-US" sz="3600" dirty="0"/>
          </a:p>
        </p:txBody>
      </p:sp>
    </p:spTree>
    <p:extLst>
      <p:ext uri="{BB962C8B-B14F-4D97-AF65-F5344CB8AC3E}">
        <p14:creationId xmlns:p14="http://schemas.microsoft.com/office/powerpoint/2010/main" val="24275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1449</TotalTime>
  <Words>2212</Words>
  <Application>Microsoft Office PowerPoint</Application>
  <PresentationFormat>Widescreen</PresentationFormat>
  <Paragraphs>162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lpstr>
      <vt:lpstr>Fresh Fruit and Vegetable</vt:lpstr>
      <vt:lpstr>PowerPoint Presentation</vt:lpstr>
      <vt:lpstr>School Selection</vt:lpstr>
      <vt:lpstr>Grant Awards</vt:lpstr>
      <vt:lpstr>Allowable Costs</vt:lpstr>
      <vt:lpstr>Administrative Costs</vt:lpstr>
      <vt:lpstr>Spending Plan</vt:lpstr>
      <vt:lpstr>Service Rules</vt:lpstr>
      <vt:lpstr>Q &amp; A: What about zucchini muffins? Or smoothies?</vt:lpstr>
      <vt:lpstr>Q &amp; A: Can we continue the pilot program?</vt:lpstr>
      <vt:lpstr>Participation</vt:lpstr>
      <vt:lpstr>Q &amp; A: What about our high schoolers?</vt:lpstr>
      <vt:lpstr>Program Goals</vt:lpstr>
      <vt:lpstr>Alaska Highlights</vt:lpstr>
      <vt:lpstr>Claiming for Reimbursement</vt:lpstr>
      <vt:lpstr>Administrative Review</vt:lpstr>
      <vt:lpstr>On-Site Operations</vt:lpstr>
      <vt:lpstr>On-Site Operations</vt:lpstr>
      <vt:lpstr>Training Resources</vt:lpstr>
    </vt:vector>
  </TitlesOfParts>
  <Company>Education &amp; Early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Hackenmueller, Ellen M (EED)</dc:creator>
  <cp:lastModifiedBy>Hackenmueller, Ellen M (EED)</cp:lastModifiedBy>
  <cp:revision>40</cp:revision>
  <dcterms:created xsi:type="dcterms:W3CDTF">2015-07-07T17:08:19Z</dcterms:created>
  <dcterms:modified xsi:type="dcterms:W3CDTF">2015-08-01T00:26:36Z</dcterms:modified>
</cp:coreProperties>
</file>