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56" r:id="rId3"/>
    <p:sldId id="274" r:id="rId4"/>
    <p:sldId id="257" r:id="rId5"/>
    <p:sldId id="280" r:id="rId6"/>
    <p:sldId id="258" r:id="rId7"/>
    <p:sldId id="259" r:id="rId8"/>
    <p:sldId id="260" r:id="rId9"/>
    <p:sldId id="285" r:id="rId10"/>
    <p:sldId id="282" r:id="rId11"/>
    <p:sldId id="281" r:id="rId12"/>
    <p:sldId id="284" r:id="rId13"/>
    <p:sldId id="283" r:id="rId14"/>
    <p:sldId id="261" r:id="rId15"/>
    <p:sldId id="275" r:id="rId16"/>
    <p:sldId id="276" r:id="rId17"/>
    <p:sldId id="277" r:id="rId18"/>
    <p:sldId id="278" r:id="rId19"/>
    <p:sldId id="279" r:id="rId20"/>
    <p:sldId id="286"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87" r:id="rId34"/>
    <p:sldId id="289" r:id="rId35"/>
    <p:sldId id="28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autoAdjust="0"/>
    <p:restoredTop sz="65339" autoAdjust="0"/>
  </p:normalViewPr>
  <p:slideViewPr>
    <p:cSldViewPr>
      <p:cViewPr varScale="1">
        <p:scale>
          <a:sx n="90" d="100"/>
          <a:sy n="90"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C9EABE-EE42-49AF-AFAE-D47B68CAE9D9}" type="datetimeFigureOut">
              <a:rPr lang="en-US" smtClean="0"/>
              <a:t>8/15/2013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85CDDB-BD72-46B2-87E1-9B2B9B2C9B62}" type="slidenum">
              <a:rPr lang="en-US" smtClean="0"/>
              <a:t>‹#›</a:t>
            </a:fld>
            <a:endParaRPr lang="en-US"/>
          </a:p>
        </p:txBody>
      </p:sp>
    </p:spTree>
    <p:extLst>
      <p:ext uri="{BB962C8B-B14F-4D97-AF65-F5344CB8AC3E}">
        <p14:creationId xmlns:p14="http://schemas.microsoft.com/office/powerpoint/2010/main" val="91455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an</a:t>
            </a:r>
            <a:r>
              <a:rPr lang="en-US" baseline="0" dirty="0" smtClean="0"/>
              <a:t> Introduction to the Alaska English/Language Arts &amp; Mathematics Standards.</a:t>
            </a:r>
            <a:endParaRPr lang="en-US" dirty="0" smtClean="0"/>
          </a:p>
          <a:p>
            <a:endParaRPr lang="en-US" dirty="0"/>
          </a:p>
        </p:txBody>
      </p:sp>
      <p:sp>
        <p:nvSpPr>
          <p:cNvPr id="4" name="Slide Number Placeholder 3"/>
          <p:cNvSpPr>
            <a:spLocks noGrp="1"/>
          </p:cNvSpPr>
          <p:nvPr>
            <p:ph type="sldNum" sz="quarter" idx="10"/>
          </p:nvPr>
        </p:nvSpPr>
        <p:spPr/>
        <p:txBody>
          <a:bodyPr/>
          <a:lstStyle/>
          <a:p>
            <a:fld id="{B525616F-AEA1-43B2-A2BA-DB9CC333494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69869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the past, when we looked at a text for complexity we primarily just looked at the quantitative measure, which deals exclusively with length and number of words.  The more rigorous standard considers a </a:t>
            </a:r>
            <a:r>
              <a:rPr lang="en-US" b="1" smtClean="0"/>
              <a:t>qualitative measure which address the levels of meaning, structure, language conventionality and clarity</a:t>
            </a:r>
            <a:r>
              <a:rPr lang="en-US" smtClean="0"/>
              <a:t>. Reader and task considerations is another area that is considered in the more rigorous standards.  This looks at the background knowledge of reader, motivation and interest.  For instance, </a:t>
            </a:r>
            <a:r>
              <a:rPr lang="en-US" u="sng" smtClean="0"/>
              <a:t>Steinbeck’s</a:t>
            </a:r>
            <a:r>
              <a:rPr lang="en-US" smtClean="0"/>
              <a:t> Grapes of Wrath may be considered at the second grade level when only looking at the quantitative measure </a:t>
            </a:r>
            <a:r>
              <a:rPr lang="en-US" b="1" smtClean="0"/>
              <a:t>but </a:t>
            </a:r>
            <a:r>
              <a:rPr lang="en-US" smtClean="0"/>
              <a:t>when the language conventions and needed for background knowledge of the reader are considered, it is a ninth grade level. </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7DAD306D-E669-4A81-915E-F656AE858C8B}" type="slidenum">
              <a:rPr lang="en-US" smtClean="0">
                <a:cs typeface="Arial" pitchFamily="34" charset="0"/>
              </a:rPr>
              <a:pPr eaLnBrk="1" fontAlgn="base" hangingPunct="1">
                <a:spcBef>
                  <a:spcPct val="0"/>
                </a:spcBef>
                <a:spcAft>
                  <a:spcPct val="0"/>
                </a:spcAft>
              </a:pPr>
              <a:t>16</a:t>
            </a:fld>
            <a:endParaRPr lang="en-US" smtClean="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the past, when we looked at a text for complexity we primarily just looked at the quantitative measure, which deals exclusively with length and number of words.  The more rigorous standard considers a qualitative measure which address the levels of meaning, structure, language conventionality and clarity</a:t>
            </a:r>
            <a:r>
              <a:rPr lang="en-US" b="1" smtClean="0"/>
              <a:t>. Reader and task considerations is another area that is measured in the more rigorous standards.  </a:t>
            </a:r>
            <a:r>
              <a:rPr lang="en-US" smtClean="0"/>
              <a:t>This looks at the background knowledge of reader, motivation and interest.  For instance, </a:t>
            </a:r>
            <a:r>
              <a:rPr lang="en-US" u="sng" smtClean="0"/>
              <a:t>Steinbeck’s</a:t>
            </a:r>
            <a:r>
              <a:rPr lang="en-US" smtClean="0"/>
              <a:t> Grapes of Wrath may be considered at the second grade level when only looking at the quantitative measure </a:t>
            </a:r>
            <a:r>
              <a:rPr lang="en-US" b="1" smtClean="0"/>
              <a:t>but </a:t>
            </a:r>
            <a:r>
              <a:rPr lang="en-US" smtClean="0"/>
              <a:t>when the language conventions and needed for background knowledge of the reader are considered, it is a ninth grade level. </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42C67A04-3810-4EBB-BE33-A6B24E84A4A3}" type="slidenum">
              <a:rPr lang="en-US" smtClean="0">
                <a:cs typeface="Arial" pitchFamily="34" charset="0"/>
              </a:rPr>
              <a:pPr eaLnBrk="1" fontAlgn="base" hangingPunct="1">
                <a:spcBef>
                  <a:spcPct val="0"/>
                </a:spcBef>
                <a:spcAft>
                  <a:spcPct val="0"/>
                </a:spcAft>
              </a:pPr>
              <a:t>17</a:t>
            </a:fld>
            <a:endParaRPr lang="en-US" smtClean="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One</a:t>
            </a:r>
            <a:r>
              <a:rPr lang="en-US" baseline="0" dirty="0" smtClean="0"/>
              <a:t> other point I would like to highlight in the Reading Content Area is that of the Foundational Skills Standards.  It is in these foundational skills standards that the emphasis of instruction on the five components of effective reading instruction is found. </a:t>
            </a:r>
          </a:p>
          <a:p>
            <a:pPr eaLnBrk="1" hangingPunct="1">
              <a:spcBef>
                <a:spcPct val="0"/>
              </a:spcBef>
            </a:pPr>
            <a:endParaRPr lang="en-US" baseline="0" dirty="0" smtClean="0"/>
          </a:p>
          <a:p>
            <a:pPr eaLnBrk="1" hangingPunct="1">
              <a:spcBef>
                <a:spcPct val="0"/>
              </a:spcBef>
            </a:pPr>
            <a:r>
              <a:rPr lang="en-US" baseline="0" dirty="0" smtClean="0"/>
              <a:t>Students are expected to meet standards in the areas of phonemic awareness, phonics, vocabulary, comprehension and fluency. These standards are found in grade K-5. </a:t>
            </a:r>
            <a:r>
              <a:rPr lang="en-US" dirty="0" smtClean="0"/>
              <a:t>This is not because they should be ignored in the upper grades, but expectation is that by 5</a:t>
            </a:r>
            <a:r>
              <a:rPr lang="en-US" baseline="30000" dirty="0" smtClean="0"/>
              <a:t>th</a:t>
            </a:r>
            <a:r>
              <a:rPr lang="en-US" dirty="0" smtClean="0"/>
              <a:t> grade the students should have a certain level of mastery in these foundational skills and need only occasional reinforcement.</a:t>
            </a:r>
          </a:p>
          <a:p>
            <a:pPr eaLnBrk="1" hangingPunct="1">
              <a:spcBef>
                <a:spcPct val="0"/>
              </a:spcBef>
            </a:pPr>
            <a:endParaRPr lang="en-US" dirty="0" smtClean="0"/>
          </a:p>
          <a:p>
            <a:pPr eaLnBrk="1" hangingPunct="1">
              <a:spcBef>
                <a:spcPct val="0"/>
              </a:spcBef>
            </a:pPr>
            <a:r>
              <a:rPr lang="en-US" dirty="0" smtClean="0"/>
              <a:t>Now let’s look +at the standards for writing.</a:t>
            </a:r>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C069AC-0388-4C6D-BF1D-5C46D1E367D7}"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 the writing content area of the standards research and technology are woven in the writing expectations, writing and reading standards are directly linked and opinion writing starts in Kindergarten.</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ACEB2A6-A21A-4212-A4E2-C160C8AE667B}" type="slidenum">
              <a:rPr lang="en-US">
                <a:solidFill>
                  <a:prstClr val="black"/>
                </a:solidFill>
              </a:rPr>
              <a:pPr>
                <a:defRPr/>
              </a:pPr>
              <a:t>20</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Here is the Writing Content anchor standard page. </a:t>
            </a:r>
          </a:p>
          <a:p>
            <a:pPr eaLnBrk="1" hangingPunct="1">
              <a:spcBef>
                <a:spcPct val="0"/>
              </a:spcBef>
            </a:pPr>
            <a:endParaRPr lang="en-US" dirty="0" smtClean="0"/>
          </a:p>
          <a:p>
            <a:pPr eaLnBrk="1" hangingPunct="1">
              <a:spcBef>
                <a:spcPct val="0"/>
              </a:spcBef>
            </a:pPr>
            <a:r>
              <a:rPr lang="en-US" dirty="0" smtClean="0"/>
              <a:t>The</a:t>
            </a:r>
            <a:r>
              <a:rPr lang="en-US" baseline="0" dirty="0" smtClean="0"/>
              <a:t> three standards </a:t>
            </a:r>
            <a:r>
              <a:rPr lang="en-US" dirty="0" smtClean="0"/>
              <a:t>I would like to highlight are</a:t>
            </a:r>
            <a:r>
              <a:rPr lang="en-US" baseline="0" dirty="0" smtClean="0"/>
              <a:t> </a:t>
            </a:r>
            <a:r>
              <a:rPr lang="en-US" dirty="0" smtClean="0"/>
              <a:t>standards 1,6, and 9. </a:t>
            </a:r>
          </a:p>
          <a:p>
            <a:pPr eaLnBrk="1" hangingPunct="1">
              <a:spcBef>
                <a:spcPct val="0"/>
              </a:spcBef>
            </a:pPr>
            <a:endParaRPr lang="en-US" dirty="0" smtClean="0"/>
          </a:p>
          <a:p>
            <a:pPr eaLnBrk="1" hangingPunct="1">
              <a:spcBef>
                <a:spcPct val="0"/>
              </a:spcBef>
            </a:pPr>
            <a:r>
              <a:rPr lang="en-US" dirty="0" smtClean="0"/>
              <a:t>Standard 1 address opinion writing in the earliest grades.</a:t>
            </a:r>
          </a:p>
          <a:p>
            <a:pPr eaLnBrk="1" hangingPunct="1">
              <a:spcBef>
                <a:spcPct val="0"/>
              </a:spcBef>
            </a:pPr>
            <a:endParaRPr lang="en-US" dirty="0" smtClean="0"/>
          </a:p>
          <a:p>
            <a:pPr eaLnBrk="1" hangingPunct="1">
              <a:spcBef>
                <a:spcPct val="0"/>
              </a:spcBef>
            </a:pPr>
            <a:r>
              <a:rPr lang="en-US" dirty="0" smtClean="0"/>
              <a:t>Standard 6 address the integration of research and technology into the writing process.</a:t>
            </a:r>
          </a:p>
          <a:p>
            <a:pPr eaLnBrk="1" hangingPunct="1">
              <a:spcBef>
                <a:spcPct val="0"/>
              </a:spcBef>
            </a:pPr>
            <a:endParaRPr lang="en-US" dirty="0" smtClean="0"/>
          </a:p>
          <a:p>
            <a:pPr eaLnBrk="1" hangingPunct="1">
              <a:spcBef>
                <a:spcPct val="0"/>
              </a:spcBef>
            </a:pPr>
            <a:r>
              <a:rPr lang="en-US" dirty="0" smtClean="0"/>
              <a:t>Standard 9 will show the linkage between reading and writing standards</a:t>
            </a:r>
          </a:p>
          <a:p>
            <a:pPr eaLnBrk="1" hangingPunct="1">
              <a:spcBef>
                <a:spcPct val="0"/>
              </a:spcBef>
            </a:pPr>
            <a:endParaRPr lang="en-US"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AFB48B-14CC-45EC-8E4C-5A6FAAAFFFAF}"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 This the standard that speaks to students learning to produce opinion writings. Here you can see that as early as Kindergarten students are expected to learn the beginning skills of stating, dictating and then writing  an opinion or preference. That skill is expected to be refined through all of the grades.</a:t>
            </a:r>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6BA424A-F7FD-4796-999C-26768F745012}" type="slidenum">
              <a:rPr lang="en-US">
                <a:solidFill>
                  <a:prstClr val="black"/>
                </a:solidFill>
              </a:rPr>
              <a:pPr>
                <a:defRPr/>
              </a:pPr>
              <a:t>22</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standards 6 you will see how the integration of research and technology is woven into these standards. These are the grade level standards for grade 3,4, and 5. However, the idea of using writing research and technology together is established throughout the proposed standards. </a:t>
            </a:r>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E102D5D-5395-41D6-B073-2B5B2A95B06F}" type="slidenum">
              <a:rPr lang="en-US">
                <a:solidFill>
                  <a:prstClr val="black"/>
                </a:solidFill>
              </a:rPr>
              <a:pPr>
                <a:defRPr/>
              </a:pPr>
              <a:t>23</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Times New Roman" pitchFamily="18" charset="0"/>
            </a:endParaRPr>
          </a:p>
          <a:p>
            <a:pPr eaLnBrk="1" hangingPunct="1">
              <a:spcBef>
                <a:spcPct val="0"/>
              </a:spcBef>
            </a:pPr>
            <a:endParaRPr lang="en-US" smtClean="0"/>
          </a:p>
          <a:p>
            <a:pPr eaLnBrk="1" hangingPunct="1">
              <a:spcBef>
                <a:spcPct val="0"/>
              </a:spcBef>
            </a:pPr>
            <a:r>
              <a:rPr lang="en-US" smtClean="0"/>
              <a:t>The two portions of this subject area we will look at is the emphasis on collaborative conversation and the incorporation of technology in presentations.</a:t>
            </a:r>
          </a:p>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AECA3F-EA1C-4420-AC51-82B2795227CB}"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Standard number 1 address collaborative conversation.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Standard number 5  deals with the incorporation of technology.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E57A18-F4ED-4D84-8A98-144AD60A9C67}"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Kindergarten students begin honing their ability to communicate in a collaborative conversation. The refinement of that skill can be seen throughout the grades</a:t>
            </a:r>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C99B16-EBCE-4A66-9875-439C7633E9F3}"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 There are standards in the focus area of informational and literary text. Text dependent</a:t>
            </a:r>
            <a:r>
              <a:rPr lang="en-US" baseline="0" dirty="0" smtClean="0"/>
              <a:t> question and answers are large part of the standards and</a:t>
            </a:r>
            <a:r>
              <a:rPr lang="en-US" dirty="0" smtClean="0"/>
              <a:t> there is an increase in the level of text complexity and the fact that Foundational skill standards are only stated in Kindergarten thru grade 5.</a:t>
            </a:r>
          </a:p>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C32101-A239-408A-B4A8-529729DB600C}"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Now let’s look and the integration of technology into the Speaking and listening standards. Here you can see an example in grades 3-5 how students would be expected to use a variety of technological form in a presentation to enhance its effectiveness. You may also notice the progression across the grade level.  By grade 5 students are including multimedia in their presentations. </a:t>
            </a:r>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25EABF-0160-48FB-8ED6-96718813C278}"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Language standard address command of conventions and expanded vocabulary.</a:t>
            </a:r>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B92FDA-D32C-4F8B-BFC1-8CD220DE5FB3}"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 You can see the standards are divided into strands of Conventions, Knowledge of language and vocabulary.  In the proposed standards Vocabulary and conventions are treated in their own strand not because skills in these areas should be handled in isolation but because their use extends across reading, writing, speaking and listening.</a:t>
            </a:r>
          </a:p>
          <a:p>
            <a:pPr eaLnBrk="1" hangingPunct="1">
              <a:spcBef>
                <a:spcPct val="0"/>
              </a:spcBef>
            </a:pPr>
            <a:endParaRPr lang="en-US" dirty="0" smtClean="0"/>
          </a:p>
          <a:p>
            <a:pPr eaLnBrk="1" hangingPunct="1">
              <a:spcBef>
                <a:spcPct val="0"/>
              </a:spcBef>
            </a:pPr>
            <a:endParaRPr lang="en-US" dirty="0"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BAF2721-3BFD-4F8C-8C9A-25211C05C208}" type="slidenum">
              <a:rPr lang="en-US">
                <a:solidFill>
                  <a:prstClr val="black"/>
                </a:solidFill>
              </a:rPr>
              <a:pPr>
                <a:defRPr/>
              </a:pPr>
              <a:t>29</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Here is a chart that can be found in the standards document.</a:t>
            </a:r>
            <a:r>
              <a:rPr lang="en-US" baseline="0" dirty="0" smtClean="0"/>
              <a:t>  </a:t>
            </a:r>
            <a:r>
              <a:rPr lang="en-US" dirty="0" smtClean="0"/>
              <a:t>That will help you see the progression across the grades as to which conventions are emphasized. </a:t>
            </a:r>
          </a:p>
          <a:p>
            <a:pPr eaLnBrk="1" hangingPunct="1">
              <a:spcBef>
                <a:spcPct val="0"/>
              </a:spcBef>
            </a:pPr>
            <a:endParaRPr lang="en-US" dirty="0" smtClean="0"/>
          </a:p>
          <a:p>
            <a:pPr eaLnBrk="1" hangingPunct="1">
              <a:spcBef>
                <a:spcPct val="0"/>
              </a:spcBef>
            </a:pPr>
            <a:r>
              <a:rPr lang="en-US" dirty="0" smtClean="0"/>
              <a:t>Let’s take just a moment to examine this chart.  The letters and numbers to the left of the page uses the letter L to identify the content area, Language, the number 3 the grade level, the next number is the anchor standard and letter identify the skill cluster. So, the first  standard address grade 3 Language standard 1 skill f. </a:t>
            </a:r>
          </a:p>
          <a:p>
            <a:pPr eaLnBrk="1" hangingPunct="1">
              <a:spcBef>
                <a:spcPct val="0"/>
              </a:spcBef>
            </a:pPr>
            <a:endParaRPr lang="en-US" dirty="0" smtClean="0"/>
          </a:p>
          <a:p>
            <a:pPr eaLnBrk="1" hangingPunct="1">
              <a:spcBef>
                <a:spcPct val="0"/>
              </a:spcBef>
            </a:pPr>
            <a:r>
              <a:rPr lang="en-US" dirty="0" smtClean="0"/>
              <a:t>As students advance through the grades they are expected to meet each year’s grade‐specific standards and retain or further develop skills and understandings mastered in preceding grades. </a:t>
            </a:r>
          </a:p>
          <a:p>
            <a:pPr eaLnBrk="1" hangingPunct="1">
              <a:spcBef>
                <a:spcPct val="0"/>
              </a:spcBef>
            </a:pPr>
            <a:endParaRPr lang="en-US" dirty="0"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01C83C2-8A2D-43EE-9040-8C1D58CCFC10}" type="slidenum">
              <a:rPr lang="en-US">
                <a:solidFill>
                  <a:prstClr val="black"/>
                </a:solidFill>
              </a:rPr>
              <a:pPr>
                <a:defRPr/>
              </a:pPr>
              <a:t>30</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students must be able to use formal English in their writing and speaking and helps them prepare for real life experiences at college and in 21</a:t>
            </a:r>
            <a:r>
              <a:rPr lang="en-US" baseline="30000" dirty="0" smtClean="0"/>
              <a:t>st</a:t>
            </a:r>
            <a:r>
              <a:rPr lang="en-US" dirty="0" smtClean="0"/>
              <a:t> century careers. Vocabulary is an essential part of the communication process. </a:t>
            </a:r>
          </a:p>
          <a:p>
            <a:pPr eaLnBrk="1" hangingPunct="1">
              <a:spcBef>
                <a:spcPct val="0"/>
              </a:spcBef>
            </a:pPr>
            <a:endParaRPr lang="en-US" dirty="0" smtClean="0"/>
          </a:p>
          <a:p>
            <a:pPr eaLnBrk="1" hangingPunct="1">
              <a:spcBef>
                <a:spcPct val="0"/>
              </a:spcBef>
            </a:pPr>
            <a:r>
              <a:rPr lang="en-US" dirty="0" smtClean="0"/>
              <a:t>Standard number 6 expects students to demonstrate the acquisition of not only conversational vocabulary but general academic and domain-specific words as well. </a:t>
            </a:r>
          </a:p>
          <a:p>
            <a:pPr eaLnBrk="1" hangingPunct="1">
              <a:spcBef>
                <a:spcPct val="0"/>
              </a:spcBef>
            </a:pPr>
            <a:endParaRPr lang="en-US" dirty="0" smtClean="0"/>
          </a:p>
          <a:p>
            <a:pPr eaLnBrk="1" hangingPunct="1">
              <a:spcBef>
                <a:spcPct val="0"/>
              </a:spcBef>
            </a:pPr>
            <a:endParaRPr lang="en-US" dirty="0"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A32895-8B98-45EE-B7DB-9663DE71B81D}"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0B0A04-AA1B-49EC-BC00-1F5A94AD3BDF}"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t>
            </a:r>
            <a:r>
              <a:rPr lang="en-US" smtClean="0"/>
              <a:t>key contact </a:t>
            </a:r>
            <a:r>
              <a:rPr lang="en-US" dirty="0" smtClean="0"/>
              <a:t>for the new Standards.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3D6950F-542B-4480-AABB-D72B5E1A8F88}" type="slidenum">
              <a:rPr lang="en-US" smtClean="0"/>
              <a:t>34</a:t>
            </a:fld>
            <a:endParaRPr lang="en-US"/>
          </a:p>
        </p:txBody>
      </p:sp>
    </p:spTree>
    <p:extLst>
      <p:ext uri="{BB962C8B-B14F-4D97-AF65-F5344CB8AC3E}">
        <p14:creationId xmlns:p14="http://schemas.microsoft.com/office/powerpoint/2010/main" val="425148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first highlight in the reading content area is that there are standards for Literature and standards for informational text. </a:t>
            </a:r>
            <a:r>
              <a:rPr lang="en-US" dirty="0" smtClean="0"/>
              <a:t>First let’s look at Literary text standards. The students are asked to analyze and summarize expectations specifically relevant to literature. </a:t>
            </a:r>
          </a:p>
          <a:p>
            <a:pPr eaLnBrk="1" hangingPunct="1">
              <a:spcBef>
                <a:spcPct val="0"/>
              </a:spcBef>
            </a:pPr>
            <a:endParaRPr lang="en-US" dirty="0" smtClean="0"/>
          </a:p>
          <a:p>
            <a:pPr eaLnBrk="1" hangingPunct="1">
              <a:spcBef>
                <a:spcPct val="0"/>
              </a:spcBef>
            </a:pPr>
            <a:endParaRPr lang="en-US" dirty="0"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14480DD-BE62-4A69-8DDA-58056FECB1FF}" type="slidenum">
              <a:rPr lang="en-US">
                <a:solidFill>
                  <a:prstClr val="black"/>
                </a:solidFill>
              </a:rPr>
              <a:pPr>
                <a:def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Here is the same standard in the same grade level of the informational text Focus Area. </a:t>
            </a:r>
          </a:p>
          <a:p>
            <a:pPr eaLnBrk="1" hangingPunct="1">
              <a:spcBef>
                <a:spcPct val="0"/>
              </a:spcBef>
            </a:pPr>
            <a:endParaRPr lang="en-US" dirty="0" smtClean="0"/>
          </a:p>
          <a:p>
            <a:pPr eaLnBrk="1" hangingPunct="1">
              <a:spcBef>
                <a:spcPct val="0"/>
              </a:spcBef>
            </a:pPr>
            <a:r>
              <a:rPr lang="en-US" dirty="0" smtClean="0"/>
              <a:t>It is still tied to Anchor Standards number 2,  but is relevant to informational text.</a:t>
            </a:r>
          </a:p>
          <a:p>
            <a:pPr eaLnBrk="1" hangingPunct="1">
              <a:spcBef>
                <a:spcPct val="0"/>
              </a:spcBef>
            </a:pPr>
            <a:endParaRPr lang="en-US" dirty="0"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3012EF-D406-4A69-BE5A-F4AFDEED8203}"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Here is a side by side comparison  between the standards for literary and informational text across the grade spans. </a:t>
            </a:r>
          </a:p>
          <a:p>
            <a:pPr eaLnBrk="1" hangingPunct="1">
              <a:spcBef>
                <a:spcPct val="0"/>
              </a:spcBef>
            </a:pPr>
            <a:endParaRPr lang="en-US" dirty="0" smtClean="0"/>
          </a:p>
          <a:p>
            <a:pPr eaLnBrk="1" hangingPunct="1">
              <a:spcBef>
                <a:spcPct val="0"/>
              </a:spcBef>
            </a:pPr>
            <a:r>
              <a:rPr lang="en-US" dirty="0" smtClean="0"/>
              <a:t>This is Reading Anchor standard #3 for Literary text and Informational text. You can see how students would be expected to be able to analyze and synthesis both types of text. However, the outcome of that analyzes is more specific to text type.</a:t>
            </a:r>
          </a:p>
          <a:p>
            <a:pPr eaLnBrk="1" hangingPunct="1">
              <a:spcBef>
                <a:spcPct val="0"/>
              </a:spcBef>
            </a:pPr>
            <a:endParaRPr 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B504D8E6-A875-4BC4-B721-DA022DA2507E}" type="slidenum">
              <a:rPr lang="en-US">
                <a:solidFill>
                  <a:srgbClr val="000000"/>
                </a:solidFill>
                <a:cs typeface="Arial" pitchFamily="34" charset="0"/>
              </a:rPr>
              <a:pPr eaLnBrk="1" hangingPunct="1"/>
              <a:t>7</a:t>
            </a:fld>
            <a:endParaRPr lang="en-US">
              <a:solidFill>
                <a:srgbClr val="000000"/>
              </a:solidFill>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Now let’s move on to another highlight</a:t>
            </a:r>
            <a:r>
              <a:rPr lang="en-US" baseline="0" dirty="0" smtClean="0"/>
              <a:t> </a:t>
            </a:r>
            <a:r>
              <a:rPr lang="en-US" dirty="0" smtClean="0"/>
              <a:t>in the Reading standards. </a:t>
            </a:r>
          </a:p>
          <a:p>
            <a:pPr eaLnBrk="1" hangingPunct="1">
              <a:spcBef>
                <a:spcPct val="0"/>
              </a:spcBef>
            </a:pPr>
            <a:endParaRPr lang="en-US" dirty="0" smtClean="0"/>
          </a:p>
          <a:p>
            <a:pPr eaLnBrk="1" hangingPunct="1">
              <a:spcBef>
                <a:spcPct val="0"/>
              </a:spcBef>
            </a:pPr>
            <a:r>
              <a:rPr lang="en-US" dirty="0" smtClean="0"/>
              <a:t>The</a:t>
            </a:r>
            <a:r>
              <a:rPr lang="en-US" baseline="0" dirty="0" smtClean="0"/>
              <a:t> expectation that the text is the centerpiece of questions and answers.</a:t>
            </a:r>
          </a:p>
          <a:p>
            <a:pPr eaLnBrk="1" hangingPunct="1">
              <a:spcBef>
                <a:spcPct val="0"/>
              </a:spcBef>
            </a:pPr>
            <a:r>
              <a:rPr lang="en-US" baseline="0" dirty="0" smtClean="0"/>
              <a:t>A student be able to extract from the text WHY they believe their answer to be correct. Questions like where in the text did you find that? Where do you think the author was saying that?</a:t>
            </a:r>
          </a:p>
          <a:p>
            <a:pPr eaLnBrk="1" hangingPunct="1">
              <a:spcBef>
                <a:spcPct val="0"/>
              </a:spcBef>
            </a:pPr>
            <a:endParaRPr lang="en-US"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FDFC4E1-6813-4CBD-A462-1C8F75148391}" type="slidenum">
              <a:rPr lang="en-US">
                <a:solidFill>
                  <a:prstClr val="black"/>
                </a:solidFill>
              </a:rPr>
              <a:pPr>
                <a:defRPr/>
              </a:pPr>
              <a:t>10</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Now let’s move on to another highlight</a:t>
            </a:r>
            <a:r>
              <a:rPr lang="en-US" baseline="0" dirty="0" smtClean="0"/>
              <a:t> </a:t>
            </a:r>
            <a:r>
              <a:rPr lang="en-US" dirty="0" smtClean="0"/>
              <a:t>in the Reading standards.  There is an increase in the complexity of text the students are being expected to read.  This difference is addressed in Standard #10.</a:t>
            </a:r>
          </a:p>
          <a:p>
            <a:pPr eaLnBrk="1" hangingPunct="1">
              <a:spcBef>
                <a:spcPct val="0"/>
              </a:spcBef>
            </a:pPr>
            <a:endParaRPr lang="en-US" dirty="0" smtClean="0"/>
          </a:p>
          <a:p>
            <a:pPr eaLnBrk="1" hangingPunct="1">
              <a:spcBef>
                <a:spcPct val="0"/>
              </a:spcBef>
            </a:pPr>
            <a:r>
              <a:rPr lang="en-US" dirty="0" smtClean="0"/>
              <a:t>What am I talking about when I say “increased complexity of text’?</a:t>
            </a:r>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FDFC4E1-6813-4CBD-A462-1C8F75148391}" type="slidenum">
              <a:rPr lang="en-US">
                <a:solidFill>
                  <a:prstClr val="black"/>
                </a:solidFill>
              </a:rPr>
              <a:pPr>
                <a:defRPr/>
              </a:pPr>
              <a:t>13</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Text complexity.</a:t>
            </a:r>
            <a:r>
              <a:rPr lang="en-US" baseline="0" dirty="0" smtClean="0"/>
              <a:t> </a:t>
            </a:r>
            <a:r>
              <a:rPr lang="en-US" dirty="0" smtClean="0"/>
              <a:t>In the past, when we looked at a text for complexity we primarily just looked at the quantitative measure, which deals exclusively with length and number of words.  The more rigorous standard considers a qualitative measure which address the levels of meaning, structure, language conventionality and clarity. Reader and task considerations is another area that is considered in the more rigorous standards.  This looks at the background knowledge of reader, motivation and interest.  For instance, </a:t>
            </a:r>
            <a:r>
              <a:rPr lang="en-US" u="sng" dirty="0" smtClean="0"/>
              <a:t>Steinbeck’s</a:t>
            </a:r>
            <a:r>
              <a:rPr lang="en-US" dirty="0" smtClean="0"/>
              <a:t> Grapes of Wrath may be considered at the second grade level when only looking at the quantitative measure </a:t>
            </a:r>
            <a:r>
              <a:rPr lang="en-US" b="1" dirty="0" smtClean="0"/>
              <a:t>but </a:t>
            </a:r>
            <a:r>
              <a:rPr lang="en-US" dirty="0" smtClean="0"/>
              <a:t>when the language conventions and needed for background knowledge of the reader are considered, it is a ninth grade level. </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4E3E91E7-4599-4B29-806A-646B531E79B2}" type="slidenum">
              <a:rPr lang="en-US" smtClean="0">
                <a:cs typeface="Arial" pitchFamily="34" charset="0"/>
              </a:rPr>
              <a:pPr eaLnBrk="1" fontAlgn="base" hangingPunct="1">
                <a:spcBef>
                  <a:spcPct val="0"/>
                </a:spcBef>
                <a:spcAft>
                  <a:spcPct val="0"/>
                </a:spcAft>
              </a:pPr>
              <a:t>14</a:t>
            </a:fld>
            <a:endParaRPr lang="en-US"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the past, when we looked at a text for complexity we primarily just looked at the </a:t>
            </a:r>
            <a:r>
              <a:rPr lang="en-US" b="1" smtClean="0"/>
              <a:t>quantitative measure, which deals exclusively with length and number of words.  </a:t>
            </a:r>
            <a:r>
              <a:rPr lang="en-US" smtClean="0"/>
              <a:t>The more rigorous standard considers a qualitative measure which address the levels of meaning, structure, language conventionality and clarity. Reader and task considerations is another area that is considered in the more rigorous standards.  This looks at the background knowledge of reader, motivation and interest.  For instance, </a:t>
            </a:r>
            <a:r>
              <a:rPr lang="en-US" u="sng" smtClean="0"/>
              <a:t>Steinbeck’s</a:t>
            </a:r>
            <a:r>
              <a:rPr lang="en-US" smtClean="0"/>
              <a:t> Grapes of Wrath may be considered at the second grade level when only looking at the quantitative measure </a:t>
            </a:r>
            <a:r>
              <a:rPr lang="en-US" b="1" smtClean="0"/>
              <a:t>but </a:t>
            </a:r>
            <a:r>
              <a:rPr lang="en-US" smtClean="0"/>
              <a:t>when the language conventions and needed for background knowledge of the reader are considered, it is a ninth grade level. </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F5E76DC-B4C4-41A8-BB26-42D6B87C542A}" type="slidenum">
              <a:rPr lang="en-US" smtClean="0">
                <a:cs typeface="Arial" pitchFamily="34" charset="0"/>
              </a:rPr>
              <a:pPr eaLnBrk="1" fontAlgn="base" hangingPunct="1">
                <a:spcBef>
                  <a:spcPct val="0"/>
                </a:spcBef>
                <a:spcAft>
                  <a:spcPct val="0"/>
                </a:spcAft>
              </a:pPr>
              <a:t>15</a:t>
            </a:fld>
            <a:endParaRPr lang="en-U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B6796C-3329-4EC0-8C2A-FB67E649E419}" type="datetimeFigureOut">
              <a:rPr lang="en-US" smtClean="0">
                <a:solidFill>
                  <a:srgbClr val="EEECE1"/>
                </a:solidFill>
              </a:rPr>
              <a:pPr/>
              <a:t>8/15/2013</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323918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6796C-3329-4EC0-8C2A-FB67E649E419}" type="datetimeFigureOut">
              <a:rPr lang="en-US" smtClean="0">
                <a:solidFill>
                  <a:srgbClr val="EEECE1"/>
                </a:solidFill>
              </a:rPr>
              <a:pPr/>
              <a:t>8/15/2013</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194994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6796C-3329-4EC0-8C2A-FB67E649E419}" type="datetimeFigureOut">
              <a:rPr lang="en-US" smtClean="0">
                <a:solidFill>
                  <a:srgbClr val="EEECE1"/>
                </a:solidFill>
              </a:rPr>
              <a:pPr/>
              <a:t>8/15/2013</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2407619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7071CAC-8BCF-4604-AA86-BC9B45150DC3}" type="datetimeFigureOut">
              <a:rPr lang="en-US">
                <a:solidFill>
                  <a:prstClr val="black">
                    <a:tint val="75000"/>
                  </a:prstClr>
                </a:solidFill>
              </a:rPr>
              <a:pPr>
                <a:defRPr/>
              </a:pPr>
              <a:t>8/15/2013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A9C9E2-E8FF-4A89-9E0F-41016E00747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3595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EE6109-57AB-4E0B-884B-3CB4C77791C9}" type="datetimeFigureOut">
              <a:rPr lang="en-US">
                <a:solidFill>
                  <a:prstClr val="black">
                    <a:tint val="75000"/>
                  </a:prstClr>
                </a:solidFill>
              </a:rPr>
              <a:pPr>
                <a:defRPr/>
              </a:pPr>
              <a:t>8/15/2013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152693-9C4A-4409-AB65-3729EB5D1EF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7185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17A284-FA43-485F-9596-5650EBB769B3}" type="datetimeFigureOut">
              <a:rPr lang="en-US">
                <a:solidFill>
                  <a:prstClr val="black">
                    <a:tint val="75000"/>
                  </a:prstClr>
                </a:solidFill>
              </a:rPr>
              <a:pPr>
                <a:defRPr/>
              </a:pPr>
              <a:t>8/15/2013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E23E55-993C-4A06-8DCE-D90AB938EA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7580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72F409-C750-4EFA-B755-A90D7D5DA730}" type="datetimeFigureOut">
              <a:rPr lang="en-US">
                <a:solidFill>
                  <a:prstClr val="black">
                    <a:tint val="75000"/>
                  </a:prstClr>
                </a:solidFill>
              </a:rPr>
              <a:pPr>
                <a:defRPr/>
              </a:pPr>
              <a:t>8/15/2013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16B8E1-0650-45FA-B2AF-D84167108D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29848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FA37700-B055-4FA0-8997-EB952F3ABE0A}" type="datetimeFigureOut">
              <a:rPr lang="en-US">
                <a:solidFill>
                  <a:prstClr val="black">
                    <a:tint val="75000"/>
                  </a:prstClr>
                </a:solidFill>
              </a:rPr>
              <a:pPr>
                <a:defRPr/>
              </a:pPr>
              <a:t>8/15/2013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1C4AB4D-6ED3-4F3C-8540-1FCDC4C0E0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06834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D9F90F1-3714-4489-9B41-5EF84C2DC1E4}" type="datetimeFigureOut">
              <a:rPr lang="en-US">
                <a:solidFill>
                  <a:prstClr val="black">
                    <a:tint val="75000"/>
                  </a:prstClr>
                </a:solidFill>
              </a:rPr>
              <a:pPr>
                <a:defRPr/>
              </a:pPr>
              <a:t>8/15/2013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C786B3B-E89F-4182-8FE7-92BF7D2E40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7997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46ED45-7F0F-4DDE-887B-DEBDCFB05BC2}" type="datetimeFigureOut">
              <a:rPr lang="en-US">
                <a:solidFill>
                  <a:prstClr val="black">
                    <a:tint val="75000"/>
                  </a:prstClr>
                </a:solidFill>
              </a:rPr>
              <a:pPr>
                <a:defRPr/>
              </a:pPr>
              <a:t>8/15/2013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EA18CBD-C240-4CF7-BC17-7C975D4A9E4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6203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015A72-6215-4975-8A21-6832FC051EBE}" type="datetimeFigureOut">
              <a:rPr lang="en-US">
                <a:solidFill>
                  <a:prstClr val="black">
                    <a:tint val="75000"/>
                  </a:prstClr>
                </a:solidFill>
              </a:rPr>
              <a:pPr>
                <a:defRPr/>
              </a:pPr>
              <a:t>8/15/2013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723B5E6-2A16-4732-9ED9-D5C8342CB8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4431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6796C-3329-4EC0-8C2A-FB67E649E419}" type="datetimeFigureOut">
              <a:rPr lang="en-US" smtClean="0">
                <a:solidFill>
                  <a:srgbClr val="EEECE1"/>
                </a:solidFill>
              </a:rPr>
              <a:pPr/>
              <a:t>8/15/2013</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156087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0D2924-4C7F-41D4-9A30-B4028AFEFABF}" type="datetimeFigureOut">
              <a:rPr lang="en-US">
                <a:solidFill>
                  <a:prstClr val="black">
                    <a:tint val="75000"/>
                  </a:prstClr>
                </a:solidFill>
              </a:rPr>
              <a:pPr>
                <a:defRPr/>
              </a:pPr>
              <a:t>8/15/2013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CDC9379-E780-4C3C-897C-884C5ABDA82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39810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ACDD59-FCE3-41D6-8553-1CF61E995179}" type="datetimeFigureOut">
              <a:rPr lang="en-US">
                <a:solidFill>
                  <a:prstClr val="black">
                    <a:tint val="75000"/>
                  </a:prstClr>
                </a:solidFill>
              </a:rPr>
              <a:pPr>
                <a:defRPr/>
              </a:pPr>
              <a:t>8/15/2013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80BCF20-AD36-481A-A9DC-078C1517EE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9768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0C2C28-BE87-49D0-8FBA-651EED5CC3FE}" type="datetimeFigureOut">
              <a:rPr lang="en-US">
                <a:solidFill>
                  <a:prstClr val="black">
                    <a:tint val="75000"/>
                  </a:prstClr>
                </a:solidFill>
              </a:rPr>
              <a:pPr>
                <a:defRPr/>
              </a:pPr>
              <a:t>8/15/2013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3EABDC-2ED4-4DD0-A96B-DC76A72640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9784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6796C-3329-4EC0-8C2A-FB67E649E419}" type="datetimeFigureOut">
              <a:rPr lang="en-US" smtClean="0">
                <a:solidFill>
                  <a:srgbClr val="EEECE1"/>
                </a:solidFill>
              </a:rPr>
              <a:pPr/>
              <a:t>8/15/2013</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345008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B6796C-3329-4EC0-8C2A-FB67E649E419}" type="datetimeFigureOut">
              <a:rPr lang="en-US" smtClean="0">
                <a:solidFill>
                  <a:srgbClr val="EEECE1"/>
                </a:solidFill>
              </a:rPr>
              <a:pPr/>
              <a:t>8/15/2013</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70457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B6796C-3329-4EC0-8C2A-FB67E649E419}" type="datetimeFigureOut">
              <a:rPr lang="en-US" smtClean="0">
                <a:solidFill>
                  <a:srgbClr val="EEECE1"/>
                </a:solidFill>
              </a:rPr>
              <a:pPr/>
              <a:t>8/15/2013</a:t>
            </a:fld>
            <a:endParaRPr lang="en-US">
              <a:solidFill>
                <a:srgbClr val="EEECE1"/>
              </a:solidFill>
            </a:endParaRPr>
          </a:p>
        </p:txBody>
      </p:sp>
      <p:sp>
        <p:nvSpPr>
          <p:cNvPr id="8" name="Footer Placeholder 7"/>
          <p:cNvSpPr>
            <a:spLocks noGrp="1"/>
          </p:cNvSpPr>
          <p:nvPr>
            <p:ph type="ftr" sz="quarter" idx="11"/>
          </p:nvPr>
        </p:nvSpPr>
        <p:spPr/>
        <p:txBody>
          <a:bodyPr/>
          <a:lstStyle/>
          <a:p>
            <a:endParaRPr lang="en-US">
              <a:solidFill>
                <a:srgbClr val="EEECE1"/>
              </a:solidFill>
            </a:endParaRPr>
          </a:p>
        </p:txBody>
      </p:sp>
      <p:sp>
        <p:nvSpPr>
          <p:cNvPr id="9" name="Slide Number Placeholder 8"/>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1177739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B6796C-3329-4EC0-8C2A-FB67E649E419}" type="datetimeFigureOut">
              <a:rPr lang="en-US" smtClean="0">
                <a:solidFill>
                  <a:srgbClr val="EEECE1"/>
                </a:solidFill>
              </a:rPr>
              <a:pPr/>
              <a:t>8/15/2013</a:t>
            </a:fld>
            <a:endParaRPr lang="en-US">
              <a:solidFill>
                <a:srgbClr val="EEECE1"/>
              </a:solidFill>
            </a:endParaRPr>
          </a:p>
        </p:txBody>
      </p:sp>
      <p:sp>
        <p:nvSpPr>
          <p:cNvPr id="4" name="Footer Placeholder 3"/>
          <p:cNvSpPr>
            <a:spLocks noGrp="1"/>
          </p:cNvSpPr>
          <p:nvPr>
            <p:ph type="ftr" sz="quarter" idx="11"/>
          </p:nvPr>
        </p:nvSpPr>
        <p:spPr/>
        <p:txBody>
          <a:bodyPr/>
          <a:lstStyle/>
          <a:p>
            <a:endParaRPr lang="en-US">
              <a:solidFill>
                <a:srgbClr val="EEECE1"/>
              </a:solidFill>
            </a:endParaRPr>
          </a:p>
        </p:txBody>
      </p:sp>
      <p:sp>
        <p:nvSpPr>
          <p:cNvPr id="5" name="Slide Number Placeholder 4"/>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360531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6796C-3329-4EC0-8C2A-FB67E649E419}" type="datetimeFigureOut">
              <a:rPr lang="en-US" smtClean="0">
                <a:solidFill>
                  <a:srgbClr val="EEECE1"/>
                </a:solidFill>
              </a:rPr>
              <a:pPr/>
              <a:t>8/15/2013</a:t>
            </a:fld>
            <a:endParaRPr lang="en-US">
              <a:solidFill>
                <a:srgbClr val="EEECE1"/>
              </a:solidFill>
            </a:endParaRPr>
          </a:p>
        </p:txBody>
      </p:sp>
      <p:sp>
        <p:nvSpPr>
          <p:cNvPr id="3" name="Footer Placeholder 2"/>
          <p:cNvSpPr>
            <a:spLocks noGrp="1"/>
          </p:cNvSpPr>
          <p:nvPr>
            <p:ph type="ftr" sz="quarter" idx="11"/>
          </p:nvPr>
        </p:nvSpPr>
        <p:spPr/>
        <p:txBody>
          <a:bodyPr/>
          <a:lstStyle/>
          <a:p>
            <a:endParaRPr lang="en-US">
              <a:solidFill>
                <a:srgbClr val="EEECE1"/>
              </a:solidFill>
            </a:endParaRPr>
          </a:p>
        </p:txBody>
      </p:sp>
      <p:sp>
        <p:nvSpPr>
          <p:cNvPr id="4" name="Slide Number Placeholder 3"/>
          <p:cNvSpPr>
            <a:spLocks noGrp="1"/>
          </p:cNvSpPr>
          <p:nvPr>
            <p:ph type="sldNum" sz="quarter" idx="12"/>
          </p:nvPr>
        </p:nvSpPr>
        <p:spPr/>
        <p:txBody>
          <a:bodyPr/>
          <a:lstStyle/>
          <a:p>
            <a:fld id="{41B1CC0C-30F4-4AA7-B14E-2E4E56A6D1E6}" type="slidenum">
              <a:rPr lang="en-US" smtClean="0"/>
              <a:pPr/>
              <a:t>‹#›</a:t>
            </a:fld>
            <a:endParaRPr lang="en-US"/>
          </a:p>
        </p:txBody>
      </p:sp>
    </p:spTree>
    <p:extLst>
      <p:ext uri="{BB962C8B-B14F-4D97-AF65-F5344CB8AC3E}">
        <p14:creationId xmlns:p14="http://schemas.microsoft.com/office/powerpoint/2010/main" val="382499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6796C-3329-4EC0-8C2A-FB67E649E419}" type="datetimeFigureOut">
              <a:rPr lang="en-US" smtClean="0">
                <a:solidFill>
                  <a:srgbClr val="EEECE1"/>
                </a:solidFill>
              </a:rPr>
              <a:pPr/>
              <a:t>8/15/2013</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41B1CC0C-30F4-4AA7-B14E-2E4E56A6D1E6}"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934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1B6796C-3329-4EC0-8C2A-FB67E649E419}" type="datetimeFigureOut">
              <a:rPr lang="en-US" smtClean="0">
                <a:solidFill>
                  <a:srgbClr val="EEECE1"/>
                </a:solidFill>
              </a:rPr>
              <a:pPr/>
              <a:t>8/15/2013</a:t>
            </a:fld>
            <a:endParaRPr lang="en-US">
              <a:solidFill>
                <a:srgbClr val="EEECE1"/>
              </a:solidFill>
            </a:endParaRPr>
          </a:p>
        </p:txBody>
      </p:sp>
      <p:sp>
        <p:nvSpPr>
          <p:cNvPr id="9" name="Slide Number Placeholder 8"/>
          <p:cNvSpPr>
            <a:spLocks noGrp="1"/>
          </p:cNvSpPr>
          <p:nvPr>
            <p:ph type="sldNum" sz="quarter" idx="11"/>
          </p:nvPr>
        </p:nvSpPr>
        <p:spPr/>
        <p:txBody>
          <a:bodyPr/>
          <a:lstStyle/>
          <a:p>
            <a:fld id="{41B1CC0C-30F4-4AA7-B14E-2E4E56A6D1E6}"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EEECE1"/>
              </a:solidFill>
            </a:endParaRPr>
          </a:p>
        </p:txBody>
      </p:sp>
    </p:spTree>
    <p:extLst>
      <p:ext uri="{BB962C8B-B14F-4D97-AF65-F5344CB8AC3E}">
        <p14:creationId xmlns:p14="http://schemas.microsoft.com/office/powerpoint/2010/main" val="407234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1B1CC0C-30F4-4AA7-B14E-2E4E56A6D1E6}"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EEECE1"/>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1B6796C-3329-4EC0-8C2A-FB67E649E419}" type="datetimeFigureOut">
              <a:rPr lang="en-US" smtClean="0">
                <a:solidFill>
                  <a:srgbClr val="EEECE1"/>
                </a:solidFill>
              </a:rPr>
              <a:pPr/>
              <a:t>8/15/2013</a:t>
            </a:fld>
            <a:endParaRPr lang="en-US">
              <a:solidFill>
                <a:srgbClr val="EEECE1"/>
              </a:solidFill>
            </a:endParaRPr>
          </a:p>
        </p:txBody>
      </p:sp>
    </p:spTree>
    <p:extLst>
      <p:ext uri="{BB962C8B-B14F-4D97-AF65-F5344CB8AC3E}">
        <p14:creationId xmlns:p14="http://schemas.microsoft.com/office/powerpoint/2010/main" val="4153127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2E316B9-EE4B-4E31-8294-33720819A587}" type="datetimeFigureOut">
              <a:rPr lang="en-US">
                <a:solidFill>
                  <a:prstClr val="black">
                    <a:tint val="75000"/>
                  </a:prstClr>
                </a:solidFill>
              </a:rPr>
              <a:pPr>
                <a:defRPr/>
              </a:pPr>
              <a:t>8/15/2013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F405B05-9A25-4435-B4DD-CAFF577F100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06714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gageny.org/resource/common-core-in-ela-literacy-shift-4-text-based-answer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hyperlink" Target="http://mediasite.k12.hi.us/HIDOE/Viewer/?peid=1d2454866ec44a769623b25c287efe691d"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karen.melin@alaska.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teachertube.com/viewVideo.php?video_id=250725&amp;title=The_Balance_of_Informational_and_Literary_Texts_in_K_5"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626433"/>
            <a:ext cx="7848600" cy="2097967"/>
          </a:xfrm>
        </p:spPr>
        <p:txBody>
          <a:bodyPr>
            <a:normAutofit fontScale="90000"/>
          </a:bodyPr>
          <a:lstStyle/>
          <a:p>
            <a:pPr marL="182880" indent="0">
              <a:buNone/>
            </a:pPr>
            <a:r>
              <a:rPr lang="en-US" b="0" dirty="0" smtClean="0">
                <a:solidFill>
                  <a:schemeClr val="tx1"/>
                </a:solidFill>
                <a:effectLst/>
                <a:latin typeface="Calibri" pitchFamily="34" charset="0"/>
                <a:cs typeface="Calibri" pitchFamily="34" charset="0"/>
              </a:rPr>
              <a:t>Alaska English/Language Arts Standards</a:t>
            </a:r>
            <a:endParaRPr lang="en-US" b="0" dirty="0">
              <a:solidFill>
                <a:schemeClr val="tx1"/>
              </a:solidFill>
              <a:effectLst/>
              <a:latin typeface="Calibri" pitchFamily="34" charset="0"/>
              <a:cs typeface="Calibri"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1295400" cy="119106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803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3977" y="0"/>
            <a:ext cx="8354223" cy="6857999"/>
            <a:chOff x="-152400" y="1"/>
            <a:chExt cx="8354223" cy="685799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
              <a:ext cx="8354223"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52400" y="13716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2400" y="16764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408777" y="2581834"/>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725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362200"/>
            <a:ext cx="6781800" cy="646331"/>
          </a:xfrm>
          <a:prstGeom prst="rect">
            <a:avLst/>
          </a:prstGeom>
        </p:spPr>
        <p:txBody>
          <a:bodyPr wrap="square">
            <a:spAutoFit/>
          </a:bodyPr>
          <a:lstStyle/>
          <a:p>
            <a:r>
              <a:rPr lang="en-US" dirty="0" smtClean="0">
                <a:hlinkClick r:id="rId2"/>
              </a:rPr>
              <a:t>http://engageny.org/resource/common-core-in-ela-literacy-shift-4-text-based-answers/</a:t>
            </a:r>
            <a:r>
              <a:rPr lang="en-US" dirty="0" smtClean="0"/>
              <a:t> </a:t>
            </a:r>
            <a:endParaRPr lang="en-US" dirty="0"/>
          </a:p>
        </p:txBody>
      </p:sp>
      <p:sp>
        <p:nvSpPr>
          <p:cNvPr id="3" name="Title 2"/>
          <p:cNvSpPr>
            <a:spLocks noGrp="1"/>
          </p:cNvSpPr>
          <p:nvPr>
            <p:ph type="title"/>
          </p:nvPr>
        </p:nvSpPr>
        <p:spPr/>
        <p:txBody>
          <a:bodyPr/>
          <a:lstStyle/>
          <a:p>
            <a:r>
              <a:rPr lang="en-US" sz="4800" dirty="0" smtClean="0"/>
              <a:t>Video</a:t>
            </a:r>
            <a:endParaRPr lang="en-US" sz="4800" dirty="0"/>
          </a:p>
        </p:txBody>
      </p:sp>
      <p:pic>
        <p:nvPicPr>
          <p:cNvPr id="1026" name="Picture 2" descr="C:\Users\ksmelin.SOA\AppData\Local\Microsoft\Windows\Temporary Internet Files\Content.IE5\A9U6WP2L\MP90031643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191000"/>
            <a:ext cx="3657600" cy="252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805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7620000" cy="1143000"/>
          </a:xfrm>
        </p:spPr>
        <p:txBody>
          <a:bodyPr/>
          <a:lstStyle/>
          <a:p>
            <a:pPr algn="ctr"/>
            <a:r>
              <a:rPr lang="en-US" sz="6600" dirty="0" smtClean="0"/>
              <a:t>Complex Text</a:t>
            </a:r>
            <a:endParaRPr lang="en-US" sz="6600" dirty="0"/>
          </a:p>
        </p:txBody>
      </p:sp>
    </p:spTree>
    <p:extLst>
      <p:ext uri="{BB962C8B-B14F-4D97-AF65-F5344CB8AC3E}">
        <p14:creationId xmlns:p14="http://schemas.microsoft.com/office/powerpoint/2010/main" val="753614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3978" y="276224"/>
            <a:ext cx="8201823" cy="6429375"/>
            <a:chOff x="103978" y="276224"/>
            <a:chExt cx="8201823" cy="642937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78" y="276224"/>
              <a:ext cx="8201823" cy="6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57200" y="4953000"/>
              <a:ext cx="304800" cy="304800"/>
            </a:xfrm>
            <a:prstGeom prst="ellipse">
              <a:avLst/>
            </a:prstGeom>
            <a:noFill/>
            <a:ln w="22225">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Tree>
    <p:extLst>
      <p:ext uri="{BB962C8B-B14F-4D97-AF65-F5344CB8AC3E}">
        <p14:creationId xmlns:p14="http://schemas.microsoft.com/office/powerpoint/2010/main" val="3352616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bwMode="auto">
          <a:xfrm>
            <a:off x="6934200" y="6324600"/>
            <a:ext cx="1524000" cy="533400"/>
          </a:xfrm>
          <a:ln>
            <a:miter lim="800000"/>
            <a:headEnd/>
            <a:tailEnd/>
          </a:ln>
        </p:spPr>
        <p:txBody>
          <a:bodyPr/>
          <a:lstStyle/>
          <a:p>
            <a:pPr>
              <a:defRPr/>
            </a:pPr>
            <a:endParaRPr lang="en-US" dirty="0"/>
          </a:p>
        </p:txBody>
      </p:sp>
      <p:sp>
        <p:nvSpPr>
          <p:cNvPr id="63491" name="Footer Placeholder 4"/>
          <p:cNvSpPr>
            <a:spLocks noGrp="1"/>
          </p:cNvSpPr>
          <p:nvPr>
            <p:ph type="ftr" sz="quarter" idx="11"/>
          </p:nvPr>
        </p:nvSpPr>
        <p:spPr bwMode="auto">
          <a:xfrm>
            <a:off x="0" y="6324600"/>
            <a:ext cx="7239000" cy="533400"/>
          </a:xfrm>
          <a:ln>
            <a:miter lim="800000"/>
            <a:headEnd/>
            <a:tailEnd/>
          </a:ln>
        </p:spPr>
        <p:txBody>
          <a:bodyPr/>
          <a:lstStyle/>
          <a:p>
            <a:pPr>
              <a:defRPr/>
            </a:pPr>
            <a:endParaRPr lang="en-US"/>
          </a:p>
          <a:p>
            <a:pPr>
              <a:defRPr/>
            </a:pPr>
            <a:endParaRPr lang="en-US"/>
          </a:p>
        </p:txBody>
      </p:sp>
      <p:sp>
        <p:nvSpPr>
          <p:cNvPr id="7" name="Title 1"/>
          <p:cNvSpPr txBox="1">
            <a:spLocks/>
          </p:cNvSpPr>
          <p:nvPr/>
        </p:nvSpPr>
        <p:spPr>
          <a:xfrm>
            <a:off x="400050" y="381000"/>
            <a:ext cx="7307263" cy="1285875"/>
          </a:xfrm>
          <a:prstGeom prst="rect">
            <a:avLst/>
          </a:prstGeom>
        </p:spPr>
        <p:txBody>
          <a:bodyPr anchor="ctr">
            <a:normAutofit/>
          </a:bodyPr>
          <a:lstStyle/>
          <a:p>
            <a:pPr lvl="1" eaLnBrk="0" fontAlgn="auto" hangingPunct="0">
              <a:spcBef>
                <a:spcPts val="0"/>
              </a:spcBef>
              <a:spcAft>
                <a:spcPts val="0"/>
              </a:spcAft>
              <a:defRPr/>
            </a:pPr>
            <a:r>
              <a:rPr lang="en-US" sz="3200" kern="0" dirty="0">
                <a:latin typeface="Gill Sans MT" pitchFamily="34" charset="0"/>
                <a:ea typeface="Geneva" pitchFamily="-108" charset="-128"/>
                <a:cs typeface="Arial" pitchFamily="34" charset="0"/>
              </a:rPr>
              <a:t>Text complexity is defined by</a:t>
            </a:r>
            <a:endParaRPr lang="en-US" kern="0" dirty="0">
              <a:latin typeface="Gill Sans MT" pitchFamily="34" charset="0"/>
              <a:ea typeface="Geneva" pitchFamily="-108" charset="-128"/>
              <a:cs typeface="Arial" pitchFamily="34" charset="0"/>
            </a:endParaRPr>
          </a:p>
          <a:p>
            <a:pPr marL="457200" eaLnBrk="0" fontAlgn="auto" hangingPunct="0">
              <a:spcBef>
                <a:spcPts val="0"/>
              </a:spcBef>
              <a:spcAft>
                <a:spcPts val="0"/>
              </a:spcAft>
              <a:defRPr/>
            </a:pPr>
            <a:r>
              <a:rPr lang="en-US" sz="2000" b="1" kern="0" dirty="0">
                <a:solidFill>
                  <a:schemeClr val="bg1"/>
                </a:solidFill>
                <a:latin typeface="+mj-lt"/>
                <a:ea typeface="Geneva" pitchFamily="-108" charset="-128"/>
                <a:cs typeface="Geneva" pitchFamily="-108" charset="-128"/>
              </a:rPr>
              <a:t>w of Text Complexity</a:t>
            </a:r>
          </a:p>
        </p:txBody>
      </p:sp>
    </p:spTree>
    <p:extLst>
      <p:ext uri="{BB962C8B-B14F-4D97-AF65-F5344CB8AC3E}">
        <p14:creationId xmlns:p14="http://schemas.microsoft.com/office/powerpoint/2010/main" val="320835862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bwMode="auto">
          <a:xfrm>
            <a:off x="6934200" y="6324600"/>
            <a:ext cx="1524000" cy="533400"/>
          </a:xfrm>
          <a:ln>
            <a:miter lim="800000"/>
            <a:headEnd/>
            <a:tailEnd/>
          </a:ln>
        </p:spPr>
        <p:txBody>
          <a:bodyPr/>
          <a:lstStyle/>
          <a:p>
            <a:pPr>
              <a:defRPr/>
            </a:pPr>
            <a:endParaRPr lang="en-US" dirty="0"/>
          </a:p>
        </p:txBody>
      </p:sp>
      <p:sp>
        <p:nvSpPr>
          <p:cNvPr id="63491" name="Footer Placeholder 4"/>
          <p:cNvSpPr>
            <a:spLocks noGrp="1"/>
          </p:cNvSpPr>
          <p:nvPr>
            <p:ph type="ftr" sz="quarter" idx="11"/>
          </p:nvPr>
        </p:nvSpPr>
        <p:spPr bwMode="auto">
          <a:xfrm>
            <a:off x="0" y="6324600"/>
            <a:ext cx="7239000" cy="533400"/>
          </a:xfrm>
          <a:ln>
            <a:miter lim="800000"/>
            <a:headEnd/>
            <a:tailEnd/>
          </a:ln>
        </p:spPr>
        <p:txBody>
          <a:bodyPr/>
          <a:lstStyle/>
          <a:p>
            <a:pPr>
              <a:defRPr/>
            </a:pPr>
            <a:endParaRPr lang="en-US"/>
          </a:p>
          <a:p>
            <a:pPr>
              <a:defRPr/>
            </a:pPr>
            <a:endParaRPr lang="en-US"/>
          </a:p>
        </p:txBody>
      </p:sp>
      <p:sp>
        <p:nvSpPr>
          <p:cNvPr id="7" name="Title 1"/>
          <p:cNvSpPr txBox="1">
            <a:spLocks/>
          </p:cNvSpPr>
          <p:nvPr/>
        </p:nvSpPr>
        <p:spPr>
          <a:xfrm>
            <a:off x="400050" y="381000"/>
            <a:ext cx="7307263" cy="1285875"/>
          </a:xfrm>
          <a:prstGeom prst="rect">
            <a:avLst/>
          </a:prstGeom>
        </p:spPr>
        <p:txBody>
          <a:bodyPr anchor="ctr">
            <a:normAutofit/>
          </a:bodyPr>
          <a:lstStyle/>
          <a:p>
            <a:pPr lvl="1" eaLnBrk="0" fontAlgn="auto" hangingPunct="0">
              <a:spcBef>
                <a:spcPts val="0"/>
              </a:spcBef>
              <a:spcAft>
                <a:spcPts val="0"/>
              </a:spcAft>
              <a:defRPr/>
            </a:pPr>
            <a:r>
              <a:rPr lang="en-US" sz="3200" kern="0" dirty="0">
                <a:latin typeface="Gill Sans MT" pitchFamily="34" charset="0"/>
                <a:ea typeface="Geneva" pitchFamily="-108" charset="-128"/>
                <a:cs typeface="Arial" pitchFamily="34" charset="0"/>
              </a:rPr>
              <a:t>Text complexity is defined by</a:t>
            </a:r>
            <a:endParaRPr lang="en-US" kern="0" dirty="0">
              <a:latin typeface="Gill Sans MT" pitchFamily="34" charset="0"/>
              <a:ea typeface="Geneva" pitchFamily="-108" charset="-128"/>
              <a:cs typeface="Arial" pitchFamily="34" charset="0"/>
            </a:endParaRPr>
          </a:p>
          <a:p>
            <a:pPr marL="457200" eaLnBrk="0" fontAlgn="auto" hangingPunct="0">
              <a:spcBef>
                <a:spcPts val="0"/>
              </a:spcBef>
              <a:spcAft>
                <a:spcPts val="0"/>
              </a:spcAft>
              <a:defRPr/>
            </a:pPr>
            <a:r>
              <a:rPr lang="en-US" sz="2000" b="1" kern="0" dirty="0">
                <a:solidFill>
                  <a:schemeClr val="bg1"/>
                </a:solidFill>
                <a:latin typeface="+mj-lt"/>
                <a:ea typeface="Geneva" pitchFamily="-108" charset="-128"/>
                <a:cs typeface="Geneva" pitchFamily="-108" charset="-128"/>
              </a:rPr>
              <a:t>w of Text Complexity</a:t>
            </a:r>
          </a:p>
        </p:txBody>
      </p:sp>
      <p:grpSp>
        <p:nvGrpSpPr>
          <p:cNvPr id="29701" name="Group 21"/>
          <p:cNvGrpSpPr>
            <a:grpSpLocks/>
          </p:cNvGrpSpPr>
          <p:nvPr/>
        </p:nvGrpSpPr>
        <p:grpSpPr bwMode="auto">
          <a:xfrm>
            <a:off x="485775" y="2220913"/>
            <a:ext cx="7561242" cy="2770830"/>
            <a:chOff x="485450" y="2221162"/>
            <a:chExt cx="7561133" cy="2770593"/>
          </a:xfrm>
        </p:grpSpPr>
        <p:grpSp>
          <p:nvGrpSpPr>
            <p:cNvPr id="29702" name="Group 11"/>
            <p:cNvGrpSpPr>
              <a:grpSpLocks/>
            </p:cNvGrpSpPr>
            <p:nvPr/>
          </p:nvGrpSpPr>
          <p:grpSpPr bwMode="auto">
            <a:xfrm>
              <a:off x="7018631" y="2248558"/>
              <a:ext cx="1027952" cy="2743197"/>
              <a:chOff x="7018631" y="2248558"/>
              <a:chExt cx="1027952" cy="2743197"/>
            </a:xfrm>
          </p:grpSpPr>
          <p:sp>
            <p:nvSpPr>
              <p:cNvPr id="29704" name="Isosceles Triangle 23"/>
              <p:cNvSpPr>
                <a:spLocks noChangeArrowheads="1"/>
              </p:cNvSpPr>
              <p:nvPr/>
            </p:nvSpPr>
            <p:spPr bwMode="auto">
              <a:xfrm rot="14352476" flipH="1">
                <a:off x="6026505" y="3240684"/>
                <a:ext cx="2743197" cy="758945"/>
              </a:xfrm>
              <a:prstGeom prst="triangle">
                <a:avLst>
                  <a:gd name="adj" fmla="val 50000"/>
                </a:avLst>
              </a:prstGeom>
              <a:solidFill>
                <a:srgbClr val="DD4F2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en-US">
                  <a:latin typeface="Calibri" pitchFamily="34" charset="0"/>
                </a:endParaRPr>
              </a:p>
            </p:txBody>
          </p:sp>
          <p:sp>
            <p:nvSpPr>
              <p:cNvPr id="29705" name="TextBox 19"/>
              <p:cNvSpPr txBox="1">
                <a:spLocks noChangeArrowheads="1"/>
              </p:cNvSpPr>
              <p:nvPr/>
            </p:nvSpPr>
            <p:spPr bwMode="auto">
              <a:xfrm rot="3558274">
                <a:off x="7099944" y="3522373"/>
                <a:ext cx="1523997" cy="3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latin typeface="Calibri" pitchFamily="34" charset="0"/>
                  </a:rPr>
                  <a:t>Quantitative</a:t>
                </a:r>
              </a:p>
            </p:txBody>
          </p:sp>
        </p:grpSp>
        <p:sp>
          <p:nvSpPr>
            <p:cNvPr id="29703" name="TextBox 26"/>
            <p:cNvSpPr txBox="1">
              <a:spLocks noChangeArrowheads="1"/>
            </p:cNvSpPr>
            <p:nvPr/>
          </p:nvSpPr>
          <p:spPr bwMode="auto">
            <a:xfrm>
              <a:off x="485450" y="2221162"/>
              <a:ext cx="5343855" cy="87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01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600"/>
                </a:spcBef>
                <a:buClr>
                  <a:srgbClr val="E4A11B"/>
                </a:buClr>
                <a:buSzPct val="100000"/>
                <a:buFont typeface="Arial" pitchFamily="34" charset="0"/>
                <a:buAutoNum type="arabicPeriod"/>
              </a:pPr>
              <a:r>
                <a:rPr lang="en-US" sz="1700" b="1">
                  <a:solidFill>
                    <a:srgbClr val="0000FF"/>
                  </a:solidFill>
                  <a:latin typeface="Calibri" pitchFamily="34" charset="0"/>
                </a:rPr>
                <a:t>Quantitative measures </a:t>
              </a:r>
              <a:r>
                <a:rPr lang="en-US" sz="1700">
                  <a:latin typeface="Cambria" pitchFamily="18" charset="0"/>
                </a:rPr>
                <a:t>– readability and other scores of text complexity often best measured by computer software.</a:t>
              </a:r>
            </a:p>
          </p:txBody>
        </p:sp>
      </p:grpSp>
    </p:spTree>
    <p:extLst>
      <p:ext uri="{BB962C8B-B14F-4D97-AF65-F5344CB8AC3E}">
        <p14:creationId xmlns:p14="http://schemas.microsoft.com/office/powerpoint/2010/main" val="3156187677"/>
      </p:ext>
    </p:extLst>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bwMode="auto">
          <a:xfrm>
            <a:off x="6934200" y="6324600"/>
            <a:ext cx="1524000" cy="533400"/>
          </a:xfrm>
          <a:ln>
            <a:miter lim="800000"/>
            <a:headEnd/>
            <a:tailEnd/>
          </a:ln>
        </p:spPr>
        <p:txBody>
          <a:bodyPr/>
          <a:lstStyle/>
          <a:p>
            <a:pPr>
              <a:defRPr/>
            </a:pPr>
            <a:endParaRPr lang="en-US" dirty="0"/>
          </a:p>
        </p:txBody>
      </p:sp>
      <p:sp>
        <p:nvSpPr>
          <p:cNvPr id="63491" name="Footer Placeholder 4"/>
          <p:cNvSpPr>
            <a:spLocks noGrp="1"/>
          </p:cNvSpPr>
          <p:nvPr>
            <p:ph type="ftr" sz="quarter" idx="11"/>
          </p:nvPr>
        </p:nvSpPr>
        <p:spPr bwMode="auto">
          <a:xfrm>
            <a:off x="0" y="6324600"/>
            <a:ext cx="7239000" cy="533400"/>
          </a:xfrm>
          <a:ln>
            <a:miter lim="800000"/>
            <a:headEnd/>
            <a:tailEnd/>
          </a:ln>
        </p:spPr>
        <p:txBody>
          <a:bodyPr/>
          <a:lstStyle/>
          <a:p>
            <a:pPr>
              <a:defRPr/>
            </a:pPr>
            <a:endParaRPr lang="en-US"/>
          </a:p>
          <a:p>
            <a:pPr>
              <a:defRPr/>
            </a:pPr>
            <a:endParaRPr lang="en-US"/>
          </a:p>
        </p:txBody>
      </p:sp>
      <p:sp>
        <p:nvSpPr>
          <p:cNvPr id="7" name="Title 1"/>
          <p:cNvSpPr txBox="1">
            <a:spLocks/>
          </p:cNvSpPr>
          <p:nvPr/>
        </p:nvSpPr>
        <p:spPr>
          <a:xfrm>
            <a:off x="400050" y="381000"/>
            <a:ext cx="7307263" cy="1285875"/>
          </a:xfrm>
          <a:prstGeom prst="rect">
            <a:avLst/>
          </a:prstGeom>
        </p:spPr>
        <p:txBody>
          <a:bodyPr anchor="ctr">
            <a:normAutofit/>
          </a:bodyPr>
          <a:lstStyle/>
          <a:p>
            <a:pPr lvl="1" eaLnBrk="0" fontAlgn="auto" hangingPunct="0">
              <a:spcBef>
                <a:spcPts val="0"/>
              </a:spcBef>
              <a:spcAft>
                <a:spcPts val="0"/>
              </a:spcAft>
              <a:defRPr/>
            </a:pPr>
            <a:r>
              <a:rPr lang="en-US" sz="3200" kern="0" dirty="0">
                <a:latin typeface="Gill Sans MT" pitchFamily="34" charset="0"/>
                <a:ea typeface="Geneva" pitchFamily="-108" charset="-128"/>
                <a:cs typeface="Arial" pitchFamily="34" charset="0"/>
              </a:rPr>
              <a:t>Text complexity is defined by</a:t>
            </a:r>
            <a:endParaRPr lang="en-US" kern="0" dirty="0">
              <a:latin typeface="Gill Sans MT" pitchFamily="34" charset="0"/>
              <a:ea typeface="Geneva" pitchFamily="-108" charset="-128"/>
              <a:cs typeface="Arial" pitchFamily="34" charset="0"/>
            </a:endParaRPr>
          </a:p>
          <a:p>
            <a:pPr marL="457200" eaLnBrk="0" fontAlgn="auto" hangingPunct="0">
              <a:spcBef>
                <a:spcPts val="0"/>
              </a:spcBef>
              <a:spcAft>
                <a:spcPts val="0"/>
              </a:spcAft>
              <a:defRPr/>
            </a:pPr>
            <a:r>
              <a:rPr lang="en-US" sz="2000" b="1" kern="0" dirty="0">
                <a:solidFill>
                  <a:schemeClr val="bg1"/>
                </a:solidFill>
                <a:latin typeface="+mj-lt"/>
                <a:ea typeface="Geneva" pitchFamily="-108" charset="-128"/>
                <a:cs typeface="Geneva" pitchFamily="-108" charset="-128"/>
              </a:rPr>
              <a:t>w of Text Complexity</a:t>
            </a:r>
          </a:p>
        </p:txBody>
      </p:sp>
      <p:grpSp>
        <p:nvGrpSpPr>
          <p:cNvPr id="30725" name="Group 20"/>
          <p:cNvGrpSpPr>
            <a:grpSpLocks/>
          </p:cNvGrpSpPr>
          <p:nvPr/>
        </p:nvGrpSpPr>
        <p:grpSpPr bwMode="auto">
          <a:xfrm>
            <a:off x="362778" y="2241251"/>
            <a:ext cx="6705940" cy="2663965"/>
            <a:chOff x="362798" y="2240931"/>
            <a:chExt cx="6705921" cy="2664257"/>
          </a:xfrm>
        </p:grpSpPr>
        <p:grpSp>
          <p:nvGrpSpPr>
            <p:cNvPr id="30731" name="Group 8"/>
            <p:cNvGrpSpPr>
              <a:grpSpLocks/>
            </p:cNvGrpSpPr>
            <p:nvPr/>
          </p:nvGrpSpPr>
          <p:grpSpPr bwMode="auto">
            <a:xfrm>
              <a:off x="6261875" y="2240931"/>
              <a:ext cx="806844" cy="2664257"/>
              <a:chOff x="6261875" y="2240931"/>
              <a:chExt cx="806844" cy="2664257"/>
            </a:xfrm>
          </p:grpSpPr>
          <p:sp>
            <p:nvSpPr>
              <p:cNvPr id="30733" name="Isosceles Triangle 22"/>
              <p:cNvSpPr>
                <a:spLocks noChangeArrowheads="1"/>
              </p:cNvSpPr>
              <p:nvPr/>
            </p:nvSpPr>
            <p:spPr bwMode="auto">
              <a:xfrm rot="7297754">
                <a:off x="5333168" y="3169638"/>
                <a:ext cx="2664257" cy="806844"/>
              </a:xfrm>
              <a:prstGeom prst="triangle">
                <a:avLst>
                  <a:gd name="adj" fmla="val 50000"/>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en-US">
                  <a:latin typeface="Calibri" pitchFamily="34" charset="0"/>
                </a:endParaRPr>
              </a:p>
            </p:txBody>
          </p:sp>
          <p:sp>
            <p:nvSpPr>
              <p:cNvPr id="30734" name="TextBox 18"/>
              <p:cNvSpPr txBox="1">
                <a:spLocks noChangeArrowheads="1"/>
              </p:cNvSpPr>
              <p:nvPr/>
            </p:nvSpPr>
            <p:spPr bwMode="auto">
              <a:xfrm rot="17950859">
                <a:off x="5793400" y="3489366"/>
                <a:ext cx="1523284"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a:latin typeface="Calibri" pitchFamily="34" charset="0"/>
                  </a:rPr>
                  <a:t>Qualitative</a:t>
                </a:r>
              </a:p>
            </p:txBody>
          </p:sp>
        </p:grpSp>
        <p:sp>
          <p:nvSpPr>
            <p:cNvPr id="30732" name="TextBox 25"/>
            <p:cNvSpPr txBox="1">
              <a:spLocks noChangeArrowheads="1"/>
            </p:cNvSpPr>
            <p:nvPr/>
          </p:nvSpPr>
          <p:spPr bwMode="auto">
            <a:xfrm>
              <a:off x="362798" y="3085453"/>
              <a:ext cx="534437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01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600"/>
                </a:spcBef>
                <a:buClr>
                  <a:srgbClr val="E4A11B"/>
                </a:buClr>
                <a:buSzPct val="100000"/>
                <a:buFont typeface="Arial" pitchFamily="34" charset="0"/>
                <a:buAutoNum type="arabicPeriod" startAt="2"/>
              </a:pPr>
              <a:r>
                <a:rPr lang="en-US" sz="1700" b="1" dirty="0">
                  <a:solidFill>
                    <a:srgbClr val="0000FF"/>
                  </a:solidFill>
                  <a:latin typeface="Calibri" pitchFamily="34" charset="0"/>
                </a:rPr>
                <a:t>Qualitative measures </a:t>
              </a:r>
              <a:r>
                <a:rPr lang="en-US" sz="1700" dirty="0">
                  <a:latin typeface="Calibri" pitchFamily="34" charset="0"/>
                </a:rPr>
                <a:t>– </a:t>
              </a:r>
              <a:r>
                <a:rPr lang="en-US" sz="1700" b="1" dirty="0">
                  <a:latin typeface="Cambria" pitchFamily="18" charset="0"/>
                </a:rPr>
                <a:t>levels of meaning, structure, language conventionality and clarity, and knowledge demands often best measured by an attentive human reader.</a:t>
              </a:r>
            </a:p>
          </p:txBody>
        </p:sp>
      </p:grpSp>
      <p:grpSp>
        <p:nvGrpSpPr>
          <p:cNvPr id="30726" name="Group 21"/>
          <p:cNvGrpSpPr>
            <a:grpSpLocks/>
          </p:cNvGrpSpPr>
          <p:nvPr/>
        </p:nvGrpSpPr>
        <p:grpSpPr bwMode="auto">
          <a:xfrm>
            <a:off x="258762" y="2133600"/>
            <a:ext cx="7589838" cy="2886620"/>
            <a:chOff x="485450" y="2221162"/>
            <a:chExt cx="7589729" cy="2813452"/>
          </a:xfrm>
        </p:grpSpPr>
        <p:grpSp>
          <p:nvGrpSpPr>
            <p:cNvPr id="30727" name="Group 11"/>
            <p:cNvGrpSpPr>
              <a:grpSpLocks/>
            </p:cNvGrpSpPr>
            <p:nvPr/>
          </p:nvGrpSpPr>
          <p:grpSpPr bwMode="auto">
            <a:xfrm>
              <a:off x="7316234" y="2291417"/>
              <a:ext cx="758945" cy="2743197"/>
              <a:chOff x="7316234" y="2291417"/>
              <a:chExt cx="758945" cy="2743197"/>
            </a:xfrm>
          </p:grpSpPr>
          <p:sp>
            <p:nvSpPr>
              <p:cNvPr id="30729" name="Isosceles Triangle 23"/>
              <p:cNvSpPr>
                <a:spLocks noChangeArrowheads="1"/>
              </p:cNvSpPr>
              <p:nvPr/>
            </p:nvSpPr>
            <p:spPr bwMode="auto">
              <a:xfrm rot="14352476" flipH="1">
                <a:off x="6324108" y="3283543"/>
                <a:ext cx="2743197" cy="758945"/>
              </a:xfrm>
              <a:prstGeom prst="triangle">
                <a:avLst>
                  <a:gd name="adj" fmla="val 50000"/>
                </a:avLst>
              </a:prstGeom>
              <a:solidFill>
                <a:srgbClr val="DD4F2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en-US">
                  <a:latin typeface="Calibri" pitchFamily="34" charset="0"/>
                </a:endParaRPr>
              </a:p>
            </p:txBody>
          </p:sp>
          <p:sp>
            <p:nvSpPr>
              <p:cNvPr id="30730" name="TextBox 19"/>
              <p:cNvSpPr txBox="1">
                <a:spLocks noChangeArrowheads="1"/>
              </p:cNvSpPr>
              <p:nvPr/>
            </p:nvSpPr>
            <p:spPr bwMode="auto">
              <a:xfrm rot="3558274">
                <a:off x="7099944" y="3522373"/>
                <a:ext cx="1523997" cy="3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a:latin typeface="Calibri" pitchFamily="34" charset="0"/>
                  </a:rPr>
                  <a:t>Quantitative</a:t>
                </a:r>
              </a:p>
            </p:txBody>
          </p:sp>
        </p:grpSp>
        <p:sp>
          <p:nvSpPr>
            <p:cNvPr id="30728" name="TextBox 26"/>
            <p:cNvSpPr txBox="1">
              <a:spLocks noChangeArrowheads="1"/>
            </p:cNvSpPr>
            <p:nvPr/>
          </p:nvSpPr>
          <p:spPr bwMode="auto">
            <a:xfrm>
              <a:off x="485450" y="2221162"/>
              <a:ext cx="5343855" cy="87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01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600"/>
                </a:spcBef>
                <a:buClr>
                  <a:srgbClr val="E4A11B"/>
                </a:buClr>
                <a:buSzPct val="100000"/>
                <a:buFont typeface="Arial" pitchFamily="34" charset="0"/>
                <a:buAutoNum type="arabicPeriod"/>
              </a:pPr>
              <a:r>
                <a:rPr lang="en-US" sz="1700" b="1">
                  <a:solidFill>
                    <a:srgbClr val="0000FF"/>
                  </a:solidFill>
                  <a:latin typeface="Calibri" pitchFamily="34" charset="0"/>
                </a:rPr>
                <a:t>Quantitative measures </a:t>
              </a:r>
              <a:r>
                <a:rPr lang="en-US" sz="1700">
                  <a:latin typeface="Cambria" pitchFamily="18" charset="0"/>
                </a:rPr>
                <a:t>– readability and other scores of text complexity often best measured by computer software.</a:t>
              </a:r>
            </a:p>
          </p:txBody>
        </p:sp>
      </p:grpSp>
    </p:spTree>
    <p:extLst>
      <p:ext uri="{BB962C8B-B14F-4D97-AF65-F5344CB8AC3E}">
        <p14:creationId xmlns:p14="http://schemas.microsoft.com/office/powerpoint/2010/main" val="1093220664"/>
      </p:ext>
    </p:extLst>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bwMode="auto">
          <a:xfrm>
            <a:off x="6934200" y="6324600"/>
            <a:ext cx="1524000" cy="533400"/>
          </a:xfrm>
          <a:ln>
            <a:miter lim="800000"/>
            <a:headEnd/>
            <a:tailEnd/>
          </a:ln>
        </p:spPr>
        <p:txBody>
          <a:bodyPr/>
          <a:lstStyle/>
          <a:p>
            <a:pPr>
              <a:defRPr/>
            </a:pPr>
            <a:endParaRPr lang="en-US" dirty="0"/>
          </a:p>
        </p:txBody>
      </p:sp>
      <p:sp>
        <p:nvSpPr>
          <p:cNvPr id="63491" name="Footer Placeholder 4"/>
          <p:cNvSpPr>
            <a:spLocks noGrp="1"/>
          </p:cNvSpPr>
          <p:nvPr>
            <p:ph type="ftr" sz="quarter" idx="11"/>
          </p:nvPr>
        </p:nvSpPr>
        <p:spPr bwMode="auto">
          <a:xfrm>
            <a:off x="0" y="6324600"/>
            <a:ext cx="7239000" cy="533400"/>
          </a:xfrm>
          <a:ln>
            <a:miter lim="800000"/>
            <a:headEnd/>
            <a:tailEnd/>
          </a:ln>
        </p:spPr>
        <p:txBody>
          <a:bodyPr/>
          <a:lstStyle/>
          <a:p>
            <a:pPr>
              <a:defRPr/>
            </a:pPr>
            <a:endParaRPr lang="en-US"/>
          </a:p>
          <a:p>
            <a:pPr>
              <a:defRPr/>
            </a:pPr>
            <a:endParaRPr lang="en-US"/>
          </a:p>
        </p:txBody>
      </p:sp>
      <p:sp>
        <p:nvSpPr>
          <p:cNvPr id="7" name="Title 1"/>
          <p:cNvSpPr txBox="1">
            <a:spLocks/>
          </p:cNvSpPr>
          <p:nvPr/>
        </p:nvSpPr>
        <p:spPr>
          <a:xfrm>
            <a:off x="400050" y="381000"/>
            <a:ext cx="7307263" cy="1285875"/>
          </a:xfrm>
          <a:prstGeom prst="rect">
            <a:avLst/>
          </a:prstGeom>
        </p:spPr>
        <p:txBody>
          <a:bodyPr anchor="ctr">
            <a:normAutofit/>
          </a:bodyPr>
          <a:lstStyle/>
          <a:p>
            <a:pPr lvl="1" eaLnBrk="0" fontAlgn="auto" hangingPunct="0">
              <a:spcBef>
                <a:spcPts val="0"/>
              </a:spcBef>
              <a:spcAft>
                <a:spcPts val="0"/>
              </a:spcAft>
              <a:defRPr/>
            </a:pPr>
            <a:r>
              <a:rPr lang="en-US" sz="3200" kern="0" dirty="0">
                <a:latin typeface="Gill Sans MT" pitchFamily="34" charset="0"/>
                <a:ea typeface="Geneva" pitchFamily="-108" charset="-128"/>
                <a:cs typeface="Arial" pitchFamily="34" charset="0"/>
              </a:rPr>
              <a:t>Text complexity is defined by</a:t>
            </a:r>
            <a:endParaRPr lang="en-US" kern="0" dirty="0">
              <a:latin typeface="Gill Sans MT" pitchFamily="34" charset="0"/>
              <a:ea typeface="Geneva" pitchFamily="-108" charset="-128"/>
              <a:cs typeface="Arial" pitchFamily="34" charset="0"/>
            </a:endParaRPr>
          </a:p>
          <a:p>
            <a:pPr marL="457200" eaLnBrk="0" fontAlgn="auto" hangingPunct="0">
              <a:spcBef>
                <a:spcPts val="0"/>
              </a:spcBef>
              <a:spcAft>
                <a:spcPts val="0"/>
              </a:spcAft>
              <a:defRPr/>
            </a:pPr>
            <a:r>
              <a:rPr lang="en-US" sz="2000" b="1" kern="0" dirty="0">
                <a:solidFill>
                  <a:schemeClr val="bg1"/>
                </a:solidFill>
                <a:latin typeface="+mj-lt"/>
                <a:ea typeface="Geneva" pitchFamily="-108" charset="-128"/>
                <a:cs typeface="Geneva" pitchFamily="-108" charset="-128"/>
              </a:rPr>
              <a:t>w of Text Complexity</a:t>
            </a:r>
          </a:p>
        </p:txBody>
      </p:sp>
      <p:grpSp>
        <p:nvGrpSpPr>
          <p:cNvPr id="31749" name="Group 20"/>
          <p:cNvGrpSpPr>
            <a:grpSpLocks/>
          </p:cNvGrpSpPr>
          <p:nvPr/>
        </p:nvGrpSpPr>
        <p:grpSpPr bwMode="auto">
          <a:xfrm>
            <a:off x="495300" y="2419350"/>
            <a:ext cx="6765925" cy="2741613"/>
            <a:chOff x="495320" y="2419049"/>
            <a:chExt cx="6765905" cy="2741913"/>
          </a:xfrm>
        </p:grpSpPr>
        <p:grpSp>
          <p:nvGrpSpPr>
            <p:cNvPr id="31760" name="Group 8"/>
            <p:cNvGrpSpPr>
              <a:grpSpLocks/>
            </p:cNvGrpSpPr>
            <p:nvPr/>
          </p:nvGrpSpPr>
          <p:grpSpPr bwMode="auto">
            <a:xfrm>
              <a:off x="6502206" y="2419049"/>
              <a:ext cx="759019" cy="2741913"/>
              <a:chOff x="6502206" y="2419049"/>
              <a:chExt cx="759019" cy="2741913"/>
            </a:xfrm>
          </p:grpSpPr>
          <p:sp>
            <p:nvSpPr>
              <p:cNvPr id="31762" name="Isosceles Triangle 22"/>
              <p:cNvSpPr>
                <a:spLocks noChangeArrowheads="1"/>
              </p:cNvSpPr>
              <p:nvPr/>
            </p:nvSpPr>
            <p:spPr bwMode="auto">
              <a:xfrm rot="7297754">
                <a:off x="5510759" y="3410496"/>
                <a:ext cx="2741913" cy="759019"/>
              </a:xfrm>
              <a:prstGeom prst="triangle">
                <a:avLst>
                  <a:gd name="adj" fmla="val 50000"/>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en-US">
                  <a:latin typeface="Calibri" pitchFamily="34" charset="0"/>
                </a:endParaRPr>
              </a:p>
            </p:txBody>
          </p:sp>
          <p:sp>
            <p:nvSpPr>
              <p:cNvPr id="31763" name="TextBox 18"/>
              <p:cNvSpPr txBox="1">
                <a:spLocks noChangeArrowheads="1"/>
              </p:cNvSpPr>
              <p:nvPr/>
            </p:nvSpPr>
            <p:spPr bwMode="auto">
              <a:xfrm rot="-3649141">
                <a:off x="6020170" y="3522509"/>
                <a:ext cx="1523284"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latin typeface="Calibri" pitchFamily="34" charset="0"/>
                  </a:rPr>
                  <a:t>Qualitative</a:t>
                </a:r>
              </a:p>
            </p:txBody>
          </p:sp>
        </p:grpSp>
        <p:sp>
          <p:nvSpPr>
            <p:cNvPr id="31761" name="TextBox 25"/>
            <p:cNvSpPr txBox="1">
              <a:spLocks noChangeArrowheads="1"/>
            </p:cNvSpPr>
            <p:nvPr/>
          </p:nvSpPr>
          <p:spPr bwMode="auto">
            <a:xfrm>
              <a:off x="495320" y="3085453"/>
              <a:ext cx="534437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01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600"/>
                </a:spcBef>
                <a:buClr>
                  <a:srgbClr val="E4A11B"/>
                </a:buClr>
                <a:buSzPct val="100000"/>
                <a:buFont typeface="Arial" pitchFamily="34" charset="0"/>
                <a:buAutoNum type="arabicPeriod" startAt="2"/>
              </a:pPr>
              <a:r>
                <a:rPr lang="en-US" sz="1700" b="1">
                  <a:solidFill>
                    <a:srgbClr val="0000FF"/>
                  </a:solidFill>
                  <a:latin typeface="Calibri" pitchFamily="34" charset="0"/>
                </a:rPr>
                <a:t>Qualitative measures </a:t>
              </a:r>
              <a:r>
                <a:rPr lang="en-US" sz="1700">
                  <a:latin typeface="Calibri" pitchFamily="34" charset="0"/>
                </a:rPr>
                <a:t>– </a:t>
              </a:r>
              <a:r>
                <a:rPr lang="en-US" sz="1700" b="1">
                  <a:latin typeface="Cambria" pitchFamily="18" charset="0"/>
                </a:rPr>
                <a:t>levels of meaning, structure, language conventionality and clarity, and knowledge demands often best measured by an attentive human reader.</a:t>
              </a:r>
            </a:p>
          </p:txBody>
        </p:sp>
      </p:grpSp>
      <p:grpSp>
        <p:nvGrpSpPr>
          <p:cNvPr id="31750" name="Group 21"/>
          <p:cNvGrpSpPr>
            <a:grpSpLocks/>
          </p:cNvGrpSpPr>
          <p:nvPr/>
        </p:nvGrpSpPr>
        <p:grpSpPr bwMode="auto">
          <a:xfrm>
            <a:off x="506413" y="2220913"/>
            <a:ext cx="7589838" cy="2946400"/>
            <a:chOff x="485450" y="2221162"/>
            <a:chExt cx="7589729" cy="2946148"/>
          </a:xfrm>
        </p:grpSpPr>
        <p:grpSp>
          <p:nvGrpSpPr>
            <p:cNvPr id="31756" name="Group 11"/>
            <p:cNvGrpSpPr>
              <a:grpSpLocks/>
            </p:cNvGrpSpPr>
            <p:nvPr/>
          </p:nvGrpSpPr>
          <p:grpSpPr bwMode="auto">
            <a:xfrm>
              <a:off x="7316234" y="2424113"/>
              <a:ext cx="758945" cy="2743197"/>
              <a:chOff x="7316234" y="2424113"/>
              <a:chExt cx="758945" cy="2743197"/>
            </a:xfrm>
          </p:grpSpPr>
          <p:sp>
            <p:nvSpPr>
              <p:cNvPr id="31758" name="Isosceles Triangle 23"/>
              <p:cNvSpPr>
                <a:spLocks noChangeArrowheads="1"/>
              </p:cNvSpPr>
              <p:nvPr/>
            </p:nvSpPr>
            <p:spPr bwMode="auto">
              <a:xfrm rot="14352476" flipH="1">
                <a:off x="6324108" y="3416239"/>
                <a:ext cx="2743197" cy="758945"/>
              </a:xfrm>
              <a:prstGeom prst="triangle">
                <a:avLst>
                  <a:gd name="adj" fmla="val 50000"/>
                </a:avLst>
              </a:prstGeom>
              <a:solidFill>
                <a:srgbClr val="DD4F2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en-US">
                  <a:latin typeface="Calibri" pitchFamily="34" charset="0"/>
                </a:endParaRPr>
              </a:p>
            </p:txBody>
          </p:sp>
          <p:sp>
            <p:nvSpPr>
              <p:cNvPr id="31759" name="TextBox 19"/>
              <p:cNvSpPr txBox="1">
                <a:spLocks noChangeArrowheads="1"/>
              </p:cNvSpPr>
              <p:nvPr/>
            </p:nvSpPr>
            <p:spPr bwMode="auto">
              <a:xfrm rot="3558274">
                <a:off x="7099944" y="3522373"/>
                <a:ext cx="1523997" cy="3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a:latin typeface="Calibri" pitchFamily="34" charset="0"/>
                  </a:rPr>
                  <a:t>Quantitative</a:t>
                </a:r>
              </a:p>
            </p:txBody>
          </p:sp>
        </p:grpSp>
        <p:sp>
          <p:nvSpPr>
            <p:cNvPr id="31757" name="TextBox 26"/>
            <p:cNvSpPr txBox="1">
              <a:spLocks noChangeArrowheads="1"/>
            </p:cNvSpPr>
            <p:nvPr/>
          </p:nvSpPr>
          <p:spPr bwMode="auto">
            <a:xfrm>
              <a:off x="485450" y="2221162"/>
              <a:ext cx="5343855" cy="87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01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600"/>
                </a:spcBef>
                <a:buClr>
                  <a:srgbClr val="E4A11B"/>
                </a:buClr>
                <a:buSzPct val="100000"/>
                <a:buFont typeface="Arial" pitchFamily="34" charset="0"/>
                <a:buAutoNum type="arabicPeriod"/>
              </a:pPr>
              <a:r>
                <a:rPr lang="en-US" sz="1700" b="1">
                  <a:solidFill>
                    <a:srgbClr val="0000FF"/>
                  </a:solidFill>
                  <a:latin typeface="Calibri" pitchFamily="34" charset="0"/>
                </a:rPr>
                <a:t>Quantitative measures </a:t>
              </a:r>
              <a:r>
                <a:rPr lang="en-US" sz="1700">
                  <a:latin typeface="Cambria" pitchFamily="18" charset="0"/>
                </a:rPr>
                <a:t>– readability and other scores of text complexity often best measured by computer software.</a:t>
              </a:r>
            </a:p>
          </p:txBody>
        </p:sp>
      </p:grpSp>
      <p:grpSp>
        <p:nvGrpSpPr>
          <p:cNvPr id="31752" name="Group 14"/>
          <p:cNvGrpSpPr>
            <a:grpSpLocks/>
          </p:cNvGrpSpPr>
          <p:nvPr/>
        </p:nvGrpSpPr>
        <p:grpSpPr bwMode="auto">
          <a:xfrm>
            <a:off x="5878514" y="4143375"/>
            <a:ext cx="2857499" cy="798264"/>
            <a:chOff x="5878514" y="4143375"/>
            <a:chExt cx="2857499" cy="798264"/>
          </a:xfrm>
        </p:grpSpPr>
        <p:sp>
          <p:nvSpPr>
            <p:cNvPr id="31754" name="Isosceles Triangle 21"/>
            <p:cNvSpPr>
              <a:spLocks noChangeArrowheads="1"/>
            </p:cNvSpPr>
            <p:nvPr/>
          </p:nvSpPr>
          <p:spPr bwMode="auto">
            <a:xfrm>
              <a:off x="5878514" y="4143375"/>
              <a:ext cx="2857499" cy="759226"/>
            </a:xfrm>
            <a:prstGeom prst="triangle">
              <a:avLst>
                <a:gd name="adj" fmla="val 50000"/>
              </a:avLst>
            </a:prstGeom>
            <a:solidFill>
              <a:srgbClr val="2E7084"/>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en-US">
                <a:latin typeface="Calibri" pitchFamily="34" charset="0"/>
              </a:endParaRPr>
            </a:p>
          </p:txBody>
        </p:sp>
        <p:sp>
          <p:nvSpPr>
            <p:cNvPr id="31755" name="TextBox 20"/>
            <p:cNvSpPr txBox="1">
              <a:spLocks noChangeArrowheads="1"/>
            </p:cNvSpPr>
            <p:nvPr/>
          </p:nvSpPr>
          <p:spPr bwMode="auto">
            <a:xfrm>
              <a:off x="6259516" y="4572223"/>
              <a:ext cx="2133600" cy="36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a:latin typeface="Calibri" pitchFamily="34" charset="0"/>
                </a:rPr>
                <a:t>Reader and Task</a:t>
              </a:r>
            </a:p>
          </p:txBody>
        </p:sp>
      </p:grpSp>
      <p:sp>
        <p:nvSpPr>
          <p:cNvPr id="31753" name="TextBox 27"/>
          <p:cNvSpPr txBox="1">
            <a:spLocks noChangeArrowheads="1"/>
          </p:cNvSpPr>
          <p:nvPr/>
        </p:nvSpPr>
        <p:spPr bwMode="auto">
          <a:xfrm>
            <a:off x="506413" y="4225140"/>
            <a:ext cx="5344606" cy="140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39775" indent="-2825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600"/>
              </a:spcBef>
              <a:buClr>
                <a:srgbClr val="E4A11B"/>
              </a:buClr>
              <a:buSzPct val="100000"/>
              <a:buFont typeface="Arial" pitchFamily="34" charset="0"/>
              <a:buAutoNum type="arabicPeriod" startAt="3"/>
            </a:pPr>
            <a:r>
              <a:rPr lang="en-US" sz="1700" b="1">
                <a:solidFill>
                  <a:srgbClr val="0000FF"/>
                </a:solidFill>
                <a:latin typeface="Calibri" pitchFamily="34" charset="0"/>
              </a:rPr>
              <a:t>Reader and Task considerations </a:t>
            </a:r>
            <a:r>
              <a:rPr lang="en-US" sz="1700">
                <a:latin typeface="Calibri" pitchFamily="34" charset="0"/>
              </a:rPr>
              <a:t>– </a:t>
            </a:r>
            <a:r>
              <a:rPr lang="en-US" sz="1700" b="1">
                <a:latin typeface="Cambria" pitchFamily="18" charset="0"/>
              </a:rPr>
              <a:t>background knowledge of reader, motivation, interests, and complexity generated by tasks assigned often best made by educators employing their professional judgment.</a:t>
            </a:r>
          </a:p>
        </p:txBody>
      </p:sp>
    </p:spTree>
    <p:extLst>
      <p:ext uri="{BB962C8B-B14F-4D97-AF65-F5344CB8AC3E}">
        <p14:creationId xmlns:p14="http://schemas.microsoft.com/office/powerpoint/2010/main" val="450825925"/>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b="8546"/>
          <a:stretch>
            <a:fillRect/>
          </a:stretch>
        </p:blipFill>
        <p:spPr bwMode="auto">
          <a:xfrm>
            <a:off x="152400" y="166688"/>
            <a:ext cx="82296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r="2185" b="9103"/>
          <a:stretch>
            <a:fillRect/>
          </a:stretch>
        </p:blipFill>
        <p:spPr bwMode="auto">
          <a:xfrm>
            <a:off x="152400" y="3756991"/>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641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a:t>
            </a:r>
            <a:endParaRPr lang="en-US" dirty="0"/>
          </a:p>
        </p:txBody>
      </p:sp>
      <p:sp>
        <p:nvSpPr>
          <p:cNvPr id="4" name="Rectangle 3"/>
          <p:cNvSpPr/>
          <p:nvPr/>
        </p:nvSpPr>
        <p:spPr>
          <a:xfrm>
            <a:off x="762000" y="3105835"/>
            <a:ext cx="7467600" cy="646331"/>
          </a:xfrm>
          <a:prstGeom prst="rect">
            <a:avLst/>
          </a:prstGeom>
        </p:spPr>
        <p:txBody>
          <a:bodyPr wrap="square">
            <a:spAutoFit/>
          </a:bodyPr>
          <a:lstStyle/>
          <a:p>
            <a:r>
              <a:rPr lang="en-US" dirty="0" smtClean="0">
                <a:hlinkClick r:id="rId2"/>
              </a:rPr>
              <a:t>http://mediasite.k12.hi.us/HIDOE/Viewer/?peid=1d2454866ec44a769623b25c287efe691d</a:t>
            </a:r>
            <a:r>
              <a:rPr lang="en-US" dirty="0" smtClean="0"/>
              <a:t> </a:t>
            </a:r>
            <a:endParaRPr lang="en-US" dirty="0"/>
          </a:p>
        </p:txBody>
      </p:sp>
    </p:spTree>
    <p:extLst>
      <p:ext uri="{BB962C8B-B14F-4D97-AF65-F5344CB8AC3E}">
        <p14:creationId xmlns:p14="http://schemas.microsoft.com/office/powerpoint/2010/main" val="398806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Objectives </a:t>
            </a:r>
            <a:endParaRPr lang="en-US" dirty="0"/>
          </a:p>
        </p:txBody>
      </p:sp>
      <p:sp>
        <p:nvSpPr>
          <p:cNvPr id="6" name="Content Placeholder 5"/>
          <p:cNvSpPr>
            <a:spLocks noGrp="1"/>
          </p:cNvSpPr>
          <p:nvPr>
            <p:ph idx="1"/>
          </p:nvPr>
        </p:nvSpPr>
        <p:spPr/>
        <p:txBody>
          <a:bodyPr/>
          <a:lstStyle/>
          <a:p>
            <a:pPr marL="114300" indent="0">
              <a:buNone/>
            </a:pPr>
            <a:endParaRPr lang="en-US" sz="3200" dirty="0" smtClean="0"/>
          </a:p>
          <a:p>
            <a:pPr>
              <a:buFont typeface="Wingdings" pitchFamily="2" charset="2"/>
              <a:buChar char="ü"/>
            </a:pPr>
            <a:r>
              <a:rPr lang="en-US" sz="3200" dirty="0" smtClean="0"/>
              <a:t>Highlight shifts in Alaska English/Language Arts Standards by Content Area</a:t>
            </a:r>
          </a:p>
          <a:p>
            <a:endParaRPr lang="en-US" dirty="0"/>
          </a:p>
          <a:p>
            <a:endParaRPr lang="en-US" dirty="0" smtClean="0"/>
          </a:p>
        </p:txBody>
      </p:sp>
    </p:spTree>
    <p:extLst>
      <p:ext uri="{BB962C8B-B14F-4D97-AF65-F5344CB8AC3E}">
        <p14:creationId xmlns:p14="http://schemas.microsoft.com/office/powerpoint/2010/main" val="1799606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274638"/>
            <a:ext cx="8458200" cy="1143000"/>
          </a:xfrm>
        </p:spPr>
        <p:txBody>
          <a:bodyPr/>
          <a:lstStyle/>
          <a:p>
            <a:pPr algn="ctr" eaLnBrk="1" hangingPunct="1"/>
            <a:r>
              <a:rPr lang="en-US" sz="6600" dirty="0" smtClean="0">
                <a:latin typeface="Cambria" pitchFamily="18" charset="0"/>
              </a:rPr>
              <a:t>Highlights in Writing</a:t>
            </a:r>
          </a:p>
        </p:txBody>
      </p:sp>
      <p:sp>
        <p:nvSpPr>
          <p:cNvPr id="34819" name="Content Placeholder 2"/>
          <p:cNvSpPr>
            <a:spLocks noGrp="1"/>
          </p:cNvSpPr>
          <p:nvPr>
            <p:ph idx="1"/>
          </p:nvPr>
        </p:nvSpPr>
        <p:spPr>
          <a:xfrm>
            <a:off x="0" y="1905000"/>
            <a:ext cx="8229600" cy="4525962"/>
          </a:xfrm>
        </p:spPr>
        <p:txBody>
          <a:bodyPr/>
          <a:lstStyle/>
          <a:p>
            <a:pPr lvl="1" eaLnBrk="1" hangingPunct="1">
              <a:buFont typeface="Wingdings" pitchFamily="2" charset="2"/>
              <a:buChar char="§"/>
            </a:pPr>
            <a:r>
              <a:rPr lang="en-US" sz="4000" dirty="0" smtClean="0">
                <a:latin typeface="Cambria" pitchFamily="18" charset="0"/>
              </a:rPr>
              <a:t>Research and technology</a:t>
            </a:r>
          </a:p>
          <a:p>
            <a:pPr lvl="1" eaLnBrk="1" hangingPunct="1">
              <a:buFont typeface="Wingdings" pitchFamily="2" charset="2"/>
              <a:buChar char="§"/>
            </a:pPr>
            <a:endParaRPr lang="en-US" sz="4000" dirty="0" smtClean="0">
              <a:latin typeface="Cambria" pitchFamily="18" charset="0"/>
            </a:endParaRPr>
          </a:p>
          <a:p>
            <a:pPr lvl="1" eaLnBrk="1" hangingPunct="1">
              <a:buFont typeface="Wingdings" pitchFamily="2" charset="2"/>
              <a:buChar char="§"/>
            </a:pPr>
            <a:r>
              <a:rPr lang="en-US" sz="4000" dirty="0" smtClean="0">
                <a:latin typeface="Cambria" pitchFamily="18" charset="0"/>
              </a:rPr>
              <a:t>Writing and reading standards are linked</a:t>
            </a:r>
          </a:p>
          <a:p>
            <a:pPr lvl="1" eaLnBrk="1" hangingPunct="1">
              <a:buFont typeface="Wingdings" pitchFamily="2" charset="2"/>
              <a:buChar char="§"/>
            </a:pPr>
            <a:endParaRPr lang="en-US" sz="4000" dirty="0">
              <a:latin typeface="Cambria" pitchFamily="18" charset="0"/>
            </a:endParaRPr>
          </a:p>
          <a:p>
            <a:pPr lvl="1" eaLnBrk="1" hangingPunct="1">
              <a:buFont typeface="Wingdings" pitchFamily="2" charset="2"/>
              <a:buChar char="§"/>
            </a:pPr>
            <a:r>
              <a:rPr lang="en-US" sz="4000" dirty="0" smtClean="0">
                <a:latin typeface="Cambria" pitchFamily="18" charset="0"/>
              </a:rPr>
              <a:t>Opinion writing in early grades</a:t>
            </a:r>
          </a:p>
          <a:p>
            <a:pPr eaLnBrk="1" hangingPunct="1"/>
            <a:endParaRPr lang="en-US" dirty="0" smtClean="0"/>
          </a:p>
        </p:txBody>
      </p:sp>
    </p:spTree>
    <p:extLst>
      <p:ext uri="{BB962C8B-B14F-4D97-AF65-F5344CB8AC3E}">
        <p14:creationId xmlns:p14="http://schemas.microsoft.com/office/powerpoint/2010/main" val="3686599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87325"/>
            <a:ext cx="8382000" cy="6670675"/>
          </a:xfrm>
        </p:spPr>
      </p:pic>
      <p:sp>
        <p:nvSpPr>
          <p:cNvPr id="6" name="Flowchart: Connector 5"/>
          <p:cNvSpPr/>
          <p:nvPr/>
        </p:nvSpPr>
        <p:spPr>
          <a:xfrm>
            <a:off x="228600" y="1721224"/>
            <a:ext cx="228600" cy="228600"/>
          </a:xfrm>
          <a:prstGeom prst="flowChartConnector">
            <a:avLst/>
          </a:prstGeom>
          <a:noFill/>
          <a:ln w="22225">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Connector 6"/>
          <p:cNvSpPr/>
          <p:nvPr/>
        </p:nvSpPr>
        <p:spPr>
          <a:xfrm>
            <a:off x="273424" y="3352800"/>
            <a:ext cx="228600" cy="228600"/>
          </a:xfrm>
          <a:prstGeom prst="flowChartConnector">
            <a:avLst/>
          </a:prstGeom>
          <a:noFill/>
          <a:ln>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Connector 7"/>
          <p:cNvSpPr/>
          <p:nvPr/>
        </p:nvSpPr>
        <p:spPr>
          <a:xfrm>
            <a:off x="273424" y="4572000"/>
            <a:ext cx="228600" cy="228600"/>
          </a:xfrm>
          <a:prstGeom prst="flowChartConnector">
            <a:avLst/>
          </a:prstGeom>
          <a:noFill/>
          <a:ln>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80674711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1534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uble Brace 4"/>
          <p:cNvSpPr/>
          <p:nvPr/>
        </p:nvSpPr>
        <p:spPr>
          <a:xfrm>
            <a:off x="2819400" y="1676400"/>
            <a:ext cx="2781300" cy="1295400"/>
          </a:xfrm>
          <a:prstGeom prst="bracePair">
            <a:avLst/>
          </a:prstGeom>
          <a:ln w="25400">
            <a:solidFill>
              <a:srgbClr val="EA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 name="Double Brace 6"/>
          <p:cNvSpPr/>
          <p:nvPr/>
        </p:nvSpPr>
        <p:spPr>
          <a:xfrm>
            <a:off x="228600" y="1676400"/>
            <a:ext cx="2667000" cy="838200"/>
          </a:xfrm>
          <a:prstGeom prst="bracePair">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 name="TextBox 5"/>
          <p:cNvSpPr txBox="1"/>
          <p:nvPr/>
        </p:nvSpPr>
        <p:spPr>
          <a:xfrm>
            <a:off x="8382000" y="6477000"/>
            <a:ext cx="609600" cy="261938"/>
          </a:xfrm>
          <a:prstGeom prst="rect">
            <a:avLst/>
          </a:prstGeom>
          <a:noFill/>
        </p:spPr>
        <p:txBody>
          <a:bodyPr>
            <a:spAutoFit/>
          </a:bodyPr>
          <a:lstStyle/>
          <a:p>
            <a:pPr fontAlgn="base">
              <a:spcBef>
                <a:spcPct val="0"/>
              </a:spcBef>
              <a:spcAft>
                <a:spcPct val="0"/>
              </a:spcAft>
              <a:defRPr/>
            </a:pPr>
            <a:r>
              <a:rPr lang="en-US" sz="1100" dirty="0">
                <a:solidFill>
                  <a:prstClr val="black"/>
                </a:solidFill>
              </a:rPr>
              <a:t>pg 18</a:t>
            </a:r>
          </a:p>
        </p:txBody>
      </p:sp>
    </p:spTree>
    <p:extLst>
      <p:ext uri="{BB962C8B-B14F-4D97-AF65-F5344CB8AC3E}">
        <p14:creationId xmlns:p14="http://schemas.microsoft.com/office/powerpoint/2010/main" val="933529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r="847"/>
          <a:stretch>
            <a:fillRect/>
          </a:stretch>
        </p:blipFill>
        <p:spPr bwMode="auto">
          <a:xfrm>
            <a:off x="228600" y="228601"/>
            <a:ext cx="8077200" cy="644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305800" y="6400800"/>
            <a:ext cx="838200" cy="276225"/>
          </a:xfrm>
          <a:prstGeom prst="rect">
            <a:avLst/>
          </a:prstGeom>
          <a:noFill/>
        </p:spPr>
        <p:txBody>
          <a:bodyPr>
            <a:spAutoFit/>
          </a:bodyPr>
          <a:lstStyle/>
          <a:p>
            <a:pPr fontAlgn="base">
              <a:spcBef>
                <a:spcPct val="0"/>
              </a:spcBef>
              <a:spcAft>
                <a:spcPct val="0"/>
              </a:spcAft>
              <a:defRPr/>
            </a:pPr>
            <a:r>
              <a:rPr lang="en-US" sz="1200" dirty="0">
                <a:solidFill>
                  <a:prstClr val="black"/>
                </a:solidFill>
              </a:rPr>
              <a:t>Pg 22</a:t>
            </a:r>
          </a:p>
        </p:txBody>
      </p:sp>
    </p:spTree>
    <p:extLst>
      <p:ext uri="{BB962C8B-B14F-4D97-AF65-F5344CB8AC3E}">
        <p14:creationId xmlns:p14="http://schemas.microsoft.com/office/powerpoint/2010/main" val="1490262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228600"/>
            <a:ext cx="8458200" cy="1524000"/>
          </a:xfrm>
        </p:spPr>
        <p:txBody>
          <a:bodyPr/>
          <a:lstStyle/>
          <a:p>
            <a:pPr algn="ctr" eaLnBrk="1" hangingPunct="1"/>
            <a:r>
              <a:rPr lang="en-US" sz="6600" dirty="0" smtClean="0">
                <a:latin typeface="Cambria" pitchFamily="18" charset="0"/>
              </a:rPr>
              <a:t>Highlights in Speaking and Listening</a:t>
            </a:r>
          </a:p>
        </p:txBody>
      </p:sp>
      <p:sp>
        <p:nvSpPr>
          <p:cNvPr id="40963" name="Content Placeholder 2"/>
          <p:cNvSpPr>
            <a:spLocks noGrp="1"/>
          </p:cNvSpPr>
          <p:nvPr>
            <p:ph idx="1"/>
          </p:nvPr>
        </p:nvSpPr>
        <p:spPr>
          <a:xfrm>
            <a:off x="0" y="2819400"/>
            <a:ext cx="8458200" cy="3657600"/>
          </a:xfrm>
        </p:spPr>
        <p:txBody>
          <a:bodyPr/>
          <a:lstStyle/>
          <a:p>
            <a:pPr lvl="1" eaLnBrk="1" hangingPunct="1">
              <a:buFont typeface="Wingdings" pitchFamily="2" charset="2"/>
              <a:buChar char="§"/>
            </a:pPr>
            <a:r>
              <a:rPr lang="en-US" sz="3200" dirty="0" smtClean="0">
                <a:latin typeface="Cambria" pitchFamily="18" charset="0"/>
              </a:rPr>
              <a:t>Supports collaboration</a:t>
            </a:r>
          </a:p>
          <a:p>
            <a:pPr lvl="1" eaLnBrk="1" hangingPunct="1">
              <a:buFont typeface="Wingdings" pitchFamily="2" charset="2"/>
              <a:buChar char="§"/>
            </a:pPr>
            <a:endParaRPr lang="en-US" sz="3200" dirty="0" smtClean="0">
              <a:latin typeface="Cambria" pitchFamily="18" charset="0"/>
            </a:endParaRPr>
          </a:p>
          <a:p>
            <a:pPr lvl="1" eaLnBrk="1" hangingPunct="1">
              <a:buFont typeface="Wingdings" pitchFamily="2" charset="2"/>
              <a:buChar char="§"/>
            </a:pPr>
            <a:r>
              <a:rPr lang="en-US" sz="3200" dirty="0" smtClean="0">
                <a:latin typeface="Cambria" pitchFamily="18" charset="0"/>
              </a:rPr>
              <a:t>Incorporates technology</a:t>
            </a:r>
          </a:p>
          <a:p>
            <a:pPr eaLnBrk="1" hangingPunct="1"/>
            <a:endParaRPr lang="en-US" dirty="0" smtClean="0"/>
          </a:p>
        </p:txBody>
      </p:sp>
    </p:spTree>
    <p:extLst>
      <p:ext uri="{BB962C8B-B14F-4D97-AF65-F5344CB8AC3E}">
        <p14:creationId xmlns:p14="http://schemas.microsoft.com/office/powerpoint/2010/main" val="3820724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190500"/>
            <a:ext cx="8382000" cy="6667500"/>
            <a:chOff x="266700" y="190500"/>
            <a:chExt cx="7848600" cy="643890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90500"/>
              <a:ext cx="7848600"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Connector 2"/>
            <p:cNvSpPr/>
            <p:nvPr/>
          </p:nvSpPr>
          <p:spPr>
            <a:xfrm>
              <a:off x="685800" y="2819400"/>
              <a:ext cx="228600" cy="304800"/>
            </a:xfrm>
            <a:prstGeom prst="flowChartConnector">
              <a:avLst/>
            </a:prstGeom>
            <a:noFill/>
            <a:ln>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Flowchart: Connector 3"/>
            <p:cNvSpPr/>
            <p:nvPr/>
          </p:nvSpPr>
          <p:spPr>
            <a:xfrm>
              <a:off x="705555" y="4670778"/>
              <a:ext cx="228600" cy="304800"/>
            </a:xfrm>
            <a:prstGeom prst="flowChartConnector">
              <a:avLst/>
            </a:prstGeom>
            <a:noFill/>
            <a:ln>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769153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8600"/>
            <a:ext cx="8305800" cy="64770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Double Brace 7"/>
          <p:cNvSpPr/>
          <p:nvPr/>
        </p:nvSpPr>
        <p:spPr>
          <a:xfrm>
            <a:off x="-76200" y="2895600"/>
            <a:ext cx="2971800" cy="2971800"/>
          </a:xfrm>
          <a:prstGeom prst="bracePair">
            <a:avLst/>
          </a:prstGeom>
          <a:ln w="25400">
            <a:solidFill>
              <a:srgbClr val="EA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419277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228600"/>
            <a:ext cx="8041923" cy="6513689"/>
          </a:xfrm>
        </p:spPr>
      </p:pic>
      <p:sp>
        <p:nvSpPr>
          <p:cNvPr id="11" name="Oval 10"/>
          <p:cNvSpPr/>
          <p:nvPr/>
        </p:nvSpPr>
        <p:spPr>
          <a:xfrm flipV="1">
            <a:off x="299155" y="762000"/>
            <a:ext cx="7168445"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95446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274638"/>
            <a:ext cx="8382000" cy="1143000"/>
          </a:xfrm>
        </p:spPr>
        <p:txBody>
          <a:bodyPr/>
          <a:lstStyle/>
          <a:p>
            <a:pPr algn="ctr" eaLnBrk="1" hangingPunct="1"/>
            <a:r>
              <a:rPr lang="en-US" sz="6600" dirty="0" smtClean="0">
                <a:latin typeface="Cambria" pitchFamily="18" charset="0"/>
              </a:rPr>
              <a:t>Highlights in Language</a:t>
            </a:r>
          </a:p>
        </p:txBody>
      </p:sp>
      <p:sp>
        <p:nvSpPr>
          <p:cNvPr id="46083" name="Content Placeholder 2"/>
          <p:cNvSpPr>
            <a:spLocks noGrp="1"/>
          </p:cNvSpPr>
          <p:nvPr>
            <p:ph idx="1"/>
          </p:nvPr>
        </p:nvSpPr>
        <p:spPr>
          <a:xfrm>
            <a:off x="152400" y="2667000"/>
            <a:ext cx="8229600" cy="2590800"/>
          </a:xfrm>
        </p:spPr>
        <p:txBody>
          <a:bodyPr>
            <a:normAutofit/>
          </a:bodyPr>
          <a:lstStyle/>
          <a:p>
            <a:pPr lvl="1" eaLnBrk="1" hangingPunct="1">
              <a:buFont typeface="Wingdings" pitchFamily="2" charset="2"/>
              <a:buChar char="§"/>
            </a:pPr>
            <a:r>
              <a:rPr lang="en-US" sz="3200" dirty="0" smtClean="0">
                <a:latin typeface="Cambria" pitchFamily="18" charset="0"/>
              </a:rPr>
              <a:t>Command of conventions</a:t>
            </a:r>
          </a:p>
          <a:p>
            <a:pPr lvl="1" eaLnBrk="1" hangingPunct="1">
              <a:buFont typeface="Wingdings" pitchFamily="2" charset="2"/>
              <a:buChar char="§"/>
            </a:pPr>
            <a:endParaRPr lang="en-US" sz="3200" dirty="0" smtClean="0">
              <a:latin typeface="Cambria" pitchFamily="18" charset="0"/>
            </a:endParaRPr>
          </a:p>
          <a:p>
            <a:pPr lvl="1" eaLnBrk="1" hangingPunct="1">
              <a:buFont typeface="Wingdings" pitchFamily="2" charset="2"/>
              <a:buChar char="§"/>
            </a:pPr>
            <a:r>
              <a:rPr lang="en-US" sz="3200" dirty="0" smtClean="0">
                <a:latin typeface="Cambria" pitchFamily="18" charset="0"/>
              </a:rPr>
              <a:t>Expand vocabulary</a:t>
            </a:r>
            <a:endParaRPr lang="en-US" sz="3600" dirty="0" smtClean="0">
              <a:latin typeface="Cambria" pitchFamily="18" charset="0"/>
            </a:endParaRPr>
          </a:p>
        </p:txBody>
      </p:sp>
    </p:spTree>
    <p:extLst>
      <p:ext uri="{BB962C8B-B14F-4D97-AF65-F5344CB8AC3E}">
        <p14:creationId xmlns:p14="http://schemas.microsoft.com/office/powerpoint/2010/main" val="273543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305800" cy="658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457200" y="2286000"/>
            <a:ext cx="381000" cy="5853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p:cNvSpPr/>
          <p:nvPr/>
        </p:nvSpPr>
        <p:spPr>
          <a:xfrm>
            <a:off x="457200" y="4572000"/>
            <a:ext cx="381000"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7111" name="TextBox 10"/>
          <p:cNvSpPr txBox="1">
            <a:spLocks noChangeArrowheads="1"/>
          </p:cNvSpPr>
          <p:nvPr/>
        </p:nvSpPr>
        <p:spPr bwMode="auto">
          <a:xfrm>
            <a:off x="8229600" y="6400800"/>
            <a:ext cx="68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100" b="1">
                <a:solidFill>
                  <a:prstClr val="black"/>
                </a:solidFill>
                <a:latin typeface="Cambria" pitchFamily="18" charset="0"/>
              </a:rPr>
              <a:t>pg.29</a:t>
            </a:r>
          </a:p>
        </p:txBody>
      </p:sp>
    </p:spTree>
    <p:extLst>
      <p:ext uri="{BB962C8B-B14F-4D97-AF65-F5344CB8AC3E}">
        <p14:creationId xmlns:p14="http://schemas.microsoft.com/office/powerpoint/2010/main" val="1371888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76200" y="1612642"/>
            <a:ext cx="8305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28700" lvl="1" indent="-571500">
              <a:buClr>
                <a:srgbClr val="C00000"/>
              </a:buClr>
              <a:buFont typeface="Wingdings" pitchFamily="2" charset="2"/>
              <a:buChar char="§"/>
            </a:pPr>
            <a:r>
              <a:rPr lang="en-US" sz="4000" dirty="0" smtClean="0">
                <a:latin typeface="Cambria" pitchFamily="18" charset="0"/>
              </a:rPr>
              <a:t>Information </a:t>
            </a:r>
            <a:r>
              <a:rPr lang="en-US" sz="4000" dirty="0">
                <a:latin typeface="Cambria" pitchFamily="18" charset="0"/>
              </a:rPr>
              <a:t>and </a:t>
            </a:r>
            <a:r>
              <a:rPr lang="en-US" sz="4000" dirty="0" smtClean="0">
                <a:latin typeface="Cambria" pitchFamily="18" charset="0"/>
              </a:rPr>
              <a:t>literature</a:t>
            </a:r>
          </a:p>
          <a:p>
            <a:pPr marL="1028700" lvl="1" indent="-571500">
              <a:buClr>
                <a:srgbClr val="C00000"/>
              </a:buClr>
              <a:buFont typeface="Wingdings" pitchFamily="2" charset="2"/>
              <a:buChar char="§"/>
            </a:pPr>
            <a:endParaRPr lang="en-US" sz="4000" dirty="0" smtClean="0">
              <a:latin typeface="Cambria" pitchFamily="18" charset="0"/>
            </a:endParaRPr>
          </a:p>
          <a:p>
            <a:pPr marL="1028700" lvl="1" indent="-571500">
              <a:buClr>
                <a:srgbClr val="C00000"/>
              </a:buClr>
              <a:buFont typeface="Wingdings" pitchFamily="2" charset="2"/>
              <a:buChar char="§"/>
            </a:pPr>
            <a:r>
              <a:rPr lang="en-US" sz="4000" dirty="0" smtClean="0">
                <a:latin typeface="Cambria" pitchFamily="18" charset="0"/>
              </a:rPr>
              <a:t>Text dependent questions and answers</a:t>
            </a:r>
          </a:p>
          <a:p>
            <a:pPr marL="1028700" lvl="1" indent="-571500">
              <a:buClr>
                <a:srgbClr val="C00000"/>
              </a:buClr>
              <a:buFont typeface="Wingdings" pitchFamily="2" charset="2"/>
              <a:buChar char="§"/>
            </a:pPr>
            <a:endParaRPr lang="en-US" sz="4000" dirty="0">
              <a:latin typeface="Cambria" pitchFamily="18" charset="0"/>
            </a:endParaRPr>
          </a:p>
          <a:p>
            <a:pPr marL="1028700" lvl="1" indent="-571500">
              <a:buClr>
                <a:srgbClr val="C00000"/>
              </a:buClr>
              <a:buFont typeface="Wingdings" pitchFamily="2" charset="2"/>
              <a:buChar char="§"/>
            </a:pPr>
            <a:r>
              <a:rPr lang="en-US" sz="4000" dirty="0" smtClean="0">
                <a:latin typeface="Cambria" pitchFamily="18" charset="0"/>
              </a:rPr>
              <a:t>Complex Text</a:t>
            </a:r>
          </a:p>
          <a:p>
            <a:pPr marL="1028700" lvl="1" indent="-571500">
              <a:buClr>
                <a:srgbClr val="C00000"/>
              </a:buClr>
              <a:buFont typeface="Wingdings" pitchFamily="2" charset="2"/>
              <a:buChar char="§"/>
            </a:pPr>
            <a:endParaRPr lang="en-US" sz="4000" dirty="0">
              <a:latin typeface="Cambria" pitchFamily="18" charset="0"/>
            </a:endParaRPr>
          </a:p>
          <a:p>
            <a:pPr marL="1028700" lvl="1" indent="-571500">
              <a:buClr>
                <a:srgbClr val="C00000"/>
              </a:buClr>
              <a:buFont typeface="Wingdings" pitchFamily="2" charset="2"/>
              <a:buChar char="§"/>
            </a:pPr>
            <a:r>
              <a:rPr lang="en-US" sz="4000" dirty="0">
                <a:latin typeface="Cambria" pitchFamily="18" charset="0"/>
              </a:rPr>
              <a:t>Foundational Skills for K-5</a:t>
            </a:r>
          </a:p>
        </p:txBody>
      </p:sp>
      <p:sp>
        <p:nvSpPr>
          <p:cNvPr id="23555" name="TextBox 4"/>
          <p:cNvSpPr txBox="1">
            <a:spLocks noChangeArrowheads="1"/>
          </p:cNvSpPr>
          <p:nvPr/>
        </p:nvSpPr>
        <p:spPr bwMode="auto">
          <a:xfrm>
            <a:off x="0" y="152400"/>
            <a:ext cx="8458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6600" dirty="0" smtClean="0">
                <a:solidFill>
                  <a:schemeClr val="tx2"/>
                </a:solidFill>
                <a:latin typeface="Cambria" pitchFamily="18" charset="0"/>
              </a:rPr>
              <a:t>Highlights In Reading</a:t>
            </a:r>
            <a:endParaRPr lang="en-US" sz="6600" dirty="0">
              <a:solidFill>
                <a:schemeClr val="tx2"/>
              </a:solidFill>
              <a:latin typeface="Cambria" pitchFamily="18" charset="0"/>
            </a:endParaRPr>
          </a:p>
        </p:txBody>
      </p:sp>
    </p:spTree>
    <p:extLst>
      <p:ext uri="{BB962C8B-B14F-4D97-AF65-F5344CB8AC3E}">
        <p14:creationId xmlns:p14="http://schemas.microsoft.com/office/powerpoint/2010/main" val="20915993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b="3954"/>
          <a:stretch>
            <a:fillRect/>
          </a:stretch>
        </p:blipFill>
        <p:spPr bwMode="auto">
          <a:xfrm>
            <a:off x="46038" y="0"/>
            <a:ext cx="9097962"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833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001000" cy="641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783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dirty="0" smtClean="0"/>
              <a:t>Recap Highlights</a:t>
            </a:r>
            <a:endParaRPr lang="en-US" dirty="0"/>
          </a:p>
        </p:txBody>
      </p:sp>
      <p:sp>
        <p:nvSpPr>
          <p:cNvPr id="3" name="Content Placeholder 2"/>
          <p:cNvSpPr>
            <a:spLocks noGrp="1"/>
          </p:cNvSpPr>
          <p:nvPr>
            <p:ph idx="1"/>
          </p:nvPr>
        </p:nvSpPr>
        <p:spPr>
          <a:xfrm>
            <a:off x="457200" y="1447800"/>
            <a:ext cx="7620000" cy="4800600"/>
          </a:xfrm>
        </p:spPr>
        <p:txBody>
          <a:bodyPr>
            <a:noAutofit/>
          </a:bodyPr>
          <a:lstStyle/>
          <a:p>
            <a:r>
              <a:rPr lang="en-US" sz="3200" dirty="0" smtClean="0">
                <a:latin typeface="+mj-lt"/>
              </a:rPr>
              <a:t>Reading</a:t>
            </a:r>
          </a:p>
          <a:p>
            <a:endParaRPr lang="en-US" sz="3200" dirty="0">
              <a:latin typeface="+mj-lt"/>
            </a:endParaRPr>
          </a:p>
          <a:p>
            <a:r>
              <a:rPr lang="en-US" sz="3200" dirty="0" smtClean="0">
                <a:latin typeface="+mj-lt"/>
              </a:rPr>
              <a:t>Writing</a:t>
            </a:r>
          </a:p>
          <a:p>
            <a:pPr marL="114300" indent="0">
              <a:buNone/>
            </a:pPr>
            <a:endParaRPr lang="en-US" sz="3200" dirty="0" smtClean="0">
              <a:latin typeface="+mj-lt"/>
            </a:endParaRPr>
          </a:p>
          <a:p>
            <a:r>
              <a:rPr lang="en-US" sz="3200" dirty="0" smtClean="0">
                <a:latin typeface="+mj-lt"/>
              </a:rPr>
              <a:t>Speaking and Listening</a:t>
            </a:r>
          </a:p>
          <a:p>
            <a:pPr marL="114300" indent="0">
              <a:buNone/>
            </a:pPr>
            <a:endParaRPr lang="en-US" sz="3200" dirty="0" smtClean="0">
              <a:latin typeface="+mj-lt"/>
            </a:endParaRPr>
          </a:p>
          <a:p>
            <a:r>
              <a:rPr lang="en-US" sz="3200" dirty="0" smtClean="0">
                <a:latin typeface="+mj-lt"/>
              </a:rPr>
              <a:t>Language</a:t>
            </a:r>
            <a:endParaRPr lang="en-US" sz="3200" dirty="0">
              <a:latin typeface="+mj-lt"/>
            </a:endParaRPr>
          </a:p>
        </p:txBody>
      </p:sp>
    </p:spTree>
    <p:extLst>
      <p:ext uri="{BB962C8B-B14F-4D97-AF65-F5344CB8AC3E}">
        <p14:creationId xmlns:p14="http://schemas.microsoft.com/office/powerpoint/2010/main" val="2209484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0"/>
            <a:ext cx="8229600" cy="1143000"/>
          </a:xfrm>
        </p:spPr>
        <p:txBody>
          <a:bodyPr/>
          <a:lstStyle/>
          <a:p>
            <a:pPr eaLnBrk="1" fontAlgn="auto" hangingPunct="1">
              <a:spcAft>
                <a:spcPts val="0"/>
              </a:spcAft>
              <a:defRPr/>
            </a:pPr>
            <a:r>
              <a:rPr lang="en-US" smtClean="0"/>
              <a:t>Support for Districts</a:t>
            </a:r>
          </a:p>
        </p:txBody>
      </p:sp>
      <p:sp>
        <p:nvSpPr>
          <p:cNvPr id="3" name="Content Placeholder 2"/>
          <p:cNvSpPr>
            <a:spLocks noGrp="1"/>
          </p:cNvSpPr>
          <p:nvPr>
            <p:ph idx="1"/>
          </p:nvPr>
        </p:nvSpPr>
        <p:spPr>
          <a:xfrm>
            <a:off x="381000" y="1295400"/>
            <a:ext cx="8001000" cy="6019800"/>
          </a:xfrm>
        </p:spPr>
        <p:txBody>
          <a:bodyPr rtlCol="0">
            <a:normAutofit/>
          </a:bodyPr>
          <a:lstStyle/>
          <a:p>
            <a:pPr eaLnBrk="1" fontAlgn="auto" hangingPunct="1">
              <a:spcAft>
                <a:spcPts val="0"/>
              </a:spcAft>
              <a:defRPr/>
            </a:pPr>
            <a:endParaRPr lang="en-US" dirty="0" smtClean="0"/>
          </a:p>
          <a:p>
            <a:pPr eaLnBrk="1" fontAlgn="auto" hangingPunct="1">
              <a:spcAft>
                <a:spcPts val="0"/>
              </a:spcAft>
              <a:defRPr/>
            </a:pPr>
            <a:r>
              <a:rPr lang="en-US" sz="3200" dirty="0" smtClean="0">
                <a:latin typeface="Cambria" pitchFamily="18" charset="0"/>
              </a:rPr>
              <a:t>EED Website provides tools </a:t>
            </a:r>
            <a:endParaRPr lang="en-US" sz="3200" dirty="0">
              <a:latin typeface="Cambria" pitchFamily="18" charset="0"/>
            </a:endParaRPr>
          </a:p>
          <a:p>
            <a:pPr eaLnBrk="1" fontAlgn="auto" hangingPunct="1">
              <a:spcAft>
                <a:spcPts val="0"/>
              </a:spcAft>
              <a:defRPr/>
            </a:pPr>
            <a:endParaRPr lang="en-US" sz="3200" dirty="0" smtClean="0">
              <a:latin typeface="Cambria" pitchFamily="18" charset="0"/>
            </a:endParaRPr>
          </a:p>
          <a:p>
            <a:pPr eaLnBrk="1" fontAlgn="auto" hangingPunct="1">
              <a:spcAft>
                <a:spcPts val="0"/>
              </a:spcAft>
              <a:defRPr/>
            </a:pPr>
            <a:r>
              <a:rPr lang="en-US" sz="3200" dirty="0" smtClean="0">
                <a:latin typeface="Cambria" pitchFamily="18" charset="0"/>
              </a:rPr>
              <a:t>Curriculum Alignment Institute supports districts with the transition process </a:t>
            </a:r>
          </a:p>
          <a:p>
            <a:pPr eaLnBrk="1" fontAlgn="auto" hangingPunct="1">
              <a:spcAft>
                <a:spcPts val="0"/>
              </a:spcAft>
              <a:defRPr/>
            </a:pPr>
            <a:endParaRPr lang="en-US" sz="3200" dirty="0" smtClean="0">
              <a:latin typeface="Cambria" pitchFamily="18" charset="0"/>
            </a:endParaRPr>
          </a:p>
          <a:p>
            <a:pPr eaLnBrk="1" fontAlgn="auto" hangingPunct="1">
              <a:spcAft>
                <a:spcPts val="0"/>
              </a:spcAft>
              <a:defRPr/>
            </a:pPr>
            <a:r>
              <a:rPr lang="en-US" sz="3200" dirty="0" smtClean="0">
                <a:latin typeface="Cambria" pitchFamily="18" charset="0"/>
              </a:rPr>
              <a:t>Content Specialist </a:t>
            </a:r>
            <a:endParaRPr lang="en-US" sz="4200" dirty="0" smtClean="0">
              <a:latin typeface="Cambria" pitchFamily="18" charset="0"/>
            </a:endParaRPr>
          </a:p>
          <a:p>
            <a:pPr eaLnBrk="1" fontAlgn="auto" hangingPunct="1">
              <a:spcAft>
                <a:spcPts val="0"/>
              </a:spcAft>
              <a:buFont typeface="Arial" pitchFamily="34" charset="0"/>
              <a:buNone/>
              <a:defRPr/>
            </a:pPr>
            <a:r>
              <a:rPr lang="en-US" sz="4200" dirty="0" smtClean="0">
                <a:latin typeface="Cambria" pitchFamily="18" charset="0"/>
              </a:rPr>
              <a:t> </a:t>
            </a:r>
          </a:p>
        </p:txBody>
      </p:sp>
    </p:spTree>
    <p:extLst>
      <p:ext uri="{BB962C8B-B14F-4D97-AF65-F5344CB8AC3E}">
        <p14:creationId xmlns:p14="http://schemas.microsoft.com/office/powerpoint/2010/main" val="3696735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563562"/>
          </a:xfrm>
        </p:spPr>
        <p:txBody>
          <a:bodyPr/>
          <a:lstStyle/>
          <a:p>
            <a:r>
              <a:rPr lang="en-US" dirty="0" smtClean="0">
                <a:latin typeface="+mn-lt"/>
              </a:rPr>
              <a:t>Contact Information</a:t>
            </a:r>
            <a:endParaRPr lang="en-US" dirty="0">
              <a:latin typeface="+mn-lt"/>
            </a:endParaRPr>
          </a:p>
        </p:txBody>
      </p:sp>
      <p:sp>
        <p:nvSpPr>
          <p:cNvPr id="3" name="Content Placeholder 2"/>
          <p:cNvSpPr>
            <a:spLocks noGrp="1"/>
          </p:cNvSpPr>
          <p:nvPr>
            <p:ph idx="1"/>
          </p:nvPr>
        </p:nvSpPr>
        <p:spPr>
          <a:xfrm>
            <a:off x="304800" y="1219200"/>
            <a:ext cx="7620000" cy="3048000"/>
          </a:xfrm>
        </p:spPr>
        <p:txBody>
          <a:bodyPr>
            <a:noAutofit/>
          </a:bodyPr>
          <a:lstStyle/>
          <a:p>
            <a:pPr marL="114300" indent="0">
              <a:buNone/>
            </a:pPr>
            <a:endParaRPr lang="en-US" sz="2800" dirty="0" smtClean="0"/>
          </a:p>
          <a:p>
            <a:pPr marL="114300" indent="0">
              <a:buNone/>
            </a:pPr>
            <a:endParaRPr lang="en-US" sz="2800" dirty="0"/>
          </a:p>
          <a:p>
            <a:pPr marL="114300" indent="0">
              <a:buNone/>
            </a:pPr>
            <a:r>
              <a:rPr lang="en-US" sz="2800" dirty="0" smtClean="0"/>
              <a:t>Karen </a:t>
            </a:r>
            <a:r>
              <a:rPr lang="en-US" sz="2800" dirty="0"/>
              <a:t>Melin, Language Arts Content Specialist</a:t>
            </a:r>
          </a:p>
          <a:p>
            <a:pPr marL="411480" lvl="1" indent="0">
              <a:buNone/>
            </a:pPr>
            <a:r>
              <a:rPr lang="en-US" sz="2800" dirty="0">
                <a:hlinkClick r:id="rId3"/>
              </a:rPr>
              <a:t>karen.melin@alaska.gov</a:t>
            </a:r>
            <a:r>
              <a:rPr lang="en-US" sz="2800" dirty="0"/>
              <a:t>, 907-465-6536</a:t>
            </a:r>
          </a:p>
          <a:p>
            <a:pPr marL="411480" lvl="1" indent="0">
              <a:buNone/>
            </a:pPr>
            <a:endParaRPr lang="en-US" sz="2800" dirty="0"/>
          </a:p>
          <a:p>
            <a:pPr marL="411480" lvl="1" indent="0">
              <a:buNone/>
            </a:pPr>
            <a:endParaRPr lang="en-US" sz="2800" dirty="0"/>
          </a:p>
          <a:p>
            <a:pPr marL="114300" indent="0">
              <a:buNone/>
            </a:pPr>
            <a:endParaRPr lang="en-US" sz="2800" dirty="0" smtClean="0"/>
          </a:p>
        </p:txBody>
      </p:sp>
    </p:spTree>
    <p:extLst>
      <p:ext uri="{BB962C8B-B14F-4D97-AF65-F5344CB8AC3E}">
        <p14:creationId xmlns:p14="http://schemas.microsoft.com/office/powerpoint/2010/main" val="1877777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1" y="76200"/>
            <a:ext cx="8324849" cy="1143000"/>
          </a:xfrm>
        </p:spPr>
        <p:txBody>
          <a:bodyPr/>
          <a:lstStyle/>
          <a:p>
            <a:pPr algn="ctr"/>
            <a:r>
              <a:rPr lang="en-US" dirty="0" smtClean="0"/>
              <a:t>Informational and Literary Text</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1" y="1619250"/>
            <a:ext cx="8324850" cy="2343150"/>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1" y="4495801"/>
            <a:ext cx="8324850" cy="1905000"/>
          </a:xfrm>
          <a:prstGeom prst="rect">
            <a:avLst/>
          </a:prstGeom>
          <a:noFill/>
          <a:ln w="317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676400" y="4504766"/>
            <a:ext cx="1676400" cy="295834"/>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76400" y="1752600"/>
            <a:ext cx="685800" cy="304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36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8534400" y="6519863"/>
            <a:ext cx="457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100">
                <a:solidFill>
                  <a:prstClr val="black"/>
                </a:solidFill>
                <a:latin typeface="Cambria" pitchFamily="18" charset="0"/>
              </a:rPr>
              <a:t>pg 8</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304800"/>
            <a:ext cx="89947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228600" y="457200"/>
            <a:ext cx="2895600" cy="3048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339161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52400" y="762000"/>
            <a:ext cx="1219200" cy="3048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3" name="TextBox 7"/>
          <p:cNvSpPr txBox="1">
            <a:spLocks noChangeArrowheads="1"/>
          </p:cNvSpPr>
          <p:nvPr/>
        </p:nvSpPr>
        <p:spPr bwMode="auto">
          <a:xfrm>
            <a:off x="8458200" y="6488113"/>
            <a:ext cx="533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latin typeface="Cambria" pitchFamily="18" charset="0"/>
              </a:rPr>
              <a:t>pg 12</a:t>
            </a: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067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0" y="762000"/>
            <a:ext cx="3733800" cy="381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95464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2800" smtClean="0">
                <a:latin typeface="Gill Sans MT" pitchFamily="34" charset="0"/>
              </a:rPr>
              <a:t>Example of Grade-Level Progression in Reading</a:t>
            </a:r>
          </a:p>
        </p:txBody>
      </p:sp>
      <p:sp>
        <p:nvSpPr>
          <p:cNvPr id="26627" name="Content Placeholder 2"/>
          <p:cNvSpPr>
            <a:spLocks noGrp="1"/>
          </p:cNvSpPr>
          <p:nvPr>
            <p:ph idx="1"/>
          </p:nvPr>
        </p:nvSpPr>
        <p:spPr>
          <a:xfrm>
            <a:off x="457200" y="1295400"/>
            <a:ext cx="8458200" cy="4937125"/>
          </a:xfrm>
        </p:spPr>
        <p:txBody>
          <a:bodyPr/>
          <a:lstStyle/>
          <a:p>
            <a:pPr marL="114300" lvl="1" indent="0" eaLnBrk="1" hangingPunct="1">
              <a:spcBef>
                <a:spcPts val="600"/>
              </a:spcBef>
              <a:spcAft>
                <a:spcPts val="600"/>
              </a:spcAft>
              <a:buFont typeface="Wingdings 3" pitchFamily="18" charset="2"/>
              <a:buNone/>
            </a:pPr>
            <a:r>
              <a:rPr lang="en-US" smtClean="0">
                <a:latin typeface="Gill Sans MT" pitchFamily="34" charset="0"/>
                <a:ea typeface="ＭＳ Ｐゴシック" pitchFamily="34" charset="-128"/>
              </a:rPr>
              <a:t>Reading Standard 3: Analyze how and why individuals, events, and ideas develop and interact over the course of a text.</a:t>
            </a:r>
          </a:p>
          <a:p>
            <a:pPr marL="114300" lvl="1" indent="0" eaLnBrk="1" hangingPunct="1">
              <a:spcBef>
                <a:spcPts val="600"/>
              </a:spcBef>
              <a:spcAft>
                <a:spcPts val="600"/>
              </a:spcAft>
              <a:buFont typeface="Wingdings 3" pitchFamily="18" charset="2"/>
              <a:buNone/>
            </a:pPr>
            <a:endParaRPr lang="en-US" smtClean="0">
              <a:ea typeface="ＭＳ Ｐゴシック" pitchFamily="34"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2385859080"/>
              </p:ext>
            </p:extLst>
          </p:nvPr>
        </p:nvGraphicFramePr>
        <p:xfrm>
          <a:off x="0" y="2346325"/>
          <a:ext cx="4267200" cy="3779838"/>
        </p:xfrm>
        <a:graphic>
          <a:graphicData uri="http://schemas.openxmlformats.org/drawingml/2006/table">
            <a:tbl>
              <a:tblPr firstRow="1" bandRow="1">
                <a:tableStyleId>{5C22544A-7EE6-4342-B048-85BDC9FD1C3A}</a:tableStyleId>
              </a:tblPr>
              <a:tblGrid>
                <a:gridCol w="4267200"/>
              </a:tblGrid>
              <a:tr h="412929">
                <a:tc>
                  <a:txBody>
                    <a:bodyPr/>
                    <a:lstStyle/>
                    <a:p>
                      <a:r>
                        <a:rPr lang="en-US" sz="1600" dirty="0" smtClean="0"/>
                        <a:t>Reading Standards for Literary</a:t>
                      </a:r>
                      <a:r>
                        <a:rPr lang="en-US" sz="1600" baseline="0" dirty="0" smtClean="0"/>
                        <a:t> Text</a:t>
                      </a:r>
                      <a:endParaRPr lang="en-US" sz="1600" dirty="0"/>
                    </a:p>
                  </a:txBody>
                  <a:tcPr marT="45717" marB="45717"/>
                </a:tc>
              </a:tr>
              <a:tr h="1157277">
                <a:tc>
                  <a:txBody>
                    <a:bodyPr/>
                    <a:lstStyle/>
                    <a:p>
                      <a:endParaRPr lang="en-US" sz="1800" dirty="0"/>
                    </a:p>
                  </a:txBody>
                  <a:tcPr marT="45717" marB="45717"/>
                </a:tc>
              </a:tr>
              <a:tr h="855089">
                <a:tc>
                  <a:txBody>
                    <a:bodyPr/>
                    <a:lstStyle/>
                    <a:p>
                      <a:r>
                        <a:rPr lang="en-US" sz="1200" b="1" kern="1200" baseline="0" dirty="0" smtClean="0">
                          <a:solidFill>
                            <a:schemeClr val="dk1"/>
                          </a:solidFill>
                          <a:latin typeface="+mn-lt"/>
                          <a:ea typeface="+mn-ea"/>
                          <a:cs typeface="+mn-cs"/>
                        </a:rPr>
                        <a:t>Grade 7: </a:t>
                      </a:r>
                      <a:r>
                        <a:rPr lang="en-US" sz="1400" b="0" kern="1200" baseline="0" dirty="0" smtClean="0">
                          <a:solidFill>
                            <a:schemeClr val="dk1"/>
                          </a:solidFill>
                          <a:latin typeface="+mn-lt"/>
                          <a:ea typeface="+mn-ea"/>
                          <a:cs typeface="+mn-cs"/>
                        </a:rPr>
                        <a:t>Analyze how particular elements of a story or drama interact (e.g., how setting shapes the characters or plot)</a:t>
                      </a:r>
                      <a:r>
                        <a:rPr lang="en-US" sz="1200" b="0" kern="1200" baseline="0" dirty="0" smtClean="0">
                          <a:solidFill>
                            <a:schemeClr val="dk1"/>
                          </a:solidFill>
                          <a:latin typeface="+mn-lt"/>
                          <a:ea typeface="+mn-ea"/>
                          <a:cs typeface="+mn-cs"/>
                        </a:rPr>
                        <a:t>. </a:t>
                      </a:r>
                      <a:r>
                        <a:rPr lang="en-US" sz="1800" b="0" kern="1200" baseline="0" dirty="0" smtClean="0">
                          <a:solidFill>
                            <a:schemeClr val="dk1"/>
                          </a:solidFill>
                          <a:latin typeface="+mn-lt"/>
                          <a:ea typeface="+mn-ea"/>
                          <a:cs typeface="+mn-cs"/>
                        </a:rPr>
                        <a:t>	</a:t>
                      </a:r>
                    </a:p>
                  </a:txBody>
                  <a:tcPr marT="45717" marB="45717"/>
                </a:tc>
              </a:tr>
              <a:tr h="1354543">
                <a:tc>
                  <a:txBody>
                    <a:bodyPr/>
                    <a:lstStyle/>
                    <a:p>
                      <a:r>
                        <a:rPr lang="en-US" sz="1400" b="1" kern="1200" baseline="0" dirty="0" smtClean="0">
                          <a:solidFill>
                            <a:schemeClr val="dk1"/>
                          </a:solidFill>
                          <a:latin typeface="+mn-lt"/>
                          <a:ea typeface="+mn-ea"/>
                          <a:cs typeface="+mn-cs"/>
                        </a:rPr>
                        <a:t>Grade  9-10</a:t>
                      </a:r>
                      <a:r>
                        <a:rPr lang="en-US" sz="1400" kern="1200" baseline="0" dirty="0" smtClean="0">
                          <a:solidFill>
                            <a:schemeClr val="dk1"/>
                          </a:solidFill>
                          <a:latin typeface="+mn-lt"/>
                          <a:ea typeface="+mn-ea"/>
                          <a:cs typeface="+mn-cs"/>
                        </a:rPr>
                        <a:t>:  Analyze how complex characters (e.g., those with multiple or conflicting motivations) develop over the course of a text, interact with other characters, and advance the plot or develop the theme</a:t>
                      </a:r>
                      <a:r>
                        <a:rPr lang="en-US" sz="1200" kern="1200" baseline="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	</a:t>
                      </a:r>
                    </a:p>
                  </a:txBody>
                  <a:tcPr marT="45717" marB="45717"/>
                </a:tc>
              </a:tr>
            </a:tbl>
          </a:graphicData>
        </a:graphic>
      </p:graphicFrame>
      <p:sp>
        <p:nvSpPr>
          <p:cNvPr id="26640" name="Rectangle 4"/>
          <p:cNvSpPr>
            <a:spLocks noChangeArrowheads="1"/>
          </p:cNvSpPr>
          <p:nvPr/>
        </p:nvSpPr>
        <p:spPr bwMode="auto">
          <a:xfrm>
            <a:off x="0" y="2773362"/>
            <a:ext cx="374226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1200" b="1" dirty="0">
                <a:solidFill>
                  <a:prstClr val="black"/>
                </a:solidFill>
              </a:rPr>
              <a:t>Grade3: </a:t>
            </a:r>
            <a:r>
              <a:rPr lang="en-US" sz="1400" dirty="0">
                <a:solidFill>
                  <a:prstClr val="black"/>
                </a:solidFill>
              </a:rPr>
              <a:t>Describe characters in a story (e.g., their traits, motivations, or feelings) and explain how their actions contribute to the sequence of events (e.g., creating or solving a problem). </a:t>
            </a:r>
            <a:r>
              <a:rPr lang="en-US" b="1" dirty="0">
                <a:solidFill>
                  <a:prstClr val="black"/>
                </a:solidFill>
              </a:rPr>
              <a:t>	</a:t>
            </a:r>
          </a:p>
        </p:txBody>
      </p:sp>
      <p:graphicFrame>
        <p:nvGraphicFramePr>
          <p:cNvPr id="8" name="Table 7"/>
          <p:cNvGraphicFramePr>
            <a:graphicFrameLocks noGrp="1"/>
          </p:cNvGraphicFramePr>
          <p:nvPr>
            <p:extLst>
              <p:ext uri="{D42A27DB-BD31-4B8C-83A1-F6EECF244321}">
                <p14:modId xmlns:p14="http://schemas.microsoft.com/office/powerpoint/2010/main" val="3633989194"/>
              </p:ext>
            </p:extLst>
          </p:nvPr>
        </p:nvGraphicFramePr>
        <p:xfrm>
          <a:off x="4495800" y="2362200"/>
          <a:ext cx="4648200" cy="3763979"/>
        </p:xfrm>
        <a:graphic>
          <a:graphicData uri="http://schemas.openxmlformats.org/drawingml/2006/table">
            <a:tbl>
              <a:tblPr firstRow="1" bandRow="1">
                <a:tableStyleId>{5C22544A-7EE6-4342-B048-85BDC9FD1C3A}</a:tableStyleId>
              </a:tblPr>
              <a:tblGrid>
                <a:gridCol w="4648200"/>
              </a:tblGrid>
              <a:tr h="336726">
                <a:tc>
                  <a:txBody>
                    <a:bodyPr/>
                    <a:lstStyle/>
                    <a:p>
                      <a:r>
                        <a:rPr lang="en-US" sz="1600" dirty="0" smtClean="0"/>
                        <a:t>Reading Standards for Informational Text</a:t>
                      </a:r>
                      <a:endParaRPr lang="en-US" sz="1600" dirty="0"/>
                    </a:p>
                  </a:txBody>
                  <a:tcPr marT="45715" marB="45715"/>
                </a:tc>
              </a:tr>
              <a:tr h="1217594">
                <a:tc>
                  <a:txBody>
                    <a:bodyPr/>
                    <a:lstStyle/>
                    <a:p>
                      <a:r>
                        <a:rPr lang="en-US" sz="1200" b="1" kern="1200" baseline="0" dirty="0" smtClean="0">
                          <a:solidFill>
                            <a:schemeClr val="dk1"/>
                          </a:solidFill>
                          <a:latin typeface="+mn-lt"/>
                          <a:ea typeface="+mn-ea"/>
                          <a:cs typeface="+mn-cs"/>
                        </a:rPr>
                        <a:t>Grade 3: </a:t>
                      </a:r>
                      <a:r>
                        <a:rPr lang="en-US" sz="1400" kern="1200" baseline="0" dirty="0" smtClean="0">
                          <a:solidFill>
                            <a:schemeClr val="dk1"/>
                          </a:solidFill>
                          <a:latin typeface="+mn-lt"/>
                          <a:ea typeface="+mn-ea"/>
                          <a:cs typeface="+mn-cs"/>
                        </a:rPr>
                        <a:t>Describe the relationship or connection among a series of historical events, scientific ideas or concepts, or steps in technical procedures in a text, using language that pertains to time, sequence, and cause/effect. </a:t>
                      </a:r>
                      <a:r>
                        <a:rPr lang="en-US" sz="1200" kern="1200" baseline="0" dirty="0" smtClean="0">
                          <a:solidFill>
                            <a:schemeClr val="dk1"/>
                          </a:solidFill>
                          <a:latin typeface="+mn-lt"/>
                          <a:ea typeface="+mn-ea"/>
                          <a:cs typeface="+mn-cs"/>
                        </a:rPr>
                        <a:t>	</a:t>
                      </a:r>
                    </a:p>
                  </a:txBody>
                  <a:tcPr marT="45715" marB="45715"/>
                </a:tc>
              </a:tr>
              <a:tr h="944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dk1"/>
                          </a:solidFill>
                          <a:latin typeface="+mn-lt"/>
                          <a:ea typeface="+mn-ea"/>
                          <a:cs typeface="+mn-cs"/>
                        </a:rPr>
                        <a:t>Grade 7: </a:t>
                      </a:r>
                      <a:r>
                        <a:rPr lang="en-US" sz="1400" kern="1200" baseline="0" dirty="0" smtClean="0">
                          <a:solidFill>
                            <a:schemeClr val="dk1"/>
                          </a:solidFill>
                          <a:latin typeface="+mn-lt"/>
                          <a:ea typeface="+mn-ea"/>
                          <a:cs typeface="+mn-cs"/>
                        </a:rPr>
                        <a:t>Analyze the interactions between individuals, events, and ideas presented in a text (e.g., how ideas influence individuals or events, or how individuals influence ideas or events). </a:t>
                      </a:r>
                    </a:p>
                  </a:txBody>
                  <a:tcPr marT="45715" marB="45715"/>
                </a:tc>
              </a:tr>
              <a:tr h="12647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dk1"/>
                          </a:solidFill>
                          <a:latin typeface="+mn-lt"/>
                          <a:ea typeface="+mn-ea"/>
                          <a:cs typeface="+mn-cs"/>
                        </a:rPr>
                        <a:t>Grade 9-10:  </a:t>
                      </a:r>
                      <a:r>
                        <a:rPr lang="en-US" sz="1400" kern="1200" baseline="0" dirty="0" smtClean="0">
                          <a:solidFill>
                            <a:schemeClr val="dk1"/>
                          </a:solidFill>
                          <a:latin typeface="+mn-lt"/>
                          <a:ea typeface="+mn-ea"/>
                          <a:cs typeface="+mn-cs"/>
                        </a:rPr>
                        <a:t>Analyze how the author unfolds an analysis or series of ideas or events, including the order in which the points are made, how they are introduced and developed, and the connections that are drawn between them. </a:t>
                      </a:r>
                    </a:p>
                  </a:txBody>
                  <a:tcPr marT="45715" marB="45715"/>
                </a:tc>
              </a:tr>
            </a:tbl>
          </a:graphicData>
        </a:graphic>
      </p:graphicFrame>
      <p:sp>
        <p:nvSpPr>
          <p:cNvPr id="9" name="Down Arrow 8"/>
          <p:cNvSpPr/>
          <p:nvPr/>
        </p:nvSpPr>
        <p:spPr>
          <a:xfrm>
            <a:off x="4267200" y="2544762"/>
            <a:ext cx="220133" cy="2514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3934447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967335"/>
            <a:ext cx="8077200" cy="646331"/>
          </a:xfrm>
          <a:prstGeom prst="rect">
            <a:avLst/>
          </a:prstGeom>
        </p:spPr>
        <p:txBody>
          <a:bodyPr wrap="square">
            <a:spAutoFit/>
          </a:bodyPr>
          <a:lstStyle/>
          <a:p>
            <a:r>
              <a:rPr lang="en-US" dirty="0" smtClean="0">
                <a:hlinkClick r:id="rId2"/>
              </a:rPr>
              <a:t>http://teachertube.com/viewVideo.php?video_id=250725&amp;title=The_Balance_of_Informational_and_Literary_Texts_in_K_5</a:t>
            </a:r>
            <a:r>
              <a:rPr lang="en-US" dirty="0" smtClean="0"/>
              <a:t> </a:t>
            </a:r>
            <a:endParaRPr lang="en-US" dirty="0"/>
          </a:p>
        </p:txBody>
      </p:sp>
    </p:spTree>
    <p:extLst>
      <p:ext uri="{BB962C8B-B14F-4D97-AF65-F5344CB8AC3E}">
        <p14:creationId xmlns:p14="http://schemas.microsoft.com/office/powerpoint/2010/main" val="1140280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8382000" cy="2209800"/>
          </a:xfrm>
        </p:spPr>
        <p:txBody>
          <a:bodyPr/>
          <a:lstStyle/>
          <a:p>
            <a:pPr algn="ctr"/>
            <a:r>
              <a:rPr lang="en-US" sz="6600" dirty="0" smtClean="0"/>
              <a:t>Text Dependent Questions and Answers</a:t>
            </a:r>
            <a:endParaRPr lang="en-US" sz="6600" dirty="0"/>
          </a:p>
        </p:txBody>
      </p:sp>
    </p:spTree>
    <p:extLst>
      <p:ext uri="{BB962C8B-B14F-4D97-AF65-F5344CB8AC3E}">
        <p14:creationId xmlns:p14="http://schemas.microsoft.com/office/powerpoint/2010/main" val="1914406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581</TotalTime>
  <Words>2152</Words>
  <Application>Microsoft Office PowerPoint</Application>
  <PresentationFormat>On-screen Show (4:3)</PresentationFormat>
  <Paragraphs>177</Paragraphs>
  <Slides>34</Slides>
  <Notes>26</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2_Adjacency</vt:lpstr>
      <vt:lpstr>1_Office Theme</vt:lpstr>
      <vt:lpstr>Alaska English/Language Arts Standards</vt:lpstr>
      <vt:lpstr>Objectives </vt:lpstr>
      <vt:lpstr>PowerPoint Presentation</vt:lpstr>
      <vt:lpstr>Informational and Literary Text</vt:lpstr>
      <vt:lpstr>PowerPoint Presentation</vt:lpstr>
      <vt:lpstr>PowerPoint Presentation</vt:lpstr>
      <vt:lpstr>Example of Grade-Level Progression in Reading</vt:lpstr>
      <vt:lpstr>PowerPoint Presentation</vt:lpstr>
      <vt:lpstr>Text Dependent Questions and Answers</vt:lpstr>
      <vt:lpstr>PowerPoint Presentation</vt:lpstr>
      <vt:lpstr>Video</vt:lpstr>
      <vt:lpstr>Complex Text</vt:lpstr>
      <vt:lpstr>PowerPoint Presentation</vt:lpstr>
      <vt:lpstr>PowerPoint Presentation</vt:lpstr>
      <vt:lpstr>PowerPoint Presentation</vt:lpstr>
      <vt:lpstr>PowerPoint Presentation</vt:lpstr>
      <vt:lpstr>PowerPoint Presentation</vt:lpstr>
      <vt:lpstr>PowerPoint Presentation</vt:lpstr>
      <vt:lpstr>Watch-</vt:lpstr>
      <vt:lpstr>Highlights in Writing</vt:lpstr>
      <vt:lpstr>PowerPoint Presentation</vt:lpstr>
      <vt:lpstr>PowerPoint Presentation</vt:lpstr>
      <vt:lpstr>PowerPoint Presentation</vt:lpstr>
      <vt:lpstr>Highlights in Speaking and Listening</vt:lpstr>
      <vt:lpstr>PowerPoint Presentation</vt:lpstr>
      <vt:lpstr>PowerPoint Presentation</vt:lpstr>
      <vt:lpstr>PowerPoint Presentation</vt:lpstr>
      <vt:lpstr>Highlights in Language</vt:lpstr>
      <vt:lpstr>PowerPoint Presentation</vt:lpstr>
      <vt:lpstr>PowerPoint Presentation</vt:lpstr>
      <vt:lpstr>PowerPoint Presentation</vt:lpstr>
      <vt:lpstr>Recap Highlights</vt:lpstr>
      <vt:lpstr>Support for Districts</vt:lpstr>
      <vt:lpstr>Contact Information</vt:lpstr>
    </vt:vector>
  </TitlesOfParts>
  <Company>Dept. of Education and Early Development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 Karen S (EED)</dc:creator>
  <cp:lastModifiedBy>kbquinto</cp:lastModifiedBy>
  <cp:revision>36</cp:revision>
  <dcterms:created xsi:type="dcterms:W3CDTF">2012-10-09T17:51:13Z</dcterms:created>
  <dcterms:modified xsi:type="dcterms:W3CDTF">2013-08-15T19:06:44Z</dcterms:modified>
</cp:coreProperties>
</file>