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8" r:id="rId2"/>
    <p:sldId id="283" r:id="rId3"/>
    <p:sldId id="300" r:id="rId4"/>
    <p:sldId id="302" r:id="rId5"/>
    <p:sldId id="304" r:id="rId6"/>
    <p:sldId id="301" r:id="rId7"/>
    <p:sldId id="261" r:id="rId8"/>
    <p:sldId id="282" r:id="rId9"/>
    <p:sldId id="281" r:id="rId10"/>
    <p:sldId id="308" r:id="rId11"/>
    <p:sldId id="280" r:id="rId12"/>
    <p:sldId id="309" r:id="rId13"/>
    <p:sldId id="310" r:id="rId14"/>
    <p:sldId id="265" r:id="rId15"/>
    <p:sldId id="266" r:id="rId16"/>
    <p:sldId id="263" r:id="rId17"/>
    <p:sldId id="264" r:id="rId18"/>
    <p:sldId id="268" r:id="rId19"/>
    <p:sldId id="269" r:id="rId20"/>
    <p:sldId id="314" r:id="rId21"/>
    <p:sldId id="272" r:id="rId22"/>
    <p:sldId id="273" r:id="rId23"/>
    <p:sldId id="274" r:id="rId24"/>
    <p:sldId id="275" r:id="rId25"/>
    <p:sldId id="276" r:id="rId26"/>
    <p:sldId id="277" r:id="rId27"/>
    <p:sldId id="278" r:id="rId28"/>
    <p:sldId id="279" r:id="rId29"/>
    <p:sldId id="311" r:id="rId30"/>
    <p:sldId id="313" r:id="rId31"/>
    <p:sldId id="315" r:id="rId32"/>
    <p:sldId id="316" r:id="rId33"/>
    <p:sldId id="317" r:id="rId34"/>
    <p:sldId id="284" r:id="rId35"/>
    <p:sldId id="312"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7097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85348" autoAdjust="0"/>
  </p:normalViewPr>
  <p:slideViewPr>
    <p:cSldViewPr>
      <p:cViewPr varScale="1">
        <p:scale>
          <a:sx n="97" d="100"/>
          <a:sy n="97" d="100"/>
        </p:scale>
        <p:origin x="47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AC5C7F-20FF-48CC-861D-7D21CD7F26E8}" type="doc">
      <dgm:prSet loTypeId="urn:microsoft.com/office/officeart/2005/8/layout/hProcess9" loCatId="process" qsTypeId="urn:microsoft.com/office/officeart/2005/8/quickstyle/simple1" qsCatId="simple" csTypeId="urn:microsoft.com/office/officeart/2005/8/colors/accent4_1" csCatId="accent4" phldr="1"/>
      <dgm:spPr/>
      <dgm:t>
        <a:bodyPr/>
        <a:lstStyle/>
        <a:p>
          <a:endParaRPr lang="en-US"/>
        </a:p>
      </dgm:t>
    </dgm:pt>
    <dgm:pt modelId="{27AA797A-C654-417C-87C6-87A82B91A907}">
      <dgm:prSet phldrT="[Text]"/>
      <dgm:spPr>
        <a:xfrm>
          <a:off x="2406" y="1501139"/>
          <a:ext cx="1401309" cy="2001520"/>
        </a:xfrm>
        <a:prstGeom prst="roundRect">
          <a:avLst/>
        </a:prstGeom>
        <a:solidFill>
          <a:srgbClr val="FFFFFF">
            <a:hueOff val="0"/>
            <a:satOff val="0"/>
            <a:lumOff val="0"/>
            <a:alphaOff val="0"/>
          </a:srgbClr>
        </a:solidFill>
        <a:ln w="25400" cap="flat" cmpd="sng" algn="ctr">
          <a:solidFill>
            <a:srgbClr val="3A9AF0">
              <a:shade val="80000"/>
              <a:hueOff val="0"/>
              <a:satOff val="0"/>
              <a:lumOff val="0"/>
              <a:alphaOff val="0"/>
            </a:srgbClr>
          </a:solidFill>
          <a:prstDash val="solid"/>
        </a:ln>
        <a:effectLst/>
      </dgm:spPr>
      <dgm:t>
        <a:bodyPr/>
        <a:lstStyle/>
        <a:p>
          <a:r>
            <a:rPr lang="en-US" dirty="0" smtClean="0">
              <a:solidFill>
                <a:srgbClr val="000000">
                  <a:hueOff val="0"/>
                  <a:satOff val="0"/>
                  <a:lumOff val="0"/>
                  <a:alphaOff val="0"/>
                </a:srgbClr>
              </a:solidFill>
              <a:latin typeface="Cambria" pitchFamily="18" charset="0"/>
              <a:ea typeface="+mn-ea"/>
              <a:cs typeface="+mn-cs"/>
            </a:rPr>
            <a:t>Represent addition and subtractions with objects</a:t>
          </a:r>
          <a:r>
            <a:rPr lang="en-US" dirty="0" smtClean="0">
              <a:solidFill>
                <a:srgbClr val="000000">
                  <a:hueOff val="0"/>
                  <a:satOff val="0"/>
                  <a:lumOff val="0"/>
                  <a:alphaOff val="0"/>
                </a:srgbClr>
              </a:solidFill>
              <a:latin typeface="Calibri"/>
              <a:ea typeface="+mn-ea"/>
              <a:cs typeface="+mn-cs"/>
            </a:rPr>
            <a:t>.</a:t>
          </a:r>
          <a:endParaRPr lang="en-US" dirty="0">
            <a:solidFill>
              <a:srgbClr val="000000">
                <a:hueOff val="0"/>
                <a:satOff val="0"/>
                <a:lumOff val="0"/>
                <a:alphaOff val="0"/>
              </a:srgbClr>
            </a:solidFill>
            <a:latin typeface="Calibri"/>
            <a:ea typeface="+mn-ea"/>
            <a:cs typeface="+mn-cs"/>
          </a:endParaRPr>
        </a:p>
      </dgm:t>
    </dgm:pt>
    <dgm:pt modelId="{26F4A44B-50EE-495F-A1C1-EEC264AFCBCB}" type="parTrans" cxnId="{188C7C34-4CFE-4CE0-9F19-855E137FF88D}">
      <dgm:prSet/>
      <dgm:spPr/>
      <dgm:t>
        <a:bodyPr/>
        <a:lstStyle/>
        <a:p>
          <a:endParaRPr lang="en-US"/>
        </a:p>
      </dgm:t>
    </dgm:pt>
    <dgm:pt modelId="{F2196A80-438C-487F-9D9D-F3B8A44A8DAB}" type="sibTrans" cxnId="{188C7C34-4CFE-4CE0-9F19-855E137FF88D}">
      <dgm:prSet/>
      <dgm:spPr/>
      <dgm:t>
        <a:bodyPr/>
        <a:lstStyle/>
        <a:p>
          <a:endParaRPr lang="en-US"/>
        </a:p>
      </dgm:t>
    </dgm:pt>
    <dgm:pt modelId="{11CBCAFF-0D0C-4445-B9CD-D73FFF614F67}">
      <dgm:prSet phldrT="[Text]"/>
      <dgm:spPr>
        <a:xfrm>
          <a:off x="1473782" y="1501139"/>
          <a:ext cx="1401309" cy="2001520"/>
        </a:xfrm>
        <a:prstGeom prst="roundRect">
          <a:avLst/>
        </a:prstGeom>
        <a:solidFill>
          <a:srgbClr val="FFFFFF">
            <a:hueOff val="0"/>
            <a:satOff val="0"/>
            <a:lumOff val="0"/>
            <a:alphaOff val="0"/>
          </a:srgbClr>
        </a:solidFill>
        <a:ln w="25400" cap="flat" cmpd="sng" algn="ctr">
          <a:solidFill>
            <a:srgbClr val="3A9AF0">
              <a:shade val="80000"/>
              <a:hueOff val="0"/>
              <a:satOff val="0"/>
              <a:lumOff val="0"/>
              <a:alphaOff val="0"/>
            </a:srgbClr>
          </a:solidFill>
          <a:prstDash val="solid"/>
        </a:ln>
        <a:effectLst/>
      </dgm:spPr>
      <dgm:t>
        <a:bodyPr/>
        <a:lstStyle/>
        <a:p>
          <a:r>
            <a:rPr lang="en-US" dirty="0" smtClean="0">
              <a:solidFill>
                <a:srgbClr val="000000">
                  <a:hueOff val="0"/>
                  <a:satOff val="0"/>
                  <a:lumOff val="0"/>
                  <a:alphaOff val="0"/>
                </a:srgbClr>
              </a:solidFill>
              <a:latin typeface="Cambria" pitchFamily="18" charset="0"/>
              <a:ea typeface="+mn-ea"/>
              <a:cs typeface="+mn-cs"/>
            </a:rPr>
            <a:t>Solve single step addition and subtraction word problems.</a:t>
          </a:r>
          <a:endParaRPr lang="en-US" dirty="0">
            <a:solidFill>
              <a:srgbClr val="000000">
                <a:hueOff val="0"/>
                <a:satOff val="0"/>
                <a:lumOff val="0"/>
                <a:alphaOff val="0"/>
              </a:srgbClr>
            </a:solidFill>
            <a:latin typeface="Cambria" pitchFamily="18" charset="0"/>
            <a:ea typeface="+mn-ea"/>
            <a:cs typeface="+mn-cs"/>
          </a:endParaRPr>
        </a:p>
      </dgm:t>
    </dgm:pt>
    <dgm:pt modelId="{4176ABB9-E766-49C5-899A-F3D0EDB17615}" type="parTrans" cxnId="{E40A6E25-6F5E-463B-A32B-2F7FE5388D27}">
      <dgm:prSet/>
      <dgm:spPr/>
      <dgm:t>
        <a:bodyPr/>
        <a:lstStyle/>
        <a:p>
          <a:endParaRPr lang="en-US"/>
        </a:p>
      </dgm:t>
    </dgm:pt>
    <dgm:pt modelId="{826054DF-CB3E-49FE-83AE-EF7702275FD1}" type="sibTrans" cxnId="{E40A6E25-6F5E-463B-A32B-2F7FE5388D27}">
      <dgm:prSet/>
      <dgm:spPr/>
      <dgm:t>
        <a:bodyPr/>
        <a:lstStyle/>
        <a:p>
          <a:endParaRPr lang="en-US"/>
        </a:p>
      </dgm:t>
    </dgm:pt>
    <dgm:pt modelId="{76630A4B-BD15-4C87-B9B8-4465DF19E9CC}">
      <dgm:prSet phldrT="[Text]"/>
      <dgm:spPr>
        <a:xfrm>
          <a:off x="2945157" y="1501139"/>
          <a:ext cx="1401309" cy="2001520"/>
        </a:xfrm>
        <a:prstGeom prst="roundRect">
          <a:avLst/>
        </a:prstGeom>
        <a:solidFill>
          <a:srgbClr val="FFFFFF">
            <a:hueOff val="0"/>
            <a:satOff val="0"/>
            <a:lumOff val="0"/>
            <a:alphaOff val="0"/>
          </a:srgbClr>
        </a:solidFill>
        <a:ln w="25400" cap="flat" cmpd="sng" algn="ctr">
          <a:solidFill>
            <a:srgbClr val="3A9AF0">
              <a:shade val="80000"/>
              <a:hueOff val="0"/>
              <a:satOff val="0"/>
              <a:lumOff val="0"/>
              <a:alphaOff val="0"/>
            </a:srgbClr>
          </a:solidFill>
          <a:prstDash val="solid"/>
        </a:ln>
        <a:effectLst/>
      </dgm:spPr>
      <dgm:t>
        <a:bodyPr/>
        <a:lstStyle/>
        <a:p>
          <a:r>
            <a:rPr lang="en-US" dirty="0" smtClean="0">
              <a:solidFill>
                <a:srgbClr val="000000">
                  <a:hueOff val="0"/>
                  <a:satOff val="0"/>
                  <a:lumOff val="0"/>
                  <a:alphaOff val="0"/>
                </a:srgbClr>
              </a:solidFill>
              <a:latin typeface="Cambria" pitchFamily="18" charset="0"/>
              <a:ea typeface="+mn-ea"/>
              <a:cs typeface="+mn-cs"/>
            </a:rPr>
            <a:t>Estimate and solve multistep addition and subtraction word problems.</a:t>
          </a:r>
          <a:endParaRPr lang="en-US" dirty="0">
            <a:solidFill>
              <a:srgbClr val="000000">
                <a:hueOff val="0"/>
                <a:satOff val="0"/>
                <a:lumOff val="0"/>
                <a:alphaOff val="0"/>
              </a:srgbClr>
            </a:solidFill>
            <a:latin typeface="Cambria" pitchFamily="18" charset="0"/>
            <a:ea typeface="+mn-ea"/>
            <a:cs typeface="+mn-cs"/>
          </a:endParaRPr>
        </a:p>
      </dgm:t>
    </dgm:pt>
    <dgm:pt modelId="{6D2B875D-E7D6-46F7-983D-E327F9859697}" type="parTrans" cxnId="{7DDE1F98-3D45-4A63-9C81-1BFFED331EC9}">
      <dgm:prSet/>
      <dgm:spPr/>
      <dgm:t>
        <a:bodyPr/>
        <a:lstStyle/>
        <a:p>
          <a:endParaRPr lang="en-US"/>
        </a:p>
      </dgm:t>
    </dgm:pt>
    <dgm:pt modelId="{053D70F3-6AF8-4D4B-9962-ED9664AF5C69}" type="sibTrans" cxnId="{7DDE1F98-3D45-4A63-9C81-1BFFED331EC9}">
      <dgm:prSet/>
      <dgm:spPr/>
      <dgm:t>
        <a:bodyPr/>
        <a:lstStyle/>
        <a:p>
          <a:endParaRPr lang="en-US"/>
        </a:p>
      </dgm:t>
    </dgm:pt>
    <dgm:pt modelId="{F7068B63-AA94-4BC0-873F-EEE31506BD05}">
      <dgm:prSet phldrT="[Text]"/>
      <dgm:spPr>
        <a:xfrm>
          <a:off x="4416532" y="1501139"/>
          <a:ext cx="1401309" cy="2001520"/>
        </a:xfrm>
        <a:prstGeom prst="roundRect">
          <a:avLst/>
        </a:prstGeom>
        <a:solidFill>
          <a:srgbClr val="FFFFFF">
            <a:hueOff val="0"/>
            <a:satOff val="0"/>
            <a:lumOff val="0"/>
            <a:alphaOff val="0"/>
          </a:srgbClr>
        </a:solidFill>
        <a:ln w="25400" cap="flat" cmpd="sng" algn="ctr">
          <a:solidFill>
            <a:srgbClr val="3A9AF0">
              <a:shade val="80000"/>
              <a:hueOff val="0"/>
              <a:satOff val="0"/>
              <a:lumOff val="0"/>
              <a:alphaOff val="0"/>
            </a:srgbClr>
          </a:solidFill>
          <a:prstDash val="solid"/>
        </a:ln>
        <a:effectLst/>
      </dgm:spPr>
      <dgm:t>
        <a:bodyPr/>
        <a:lstStyle/>
        <a:p>
          <a:r>
            <a:rPr lang="en-US" dirty="0" smtClean="0">
              <a:solidFill>
                <a:srgbClr val="000000">
                  <a:hueOff val="0"/>
                  <a:satOff val="0"/>
                  <a:lumOff val="0"/>
                  <a:alphaOff val="0"/>
                </a:srgbClr>
              </a:solidFill>
              <a:latin typeface="Cambria" pitchFamily="18" charset="0"/>
              <a:ea typeface="+mn-ea"/>
              <a:cs typeface="+mn-cs"/>
            </a:rPr>
            <a:t>Multiplication (repeated addition)</a:t>
          </a:r>
        </a:p>
        <a:p>
          <a:r>
            <a:rPr lang="en-US" dirty="0" smtClean="0">
              <a:solidFill>
                <a:srgbClr val="000000">
                  <a:hueOff val="0"/>
                  <a:satOff val="0"/>
                  <a:lumOff val="0"/>
                  <a:alphaOff val="0"/>
                </a:srgbClr>
              </a:solidFill>
              <a:latin typeface="Cambria" pitchFamily="18" charset="0"/>
              <a:ea typeface="+mn-ea"/>
              <a:cs typeface="+mn-cs"/>
            </a:rPr>
            <a:t>Division (repeated subtraction)</a:t>
          </a:r>
        </a:p>
      </dgm:t>
    </dgm:pt>
    <dgm:pt modelId="{DA3C3D1D-10E5-4210-BBCA-C65284237938}" type="parTrans" cxnId="{60923FA1-9D9C-4A16-BAC6-9DD8E2FF8190}">
      <dgm:prSet/>
      <dgm:spPr/>
      <dgm:t>
        <a:bodyPr/>
        <a:lstStyle/>
        <a:p>
          <a:endParaRPr lang="en-US"/>
        </a:p>
      </dgm:t>
    </dgm:pt>
    <dgm:pt modelId="{0676965B-2789-4C0E-815F-BD96D8A71033}" type="sibTrans" cxnId="{60923FA1-9D9C-4A16-BAC6-9DD8E2FF8190}">
      <dgm:prSet/>
      <dgm:spPr/>
      <dgm:t>
        <a:bodyPr/>
        <a:lstStyle/>
        <a:p>
          <a:endParaRPr lang="en-US"/>
        </a:p>
      </dgm:t>
    </dgm:pt>
    <dgm:pt modelId="{AD8F9625-24E8-46C9-8C32-2B89325A7B2C}">
      <dgm:prSet phldrT="[Text]"/>
      <dgm:spPr>
        <a:xfrm>
          <a:off x="5887908" y="1501139"/>
          <a:ext cx="1401309" cy="2001520"/>
        </a:xfrm>
        <a:prstGeom prst="roundRect">
          <a:avLst/>
        </a:prstGeom>
        <a:solidFill>
          <a:srgbClr val="FFFFFF">
            <a:hueOff val="0"/>
            <a:satOff val="0"/>
            <a:lumOff val="0"/>
            <a:alphaOff val="0"/>
          </a:srgbClr>
        </a:solidFill>
        <a:ln w="25400" cap="flat" cmpd="sng" algn="ctr">
          <a:solidFill>
            <a:srgbClr val="3A9AF0">
              <a:shade val="80000"/>
              <a:hueOff val="0"/>
              <a:satOff val="0"/>
              <a:lumOff val="0"/>
              <a:alphaOff val="0"/>
            </a:srgbClr>
          </a:solidFill>
          <a:prstDash val="solid"/>
        </a:ln>
        <a:effectLst/>
      </dgm:spPr>
      <dgm:t>
        <a:bodyPr/>
        <a:lstStyle/>
        <a:p>
          <a:r>
            <a:rPr lang="en-US" dirty="0" smtClean="0">
              <a:solidFill>
                <a:srgbClr val="000000">
                  <a:hueOff val="0"/>
                  <a:satOff val="0"/>
                  <a:lumOff val="0"/>
                  <a:alphaOff val="0"/>
                </a:srgbClr>
              </a:solidFill>
              <a:latin typeface="Cambria" pitchFamily="18" charset="0"/>
              <a:ea typeface="+mn-ea"/>
              <a:cs typeface="+mn-cs"/>
            </a:rPr>
            <a:t>Recognize multiplication as a comparison (commutative property).</a:t>
          </a:r>
        </a:p>
        <a:p>
          <a:r>
            <a:rPr lang="en-US" dirty="0" smtClean="0">
              <a:solidFill>
                <a:srgbClr val="000000">
                  <a:hueOff val="0"/>
                  <a:satOff val="0"/>
                  <a:lumOff val="0"/>
                  <a:alphaOff val="0"/>
                </a:srgbClr>
              </a:solidFill>
              <a:latin typeface="Cambria" pitchFamily="18" charset="0"/>
              <a:ea typeface="+mn-ea"/>
              <a:cs typeface="+mn-cs"/>
            </a:rPr>
            <a:t> </a:t>
          </a:r>
        </a:p>
      </dgm:t>
    </dgm:pt>
    <dgm:pt modelId="{3FA6ACC9-A133-4CB6-AC4C-06246D254FBD}" type="parTrans" cxnId="{91C3A79C-7003-4A82-B840-A0A0E1E52C47}">
      <dgm:prSet/>
      <dgm:spPr/>
      <dgm:t>
        <a:bodyPr/>
        <a:lstStyle/>
        <a:p>
          <a:endParaRPr lang="en-US"/>
        </a:p>
      </dgm:t>
    </dgm:pt>
    <dgm:pt modelId="{030B674C-CDE6-4939-B6B6-3643F8FE0DA2}" type="sibTrans" cxnId="{91C3A79C-7003-4A82-B840-A0A0E1E52C47}">
      <dgm:prSet/>
      <dgm:spPr/>
      <dgm:t>
        <a:bodyPr/>
        <a:lstStyle/>
        <a:p>
          <a:endParaRPr lang="en-US"/>
        </a:p>
      </dgm:t>
    </dgm:pt>
    <dgm:pt modelId="{35710973-6D1A-4115-ACD7-7805E9B77505}">
      <dgm:prSet phldrT="[Text]"/>
      <dgm:spPr>
        <a:xfrm>
          <a:off x="7359283" y="1501139"/>
          <a:ext cx="1401309" cy="2001520"/>
        </a:xfrm>
        <a:prstGeom prst="roundRect">
          <a:avLst/>
        </a:prstGeom>
        <a:solidFill>
          <a:srgbClr val="FFFFFF">
            <a:hueOff val="0"/>
            <a:satOff val="0"/>
            <a:lumOff val="0"/>
            <a:alphaOff val="0"/>
          </a:srgbClr>
        </a:solidFill>
        <a:ln w="25400" cap="flat" cmpd="sng" algn="ctr">
          <a:solidFill>
            <a:srgbClr val="3A9AF0">
              <a:shade val="80000"/>
              <a:hueOff val="0"/>
              <a:satOff val="0"/>
              <a:lumOff val="0"/>
              <a:alphaOff val="0"/>
            </a:srgbClr>
          </a:solidFill>
          <a:prstDash val="solid"/>
        </a:ln>
        <a:effectLst/>
      </dgm:spPr>
      <dgm:t>
        <a:bodyPr/>
        <a:lstStyle/>
        <a:p>
          <a:r>
            <a:rPr lang="en-US" dirty="0" smtClean="0">
              <a:solidFill>
                <a:srgbClr val="000000">
                  <a:hueOff val="0"/>
                  <a:satOff val="0"/>
                  <a:lumOff val="0"/>
                  <a:alphaOff val="0"/>
                </a:srgbClr>
              </a:solidFill>
              <a:latin typeface="Cambria" pitchFamily="18" charset="0"/>
              <a:ea typeface="+mn-ea"/>
              <a:cs typeface="+mn-cs"/>
            </a:rPr>
            <a:t>Use parentheses to construct numerical expressions and evaluate expressions with these symbols.</a:t>
          </a:r>
        </a:p>
      </dgm:t>
    </dgm:pt>
    <dgm:pt modelId="{CB43E2FF-E905-48E4-9799-363E4BF2DE4F}" type="parTrans" cxnId="{C3B1FBB7-7C25-43A8-A5D3-7BE99333D312}">
      <dgm:prSet/>
      <dgm:spPr/>
      <dgm:t>
        <a:bodyPr/>
        <a:lstStyle/>
        <a:p>
          <a:endParaRPr lang="en-US"/>
        </a:p>
      </dgm:t>
    </dgm:pt>
    <dgm:pt modelId="{75858575-8CCD-4117-8D67-BCCBB74920A8}" type="sibTrans" cxnId="{C3B1FBB7-7C25-43A8-A5D3-7BE99333D312}">
      <dgm:prSet/>
      <dgm:spPr/>
      <dgm:t>
        <a:bodyPr/>
        <a:lstStyle/>
        <a:p>
          <a:endParaRPr lang="en-US"/>
        </a:p>
      </dgm:t>
    </dgm:pt>
    <dgm:pt modelId="{B0B0C5E2-C574-47F9-86C7-65540E9411DF}" type="pres">
      <dgm:prSet presAssocID="{06AC5C7F-20FF-48CC-861D-7D21CD7F26E8}" presName="CompostProcess" presStyleCnt="0">
        <dgm:presLayoutVars>
          <dgm:dir/>
          <dgm:resizeHandles val="exact"/>
        </dgm:presLayoutVars>
      </dgm:prSet>
      <dgm:spPr/>
      <dgm:t>
        <a:bodyPr/>
        <a:lstStyle/>
        <a:p>
          <a:endParaRPr lang="en-US"/>
        </a:p>
      </dgm:t>
    </dgm:pt>
    <dgm:pt modelId="{78346BF4-ABAF-44BA-AAA8-0CC3D5E13F86}" type="pres">
      <dgm:prSet presAssocID="{06AC5C7F-20FF-48CC-861D-7D21CD7F26E8}" presName="arrow" presStyleLbl="bgShp" presStyleIdx="0" presStyleCnt="1" custScaleX="116081" custScaleY="96954" custLinFactNeighborX="-240" custLinFactNeighborY="-1523"/>
      <dgm:spPr>
        <a:xfrm>
          <a:off x="40447" y="0"/>
          <a:ext cx="8646351" cy="4851384"/>
        </a:xfrm>
        <a:prstGeom prst="rightArrow">
          <a:avLst/>
        </a:prstGeom>
        <a:solidFill>
          <a:srgbClr val="3A9AF0">
            <a:tint val="40000"/>
            <a:hueOff val="0"/>
            <a:satOff val="0"/>
            <a:lumOff val="0"/>
            <a:alphaOff val="0"/>
          </a:srgbClr>
        </a:solidFill>
        <a:ln>
          <a:noFill/>
        </a:ln>
        <a:effectLst/>
      </dgm:spPr>
      <dgm:t>
        <a:bodyPr/>
        <a:lstStyle/>
        <a:p>
          <a:endParaRPr lang="en-US"/>
        </a:p>
      </dgm:t>
    </dgm:pt>
    <dgm:pt modelId="{95EFE408-BE2E-4286-8AD6-24E0795A855D}" type="pres">
      <dgm:prSet presAssocID="{06AC5C7F-20FF-48CC-861D-7D21CD7F26E8}" presName="linearProcess" presStyleCnt="0"/>
      <dgm:spPr/>
    </dgm:pt>
    <dgm:pt modelId="{FC85B013-E3BA-406C-AC33-FDB02BC02DFE}" type="pres">
      <dgm:prSet presAssocID="{27AA797A-C654-417C-87C6-87A82B91A907}" presName="textNode" presStyleLbl="node1" presStyleIdx="0" presStyleCnt="6">
        <dgm:presLayoutVars>
          <dgm:bulletEnabled val="1"/>
        </dgm:presLayoutVars>
      </dgm:prSet>
      <dgm:spPr/>
      <dgm:t>
        <a:bodyPr/>
        <a:lstStyle/>
        <a:p>
          <a:endParaRPr lang="en-US"/>
        </a:p>
      </dgm:t>
    </dgm:pt>
    <dgm:pt modelId="{C0A2826E-4BE6-4FC2-A38D-6B2BD045C90C}" type="pres">
      <dgm:prSet presAssocID="{F2196A80-438C-487F-9D9D-F3B8A44A8DAB}" presName="sibTrans" presStyleCnt="0"/>
      <dgm:spPr/>
    </dgm:pt>
    <dgm:pt modelId="{0CD87007-9873-4288-B392-F48DB37849A5}" type="pres">
      <dgm:prSet presAssocID="{11CBCAFF-0D0C-4445-B9CD-D73FFF614F67}" presName="textNode" presStyleLbl="node1" presStyleIdx="1" presStyleCnt="6">
        <dgm:presLayoutVars>
          <dgm:bulletEnabled val="1"/>
        </dgm:presLayoutVars>
      </dgm:prSet>
      <dgm:spPr/>
      <dgm:t>
        <a:bodyPr/>
        <a:lstStyle/>
        <a:p>
          <a:endParaRPr lang="en-US"/>
        </a:p>
      </dgm:t>
    </dgm:pt>
    <dgm:pt modelId="{A352712F-9C20-40D0-9965-B31AA1C96EDA}" type="pres">
      <dgm:prSet presAssocID="{826054DF-CB3E-49FE-83AE-EF7702275FD1}" presName="sibTrans" presStyleCnt="0"/>
      <dgm:spPr/>
    </dgm:pt>
    <dgm:pt modelId="{756783BC-F64E-4B02-9565-C61A1FD9A115}" type="pres">
      <dgm:prSet presAssocID="{76630A4B-BD15-4C87-B9B8-4465DF19E9CC}" presName="textNode" presStyleLbl="node1" presStyleIdx="2" presStyleCnt="6">
        <dgm:presLayoutVars>
          <dgm:bulletEnabled val="1"/>
        </dgm:presLayoutVars>
      </dgm:prSet>
      <dgm:spPr/>
      <dgm:t>
        <a:bodyPr/>
        <a:lstStyle/>
        <a:p>
          <a:endParaRPr lang="en-US"/>
        </a:p>
      </dgm:t>
    </dgm:pt>
    <dgm:pt modelId="{C86D2527-5AA7-419F-9239-E39F02B67256}" type="pres">
      <dgm:prSet presAssocID="{053D70F3-6AF8-4D4B-9962-ED9664AF5C69}" presName="sibTrans" presStyleCnt="0"/>
      <dgm:spPr/>
    </dgm:pt>
    <dgm:pt modelId="{26BE8A5B-6B59-4F0B-9DE1-8EE29D57BC89}" type="pres">
      <dgm:prSet presAssocID="{F7068B63-AA94-4BC0-873F-EEE31506BD05}" presName="textNode" presStyleLbl="node1" presStyleIdx="3" presStyleCnt="6">
        <dgm:presLayoutVars>
          <dgm:bulletEnabled val="1"/>
        </dgm:presLayoutVars>
      </dgm:prSet>
      <dgm:spPr/>
      <dgm:t>
        <a:bodyPr/>
        <a:lstStyle/>
        <a:p>
          <a:endParaRPr lang="en-US"/>
        </a:p>
      </dgm:t>
    </dgm:pt>
    <dgm:pt modelId="{DECA5C88-A87B-41D0-8834-BE9673EF726B}" type="pres">
      <dgm:prSet presAssocID="{0676965B-2789-4C0E-815F-BD96D8A71033}" presName="sibTrans" presStyleCnt="0"/>
      <dgm:spPr/>
    </dgm:pt>
    <dgm:pt modelId="{E3247779-BB1E-4626-B4E2-66ED1463D588}" type="pres">
      <dgm:prSet presAssocID="{AD8F9625-24E8-46C9-8C32-2B89325A7B2C}" presName="textNode" presStyleLbl="node1" presStyleIdx="4" presStyleCnt="6">
        <dgm:presLayoutVars>
          <dgm:bulletEnabled val="1"/>
        </dgm:presLayoutVars>
      </dgm:prSet>
      <dgm:spPr/>
      <dgm:t>
        <a:bodyPr/>
        <a:lstStyle/>
        <a:p>
          <a:endParaRPr lang="en-US"/>
        </a:p>
      </dgm:t>
    </dgm:pt>
    <dgm:pt modelId="{3C96551B-17F4-4A97-9F65-98BFAB9BD244}" type="pres">
      <dgm:prSet presAssocID="{030B674C-CDE6-4939-B6B6-3643F8FE0DA2}" presName="sibTrans" presStyleCnt="0"/>
      <dgm:spPr/>
    </dgm:pt>
    <dgm:pt modelId="{569257F6-B676-4A7F-9C4C-459B841862D5}" type="pres">
      <dgm:prSet presAssocID="{35710973-6D1A-4115-ACD7-7805E9B77505}" presName="textNode" presStyleLbl="node1" presStyleIdx="5" presStyleCnt="6">
        <dgm:presLayoutVars>
          <dgm:bulletEnabled val="1"/>
        </dgm:presLayoutVars>
      </dgm:prSet>
      <dgm:spPr/>
      <dgm:t>
        <a:bodyPr/>
        <a:lstStyle/>
        <a:p>
          <a:endParaRPr lang="en-US"/>
        </a:p>
      </dgm:t>
    </dgm:pt>
  </dgm:ptLst>
  <dgm:cxnLst>
    <dgm:cxn modelId="{188C7C34-4CFE-4CE0-9F19-855E137FF88D}" srcId="{06AC5C7F-20FF-48CC-861D-7D21CD7F26E8}" destId="{27AA797A-C654-417C-87C6-87A82B91A907}" srcOrd="0" destOrd="0" parTransId="{26F4A44B-50EE-495F-A1C1-EEC264AFCBCB}" sibTransId="{F2196A80-438C-487F-9D9D-F3B8A44A8DAB}"/>
    <dgm:cxn modelId="{91C3A79C-7003-4A82-B840-A0A0E1E52C47}" srcId="{06AC5C7F-20FF-48CC-861D-7D21CD7F26E8}" destId="{AD8F9625-24E8-46C9-8C32-2B89325A7B2C}" srcOrd="4" destOrd="0" parTransId="{3FA6ACC9-A133-4CB6-AC4C-06246D254FBD}" sibTransId="{030B674C-CDE6-4939-B6B6-3643F8FE0DA2}"/>
    <dgm:cxn modelId="{FCF24879-0EE7-4DCC-A931-58D707DD7163}" type="presOf" srcId="{06AC5C7F-20FF-48CC-861D-7D21CD7F26E8}" destId="{B0B0C5E2-C574-47F9-86C7-65540E9411DF}" srcOrd="0" destOrd="0" presId="urn:microsoft.com/office/officeart/2005/8/layout/hProcess9"/>
    <dgm:cxn modelId="{E40A6E25-6F5E-463B-A32B-2F7FE5388D27}" srcId="{06AC5C7F-20FF-48CC-861D-7D21CD7F26E8}" destId="{11CBCAFF-0D0C-4445-B9CD-D73FFF614F67}" srcOrd="1" destOrd="0" parTransId="{4176ABB9-E766-49C5-899A-F3D0EDB17615}" sibTransId="{826054DF-CB3E-49FE-83AE-EF7702275FD1}"/>
    <dgm:cxn modelId="{7DDE1F98-3D45-4A63-9C81-1BFFED331EC9}" srcId="{06AC5C7F-20FF-48CC-861D-7D21CD7F26E8}" destId="{76630A4B-BD15-4C87-B9B8-4465DF19E9CC}" srcOrd="2" destOrd="0" parTransId="{6D2B875D-E7D6-46F7-983D-E327F9859697}" sibTransId="{053D70F3-6AF8-4D4B-9962-ED9664AF5C69}"/>
    <dgm:cxn modelId="{60923FA1-9D9C-4A16-BAC6-9DD8E2FF8190}" srcId="{06AC5C7F-20FF-48CC-861D-7D21CD7F26E8}" destId="{F7068B63-AA94-4BC0-873F-EEE31506BD05}" srcOrd="3" destOrd="0" parTransId="{DA3C3D1D-10E5-4210-BBCA-C65284237938}" sibTransId="{0676965B-2789-4C0E-815F-BD96D8A71033}"/>
    <dgm:cxn modelId="{C3B1FBB7-7C25-43A8-A5D3-7BE99333D312}" srcId="{06AC5C7F-20FF-48CC-861D-7D21CD7F26E8}" destId="{35710973-6D1A-4115-ACD7-7805E9B77505}" srcOrd="5" destOrd="0" parTransId="{CB43E2FF-E905-48E4-9799-363E4BF2DE4F}" sibTransId="{75858575-8CCD-4117-8D67-BCCBB74920A8}"/>
    <dgm:cxn modelId="{A5120124-E6E8-4716-8940-51D0E926A72E}" type="presOf" srcId="{35710973-6D1A-4115-ACD7-7805E9B77505}" destId="{569257F6-B676-4A7F-9C4C-459B841862D5}" srcOrd="0" destOrd="0" presId="urn:microsoft.com/office/officeart/2005/8/layout/hProcess9"/>
    <dgm:cxn modelId="{E5EF420C-6058-4DCD-ACE7-9E2F87AC7E69}" type="presOf" srcId="{76630A4B-BD15-4C87-B9B8-4465DF19E9CC}" destId="{756783BC-F64E-4B02-9565-C61A1FD9A115}" srcOrd="0" destOrd="0" presId="urn:microsoft.com/office/officeart/2005/8/layout/hProcess9"/>
    <dgm:cxn modelId="{69F2E643-783F-4831-AEBE-B494C1143969}" type="presOf" srcId="{AD8F9625-24E8-46C9-8C32-2B89325A7B2C}" destId="{E3247779-BB1E-4626-B4E2-66ED1463D588}" srcOrd="0" destOrd="0" presId="urn:microsoft.com/office/officeart/2005/8/layout/hProcess9"/>
    <dgm:cxn modelId="{5DE89699-EC04-4CAE-890B-080EC4FFA73F}" type="presOf" srcId="{11CBCAFF-0D0C-4445-B9CD-D73FFF614F67}" destId="{0CD87007-9873-4288-B392-F48DB37849A5}" srcOrd="0" destOrd="0" presId="urn:microsoft.com/office/officeart/2005/8/layout/hProcess9"/>
    <dgm:cxn modelId="{FAEBE911-EA44-411C-9396-672D145D2223}" type="presOf" srcId="{27AA797A-C654-417C-87C6-87A82B91A907}" destId="{FC85B013-E3BA-406C-AC33-FDB02BC02DFE}" srcOrd="0" destOrd="0" presId="urn:microsoft.com/office/officeart/2005/8/layout/hProcess9"/>
    <dgm:cxn modelId="{CEB4C84E-0C3A-4B36-B9B1-E239D68F6F45}" type="presOf" srcId="{F7068B63-AA94-4BC0-873F-EEE31506BD05}" destId="{26BE8A5B-6B59-4F0B-9DE1-8EE29D57BC89}" srcOrd="0" destOrd="0" presId="urn:microsoft.com/office/officeart/2005/8/layout/hProcess9"/>
    <dgm:cxn modelId="{986303FC-BF60-4D8A-AFF7-6C4D723339A8}" type="presParOf" srcId="{B0B0C5E2-C574-47F9-86C7-65540E9411DF}" destId="{78346BF4-ABAF-44BA-AAA8-0CC3D5E13F86}" srcOrd="0" destOrd="0" presId="urn:microsoft.com/office/officeart/2005/8/layout/hProcess9"/>
    <dgm:cxn modelId="{134A26B2-9B8F-43C4-918F-E1DF131AD75D}" type="presParOf" srcId="{B0B0C5E2-C574-47F9-86C7-65540E9411DF}" destId="{95EFE408-BE2E-4286-8AD6-24E0795A855D}" srcOrd="1" destOrd="0" presId="urn:microsoft.com/office/officeart/2005/8/layout/hProcess9"/>
    <dgm:cxn modelId="{D4E71A18-DFE5-4DEE-A6CF-AB69B9DB2BC1}" type="presParOf" srcId="{95EFE408-BE2E-4286-8AD6-24E0795A855D}" destId="{FC85B013-E3BA-406C-AC33-FDB02BC02DFE}" srcOrd="0" destOrd="0" presId="urn:microsoft.com/office/officeart/2005/8/layout/hProcess9"/>
    <dgm:cxn modelId="{C687E562-F1AA-408A-AFE5-2F581D90EA43}" type="presParOf" srcId="{95EFE408-BE2E-4286-8AD6-24E0795A855D}" destId="{C0A2826E-4BE6-4FC2-A38D-6B2BD045C90C}" srcOrd="1" destOrd="0" presId="urn:microsoft.com/office/officeart/2005/8/layout/hProcess9"/>
    <dgm:cxn modelId="{089B0548-0546-46DC-B684-B40D38B55E8E}" type="presParOf" srcId="{95EFE408-BE2E-4286-8AD6-24E0795A855D}" destId="{0CD87007-9873-4288-B392-F48DB37849A5}" srcOrd="2" destOrd="0" presId="urn:microsoft.com/office/officeart/2005/8/layout/hProcess9"/>
    <dgm:cxn modelId="{AB44278D-15BE-437A-A144-780516A00C9A}" type="presParOf" srcId="{95EFE408-BE2E-4286-8AD6-24E0795A855D}" destId="{A352712F-9C20-40D0-9965-B31AA1C96EDA}" srcOrd="3" destOrd="0" presId="urn:microsoft.com/office/officeart/2005/8/layout/hProcess9"/>
    <dgm:cxn modelId="{7FADAB28-A08C-40B1-8328-692CEA9A89A0}" type="presParOf" srcId="{95EFE408-BE2E-4286-8AD6-24E0795A855D}" destId="{756783BC-F64E-4B02-9565-C61A1FD9A115}" srcOrd="4" destOrd="0" presId="urn:microsoft.com/office/officeart/2005/8/layout/hProcess9"/>
    <dgm:cxn modelId="{CA40C414-78C7-4AEF-AE6F-F978939BAC65}" type="presParOf" srcId="{95EFE408-BE2E-4286-8AD6-24E0795A855D}" destId="{C86D2527-5AA7-419F-9239-E39F02B67256}" srcOrd="5" destOrd="0" presId="urn:microsoft.com/office/officeart/2005/8/layout/hProcess9"/>
    <dgm:cxn modelId="{5DB15F18-A307-41B8-BC1B-E97B4F34091E}" type="presParOf" srcId="{95EFE408-BE2E-4286-8AD6-24E0795A855D}" destId="{26BE8A5B-6B59-4F0B-9DE1-8EE29D57BC89}" srcOrd="6" destOrd="0" presId="urn:microsoft.com/office/officeart/2005/8/layout/hProcess9"/>
    <dgm:cxn modelId="{4CD73F3C-6AA7-48FB-A314-D2359817ACA4}" type="presParOf" srcId="{95EFE408-BE2E-4286-8AD6-24E0795A855D}" destId="{DECA5C88-A87B-41D0-8834-BE9673EF726B}" srcOrd="7" destOrd="0" presId="urn:microsoft.com/office/officeart/2005/8/layout/hProcess9"/>
    <dgm:cxn modelId="{C81D1316-15D8-4E3F-B9EF-B26C6FAA4573}" type="presParOf" srcId="{95EFE408-BE2E-4286-8AD6-24E0795A855D}" destId="{E3247779-BB1E-4626-B4E2-66ED1463D588}" srcOrd="8" destOrd="0" presId="urn:microsoft.com/office/officeart/2005/8/layout/hProcess9"/>
    <dgm:cxn modelId="{B6CEF559-72DB-4168-A5A2-2FDB11B602AF}" type="presParOf" srcId="{95EFE408-BE2E-4286-8AD6-24E0795A855D}" destId="{3C96551B-17F4-4A97-9F65-98BFAB9BD244}" srcOrd="9" destOrd="0" presId="urn:microsoft.com/office/officeart/2005/8/layout/hProcess9"/>
    <dgm:cxn modelId="{109DFBEE-FC91-47AA-ABB8-6AE27381249F}" type="presParOf" srcId="{95EFE408-BE2E-4286-8AD6-24E0795A855D}" destId="{569257F6-B676-4A7F-9C4C-459B841862D5}"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F8982F-0CC8-48B8-955D-EDA2C989F70E}" type="doc">
      <dgm:prSet loTypeId="urn:microsoft.com/office/officeart/2005/8/layout/process1" loCatId="process" qsTypeId="urn:microsoft.com/office/officeart/2005/8/quickstyle/simple2" qsCatId="simple" csTypeId="urn:microsoft.com/office/officeart/2005/8/colors/accent3_1" csCatId="accent3" phldr="1"/>
      <dgm:spPr/>
    </dgm:pt>
    <dgm:pt modelId="{092B5DC1-DAFD-4886-B338-C36AAE2EAA93}">
      <dgm:prSet phldrT="[Text]" custT="1"/>
      <dgm:spPr>
        <a:xfrm>
          <a:off x="4814" y="686831"/>
          <a:ext cx="1125379" cy="1275407"/>
        </a:xfrm>
        <a:prstGeom prst="roundRect">
          <a:avLst>
            <a:gd name="adj" fmla="val 10000"/>
          </a:avLst>
        </a:prstGeom>
        <a:solidFill>
          <a:srgbClr val="FFFFFF">
            <a:hueOff val="0"/>
            <a:satOff val="0"/>
            <a:lumOff val="0"/>
            <a:alphaOff val="0"/>
          </a:srgbClr>
        </a:solidFill>
        <a:ln w="38100" cap="flat" cmpd="sng" algn="ctr">
          <a:solidFill>
            <a:srgbClr val="0B5394">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sz="1400" dirty="0">
              <a:solidFill>
                <a:srgbClr val="000000">
                  <a:hueOff val="0"/>
                  <a:satOff val="0"/>
                  <a:lumOff val="0"/>
                  <a:alphaOff val="0"/>
                </a:srgbClr>
              </a:solidFill>
              <a:latin typeface="Times New Roman"/>
              <a:ea typeface="+mn-ea"/>
              <a:cs typeface="+mn-cs"/>
            </a:rPr>
            <a:t>Gather Information	</a:t>
          </a:r>
        </a:p>
      </dgm:t>
    </dgm:pt>
    <dgm:pt modelId="{B37AD762-C698-41BF-91EA-E48316F9AD05}" type="parTrans" cxnId="{8C242C08-96F1-4A6E-AB38-B2EC7F92345A}">
      <dgm:prSet/>
      <dgm:spPr/>
      <dgm:t>
        <a:bodyPr/>
        <a:lstStyle/>
        <a:p>
          <a:endParaRPr lang="en-US"/>
        </a:p>
      </dgm:t>
    </dgm:pt>
    <dgm:pt modelId="{C5F94E9B-245D-4E9F-A9AA-D9B4B8C222E8}" type="sibTrans" cxnId="{8C242C08-96F1-4A6E-AB38-B2EC7F92345A}">
      <dgm:prSet/>
      <dgm:spPr>
        <a:xfrm>
          <a:off x="1192091" y="1247783"/>
          <a:ext cx="131221" cy="153504"/>
        </a:xfrm>
        <a:prstGeom prst="rightArrow">
          <a:avLst>
            <a:gd name="adj1" fmla="val 60000"/>
            <a:gd name="adj2" fmla="val 50000"/>
          </a:avLst>
        </a:prstGeom>
        <a:solidFill>
          <a:srgbClr val="0B5394">
            <a:tint val="60000"/>
            <a:hueOff val="0"/>
            <a:satOff val="0"/>
            <a:lumOff val="0"/>
            <a:alphaOff val="0"/>
          </a:srgbClr>
        </a:solidFill>
        <a:ln>
          <a:noFill/>
        </a:ln>
        <a:effectLst>
          <a:outerShdw blurRad="40000" dist="20000" dir="5400000" rotWithShape="0">
            <a:srgbClr val="000000">
              <a:alpha val="38000"/>
            </a:srgbClr>
          </a:outerShdw>
        </a:effectLst>
      </dgm:spPr>
      <dgm:t>
        <a:bodyPr/>
        <a:lstStyle/>
        <a:p>
          <a:endParaRPr lang="en-US">
            <a:solidFill>
              <a:srgbClr val="000000">
                <a:hueOff val="0"/>
                <a:satOff val="0"/>
                <a:lumOff val="0"/>
                <a:alphaOff val="0"/>
              </a:srgbClr>
            </a:solidFill>
            <a:latin typeface="Times New Roman"/>
            <a:ea typeface="+mn-ea"/>
            <a:cs typeface="+mn-cs"/>
          </a:endParaRPr>
        </a:p>
      </dgm:t>
    </dgm:pt>
    <dgm:pt modelId="{187FE167-CAA0-439D-9AD6-AF87F801AA9C}">
      <dgm:prSet phldrT="[Text]" custT="1"/>
      <dgm:spPr>
        <a:xfrm>
          <a:off x="1377782" y="700203"/>
          <a:ext cx="1013989" cy="1248663"/>
        </a:xfrm>
        <a:prstGeom prst="roundRect">
          <a:avLst>
            <a:gd name="adj" fmla="val 10000"/>
          </a:avLst>
        </a:prstGeom>
        <a:solidFill>
          <a:srgbClr val="FFFFFF">
            <a:hueOff val="0"/>
            <a:satOff val="0"/>
            <a:lumOff val="0"/>
            <a:alphaOff val="0"/>
          </a:srgbClr>
        </a:solidFill>
        <a:ln w="38100" cap="flat" cmpd="sng" algn="ctr">
          <a:solidFill>
            <a:srgbClr val="0B5394">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sz="1400" dirty="0">
              <a:solidFill>
                <a:srgbClr val="000000">
                  <a:hueOff val="0"/>
                  <a:satOff val="0"/>
                  <a:lumOff val="0"/>
                  <a:alphaOff val="0"/>
                </a:srgbClr>
              </a:solidFill>
              <a:latin typeface="Times New Roman"/>
              <a:ea typeface="+mn-ea"/>
              <a:cs typeface="+mn-cs"/>
            </a:rPr>
            <a:t>Make a Plan</a:t>
          </a:r>
        </a:p>
      </dgm:t>
    </dgm:pt>
    <dgm:pt modelId="{1A8B18C5-8099-42E1-904C-4F9EB67350BD}" type="parTrans" cxnId="{D6393B21-D18D-491A-8991-B96C04BC8B64}">
      <dgm:prSet/>
      <dgm:spPr/>
      <dgm:t>
        <a:bodyPr/>
        <a:lstStyle/>
        <a:p>
          <a:endParaRPr lang="en-US"/>
        </a:p>
      </dgm:t>
    </dgm:pt>
    <dgm:pt modelId="{F635B585-77AC-4426-8E78-63BD85BEEB48}" type="sibTrans" cxnId="{D6393B21-D18D-491A-8991-B96C04BC8B64}">
      <dgm:prSet/>
      <dgm:spPr>
        <a:xfrm>
          <a:off x="2453668" y="1247783"/>
          <a:ext cx="131221" cy="153504"/>
        </a:xfrm>
        <a:prstGeom prst="rightArrow">
          <a:avLst>
            <a:gd name="adj1" fmla="val 60000"/>
            <a:gd name="adj2" fmla="val 50000"/>
          </a:avLst>
        </a:prstGeom>
        <a:solidFill>
          <a:srgbClr val="0B5394">
            <a:tint val="60000"/>
            <a:hueOff val="0"/>
            <a:satOff val="0"/>
            <a:lumOff val="0"/>
            <a:alphaOff val="0"/>
          </a:srgbClr>
        </a:solidFill>
        <a:ln>
          <a:noFill/>
        </a:ln>
        <a:effectLst>
          <a:outerShdw blurRad="40000" dist="20000" dir="5400000" rotWithShape="0">
            <a:srgbClr val="000000">
              <a:alpha val="38000"/>
            </a:srgbClr>
          </a:outerShdw>
        </a:effectLst>
      </dgm:spPr>
      <dgm:t>
        <a:bodyPr/>
        <a:lstStyle/>
        <a:p>
          <a:endParaRPr lang="en-US">
            <a:solidFill>
              <a:srgbClr val="000000">
                <a:hueOff val="0"/>
                <a:satOff val="0"/>
                <a:lumOff val="0"/>
                <a:alphaOff val="0"/>
              </a:srgbClr>
            </a:solidFill>
            <a:latin typeface="Times New Roman"/>
            <a:ea typeface="+mn-ea"/>
            <a:cs typeface="+mn-cs"/>
          </a:endParaRPr>
        </a:p>
      </dgm:t>
    </dgm:pt>
    <dgm:pt modelId="{BEF19134-6024-42A5-9FE9-699B43D81CC9}">
      <dgm:prSet phldrT="[Text]" custT="1"/>
      <dgm:spPr>
        <a:xfrm>
          <a:off x="2639359" y="724721"/>
          <a:ext cx="1164182" cy="1199628"/>
        </a:xfrm>
        <a:prstGeom prst="roundRect">
          <a:avLst>
            <a:gd name="adj" fmla="val 10000"/>
          </a:avLst>
        </a:prstGeom>
        <a:solidFill>
          <a:srgbClr val="FFFFFF">
            <a:hueOff val="0"/>
            <a:satOff val="0"/>
            <a:lumOff val="0"/>
            <a:alphaOff val="0"/>
          </a:srgbClr>
        </a:solidFill>
        <a:ln w="38100" cap="flat" cmpd="sng" algn="ctr">
          <a:solidFill>
            <a:srgbClr val="0B5394">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sz="1400" dirty="0">
              <a:solidFill>
                <a:srgbClr val="000000">
                  <a:hueOff val="0"/>
                  <a:satOff val="0"/>
                  <a:lumOff val="0"/>
                  <a:alphaOff val="0"/>
                </a:srgbClr>
              </a:solidFill>
              <a:latin typeface="Times New Roman"/>
              <a:ea typeface="+mn-ea"/>
              <a:cs typeface="+mn-cs"/>
            </a:rPr>
            <a:t>Anticipate possible solutions</a:t>
          </a:r>
        </a:p>
      </dgm:t>
    </dgm:pt>
    <dgm:pt modelId="{4C4EF1ED-99A2-4D51-9968-498A4382B9B3}" type="parTrans" cxnId="{91D71473-4E04-4A4F-A634-320BA6CB6866}">
      <dgm:prSet/>
      <dgm:spPr/>
      <dgm:t>
        <a:bodyPr/>
        <a:lstStyle/>
        <a:p>
          <a:endParaRPr lang="en-US"/>
        </a:p>
      </dgm:t>
    </dgm:pt>
    <dgm:pt modelId="{9AEB35A4-4B0B-49C9-B2FD-5D8981DC806C}" type="sibTrans" cxnId="{91D71473-4E04-4A4F-A634-320BA6CB6866}">
      <dgm:prSet/>
      <dgm:spPr>
        <a:xfrm>
          <a:off x="3865439" y="1247783"/>
          <a:ext cx="131221" cy="153504"/>
        </a:xfrm>
        <a:prstGeom prst="rightArrow">
          <a:avLst>
            <a:gd name="adj1" fmla="val 60000"/>
            <a:gd name="adj2" fmla="val 50000"/>
          </a:avLst>
        </a:prstGeom>
        <a:solidFill>
          <a:srgbClr val="0B5394">
            <a:tint val="60000"/>
            <a:hueOff val="0"/>
            <a:satOff val="0"/>
            <a:lumOff val="0"/>
            <a:alphaOff val="0"/>
          </a:srgbClr>
        </a:solidFill>
        <a:ln>
          <a:noFill/>
        </a:ln>
        <a:effectLst>
          <a:outerShdw blurRad="40000" dist="20000" dir="5400000" rotWithShape="0">
            <a:srgbClr val="000000">
              <a:alpha val="38000"/>
            </a:srgbClr>
          </a:outerShdw>
        </a:effectLst>
      </dgm:spPr>
      <dgm:t>
        <a:bodyPr/>
        <a:lstStyle/>
        <a:p>
          <a:endParaRPr lang="en-US">
            <a:solidFill>
              <a:srgbClr val="000000">
                <a:hueOff val="0"/>
                <a:satOff val="0"/>
                <a:lumOff val="0"/>
                <a:alphaOff val="0"/>
              </a:srgbClr>
            </a:solidFill>
            <a:latin typeface="Times New Roman"/>
            <a:ea typeface="+mn-ea"/>
            <a:cs typeface="+mn-cs"/>
          </a:endParaRPr>
        </a:p>
      </dgm:t>
    </dgm:pt>
    <dgm:pt modelId="{F8F0818A-47AA-461E-BDD4-2539943C77A9}">
      <dgm:prSet phldrT="[Text]" custT="1"/>
      <dgm:spPr>
        <a:xfrm>
          <a:off x="4051130" y="724721"/>
          <a:ext cx="1164182" cy="1199628"/>
        </a:xfrm>
        <a:prstGeom prst="roundRect">
          <a:avLst>
            <a:gd name="adj" fmla="val 10000"/>
          </a:avLst>
        </a:prstGeom>
        <a:solidFill>
          <a:srgbClr val="FFFFFF">
            <a:hueOff val="0"/>
            <a:satOff val="0"/>
            <a:lumOff val="0"/>
            <a:alphaOff val="0"/>
          </a:srgbClr>
        </a:solidFill>
        <a:ln w="38100" cap="flat" cmpd="sng" algn="ctr">
          <a:solidFill>
            <a:srgbClr val="0B5394">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sz="1400" dirty="0">
              <a:solidFill>
                <a:srgbClr val="000000">
                  <a:hueOff val="0"/>
                  <a:satOff val="0"/>
                  <a:lumOff val="0"/>
                  <a:alphaOff val="0"/>
                </a:srgbClr>
              </a:solidFill>
              <a:latin typeface="Times New Roman"/>
              <a:ea typeface="+mn-ea"/>
              <a:cs typeface="+mn-cs"/>
            </a:rPr>
            <a:t>Continuously evaluate process</a:t>
          </a:r>
        </a:p>
      </dgm:t>
    </dgm:pt>
    <dgm:pt modelId="{8C080149-36E2-4B55-8175-3BFE196E7E63}" type="parTrans" cxnId="{39495FFC-FB45-4511-9DC4-633E37EDCD55}">
      <dgm:prSet/>
      <dgm:spPr/>
      <dgm:t>
        <a:bodyPr/>
        <a:lstStyle/>
        <a:p>
          <a:endParaRPr lang="en-US"/>
        </a:p>
      </dgm:t>
    </dgm:pt>
    <dgm:pt modelId="{BBA13C33-C538-40F5-BC75-6A9BF41DF302}" type="sibTrans" cxnId="{39495FFC-FB45-4511-9DC4-633E37EDCD55}">
      <dgm:prSet/>
      <dgm:spPr>
        <a:xfrm>
          <a:off x="5277209" y="1247783"/>
          <a:ext cx="131221" cy="153504"/>
        </a:xfrm>
        <a:prstGeom prst="rightArrow">
          <a:avLst>
            <a:gd name="adj1" fmla="val 60000"/>
            <a:gd name="adj2" fmla="val 50000"/>
          </a:avLst>
        </a:prstGeom>
        <a:solidFill>
          <a:srgbClr val="0B5394">
            <a:tint val="60000"/>
            <a:hueOff val="0"/>
            <a:satOff val="0"/>
            <a:lumOff val="0"/>
            <a:alphaOff val="0"/>
          </a:srgbClr>
        </a:solidFill>
        <a:ln>
          <a:noFill/>
        </a:ln>
        <a:effectLst>
          <a:outerShdw blurRad="40000" dist="20000" dir="5400000" rotWithShape="0">
            <a:srgbClr val="000000">
              <a:alpha val="38000"/>
            </a:srgbClr>
          </a:outerShdw>
        </a:effectLst>
      </dgm:spPr>
      <dgm:t>
        <a:bodyPr/>
        <a:lstStyle/>
        <a:p>
          <a:endParaRPr lang="en-US">
            <a:solidFill>
              <a:srgbClr val="000000">
                <a:hueOff val="0"/>
                <a:satOff val="0"/>
                <a:lumOff val="0"/>
                <a:alphaOff val="0"/>
              </a:srgbClr>
            </a:solidFill>
            <a:latin typeface="Times New Roman"/>
            <a:ea typeface="+mn-ea"/>
            <a:cs typeface="+mn-cs"/>
          </a:endParaRPr>
        </a:p>
      </dgm:t>
    </dgm:pt>
    <dgm:pt modelId="{790D8BD8-33C9-4AD9-8D98-F3245026B09C}">
      <dgm:prSet phldrT="[Text]" custT="1"/>
      <dgm:spPr>
        <a:xfrm>
          <a:off x="5462900" y="724721"/>
          <a:ext cx="1164182" cy="1199628"/>
        </a:xfrm>
        <a:prstGeom prst="roundRect">
          <a:avLst>
            <a:gd name="adj" fmla="val 10000"/>
          </a:avLst>
        </a:prstGeom>
        <a:solidFill>
          <a:srgbClr val="FFFFFF">
            <a:hueOff val="0"/>
            <a:satOff val="0"/>
            <a:lumOff val="0"/>
            <a:alphaOff val="0"/>
          </a:srgbClr>
        </a:solidFill>
        <a:ln w="38100" cap="flat" cmpd="sng" algn="ctr">
          <a:solidFill>
            <a:srgbClr val="0B5394">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sz="1400" dirty="0">
              <a:solidFill>
                <a:srgbClr val="000000">
                  <a:hueOff val="0"/>
                  <a:satOff val="0"/>
                  <a:lumOff val="0"/>
                  <a:alphaOff val="0"/>
                </a:srgbClr>
              </a:solidFill>
              <a:latin typeface="Times New Roman"/>
              <a:ea typeface="+mn-ea"/>
              <a:cs typeface="+mn-cs"/>
            </a:rPr>
            <a:t>Check results</a:t>
          </a:r>
        </a:p>
      </dgm:t>
    </dgm:pt>
    <dgm:pt modelId="{436C64B6-F45F-4A84-96E6-05DB1996EE9B}" type="parTrans" cxnId="{D76750A4-FD67-4A55-A23D-C9065DCF30BB}">
      <dgm:prSet/>
      <dgm:spPr/>
      <dgm:t>
        <a:bodyPr/>
        <a:lstStyle/>
        <a:p>
          <a:endParaRPr lang="en-US"/>
        </a:p>
      </dgm:t>
    </dgm:pt>
    <dgm:pt modelId="{34ACD28C-A823-4844-BEA7-DF4BF0998C4B}" type="sibTrans" cxnId="{D76750A4-FD67-4A55-A23D-C9065DCF30BB}">
      <dgm:prSet/>
      <dgm:spPr>
        <a:xfrm>
          <a:off x="6688980" y="1247783"/>
          <a:ext cx="131221" cy="153504"/>
        </a:xfrm>
        <a:prstGeom prst="rightArrow">
          <a:avLst>
            <a:gd name="adj1" fmla="val 60000"/>
            <a:gd name="adj2" fmla="val 50000"/>
          </a:avLst>
        </a:prstGeom>
        <a:solidFill>
          <a:srgbClr val="0B5394">
            <a:tint val="60000"/>
            <a:hueOff val="0"/>
            <a:satOff val="0"/>
            <a:lumOff val="0"/>
            <a:alphaOff val="0"/>
          </a:srgbClr>
        </a:solidFill>
        <a:ln>
          <a:noFill/>
        </a:ln>
        <a:effectLst>
          <a:outerShdw blurRad="40000" dist="20000" dir="5400000" rotWithShape="0">
            <a:srgbClr val="000000">
              <a:alpha val="38000"/>
            </a:srgbClr>
          </a:outerShdw>
        </a:effectLst>
      </dgm:spPr>
      <dgm:t>
        <a:bodyPr/>
        <a:lstStyle/>
        <a:p>
          <a:endParaRPr lang="en-US">
            <a:solidFill>
              <a:srgbClr val="000000">
                <a:hueOff val="0"/>
                <a:satOff val="0"/>
                <a:lumOff val="0"/>
                <a:alphaOff val="0"/>
              </a:srgbClr>
            </a:solidFill>
            <a:latin typeface="Times New Roman"/>
            <a:ea typeface="+mn-ea"/>
            <a:cs typeface="+mn-cs"/>
          </a:endParaRPr>
        </a:p>
      </dgm:t>
    </dgm:pt>
    <dgm:pt modelId="{87058EF3-4320-451A-8742-7B50390AB076}">
      <dgm:prSet phldrT="[Text]" custT="1"/>
      <dgm:spPr>
        <a:xfrm>
          <a:off x="6874671" y="724721"/>
          <a:ext cx="1164182" cy="1199628"/>
        </a:xfrm>
        <a:prstGeom prst="roundRect">
          <a:avLst>
            <a:gd name="adj" fmla="val 10000"/>
          </a:avLst>
        </a:prstGeom>
        <a:solidFill>
          <a:srgbClr val="FFFFFF">
            <a:hueOff val="0"/>
            <a:satOff val="0"/>
            <a:lumOff val="0"/>
            <a:alphaOff val="0"/>
          </a:srgbClr>
        </a:solidFill>
        <a:ln w="38100" cap="flat" cmpd="sng" algn="ctr">
          <a:solidFill>
            <a:srgbClr val="0B5394">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sz="1400" dirty="0">
              <a:solidFill>
                <a:srgbClr val="000000">
                  <a:hueOff val="0"/>
                  <a:satOff val="0"/>
                  <a:lumOff val="0"/>
                  <a:alphaOff val="0"/>
                </a:srgbClr>
              </a:solidFill>
              <a:latin typeface="Times New Roman"/>
              <a:ea typeface="+mn-ea"/>
              <a:cs typeface="+mn-cs"/>
            </a:rPr>
            <a:t>Question sense of solutions</a:t>
          </a:r>
        </a:p>
      </dgm:t>
    </dgm:pt>
    <dgm:pt modelId="{D788DD70-574F-4B42-9941-97EC7C7499D6}" type="parTrans" cxnId="{939CA7B8-E834-48D3-9C69-A4C971FF4017}">
      <dgm:prSet/>
      <dgm:spPr/>
      <dgm:t>
        <a:bodyPr/>
        <a:lstStyle/>
        <a:p>
          <a:endParaRPr lang="en-US"/>
        </a:p>
      </dgm:t>
    </dgm:pt>
    <dgm:pt modelId="{0459BAFC-B6EB-40BB-B871-8F46329BC610}" type="sibTrans" cxnId="{939CA7B8-E834-48D3-9C69-A4C971FF4017}">
      <dgm:prSet/>
      <dgm:spPr/>
      <dgm:t>
        <a:bodyPr/>
        <a:lstStyle/>
        <a:p>
          <a:endParaRPr lang="en-US"/>
        </a:p>
      </dgm:t>
    </dgm:pt>
    <dgm:pt modelId="{507388D0-75FA-4662-8865-862930735D19}" type="pres">
      <dgm:prSet presAssocID="{62F8982F-0CC8-48B8-955D-EDA2C989F70E}" presName="Name0" presStyleCnt="0">
        <dgm:presLayoutVars>
          <dgm:dir/>
          <dgm:resizeHandles val="exact"/>
        </dgm:presLayoutVars>
      </dgm:prSet>
      <dgm:spPr/>
    </dgm:pt>
    <dgm:pt modelId="{26B6F7AD-7B46-4B8E-B8E3-27B7D4D19633}" type="pres">
      <dgm:prSet presAssocID="{092B5DC1-DAFD-4886-B338-C36AAE2EAA93}" presName="node" presStyleLbl="node1" presStyleIdx="0" presStyleCnt="6" custScaleX="181815" custScaleY="171823">
        <dgm:presLayoutVars>
          <dgm:bulletEnabled val="1"/>
        </dgm:presLayoutVars>
      </dgm:prSet>
      <dgm:spPr/>
      <dgm:t>
        <a:bodyPr/>
        <a:lstStyle/>
        <a:p>
          <a:endParaRPr lang="en-US"/>
        </a:p>
      </dgm:t>
    </dgm:pt>
    <dgm:pt modelId="{412A5C78-9CF8-4345-ABF4-44068509D085}" type="pres">
      <dgm:prSet presAssocID="{C5F94E9B-245D-4E9F-A9AA-D9B4B8C222E8}" presName="sibTrans" presStyleLbl="sibTrans2D1" presStyleIdx="0" presStyleCnt="5"/>
      <dgm:spPr/>
      <dgm:t>
        <a:bodyPr/>
        <a:lstStyle/>
        <a:p>
          <a:endParaRPr lang="en-US"/>
        </a:p>
      </dgm:t>
    </dgm:pt>
    <dgm:pt modelId="{40DC7072-440A-4576-936A-3C3FE2E54DDB}" type="pres">
      <dgm:prSet presAssocID="{C5F94E9B-245D-4E9F-A9AA-D9B4B8C222E8}" presName="connectorText" presStyleLbl="sibTrans2D1" presStyleIdx="0" presStyleCnt="5"/>
      <dgm:spPr/>
      <dgm:t>
        <a:bodyPr/>
        <a:lstStyle/>
        <a:p>
          <a:endParaRPr lang="en-US"/>
        </a:p>
      </dgm:t>
    </dgm:pt>
    <dgm:pt modelId="{A43A9D28-93C9-4F03-926A-259D0ACFA664}" type="pres">
      <dgm:prSet presAssocID="{187FE167-CAA0-439D-9AD6-AF87F801AA9C}" presName="node" presStyleLbl="node1" presStyleIdx="1" presStyleCnt="6" custScaleX="163819" custScaleY="168220">
        <dgm:presLayoutVars>
          <dgm:bulletEnabled val="1"/>
        </dgm:presLayoutVars>
      </dgm:prSet>
      <dgm:spPr/>
      <dgm:t>
        <a:bodyPr/>
        <a:lstStyle/>
        <a:p>
          <a:endParaRPr lang="en-US"/>
        </a:p>
      </dgm:t>
    </dgm:pt>
    <dgm:pt modelId="{54BD68C7-29FB-42FC-962A-03BC9164E389}" type="pres">
      <dgm:prSet presAssocID="{F635B585-77AC-4426-8E78-63BD85BEEB48}" presName="sibTrans" presStyleLbl="sibTrans2D1" presStyleIdx="1" presStyleCnt="5"/>
      <dgm:spPr/>
      <dgm:t>
        <a:bodyPr/>
        <a:lstStyle/>
        <a:p>
          <a:endParaRPr lang="en-US"/>
        </a:p>
      </dgm:t>
    </dgm:pt>
    <dgm:pt modelId="{576D5E62-4488-49AE-A308-04D84BF8932E}" type="pres">
      <dgm:prSet presAssocID="{F635B585-77AC-4426-8E78-63BD85BEEB48}" presName="connectorText" presStyleLbl="sibTrans2D1" presStyleIdx="1" presStyleCnt="5"/>
      <dgm:spPr/>
      <dgm:t>
        <a:bodyPr/>
        <a:lstStyle/>
        <a:p>
          <a:endParaRPr lang="en-US"/>
        </a:p>
      </dgm:t>
    </dgm:pt>
    <dgm:pt modelId="{105634F4-CB31-423D-8A57-1F413EF739B3}" type="pres">
      <dgm:prSet presAssocID="{BEF19134-6024-42A5-9FE9-699B43D81CC9}" presName="node" presStyleLbl="node1" presStyleIdx="2" presStyleCnt="6" custScaleX="188084" custScaleY="161614">
        <dgm:presLayoutVars>
          <dgm:bulletEnabled val="1"/>
        </dgm:presLayoutVars>
      </dgm:prSet>
      <dgm:spPr/>
      <dgm:t>
        <a:bodyPr/>
        <a:lstStyle/>
        <a:p>
          <a:endParaRPr lang="en-US"/>
        </a:p>
      </dgm:t>
    </dgm:pt>
    <dgm:pt modelId="{15D0C335-F06D-46EB-A7CD-F5F869F9B28F}" type="pres">
      <dgm:prSet presAssocID="{9AEB35A4-4B0B-49C9-B2FD-5D8981DC806C}" presName="sibTrans" presStyleLbl="sibTrans2D1" presStyleIdx="2" presStyleCnt="5"/>
      <dgm:spPr/>
      <dgm:t>
        <a:bodyPr/>
        <a:lstStyle/>
        <a:p>
          <a:endParaRPr lang="en-US"/>
        </a:p>
      </dgm:t>
    </dgm:pt>
    <dgm:pt modelId="{C7DAE548-8BDA-4D1F-ADA2-2392A0900585}" type="pres">
      <dgm:prSet presAssocID="{9AEB35A4-4B0B-49C9-B2FD-5D8981DC806C}" presName="connectorText" presStyleLbl="sibTrans2D1" presStyleIdx="2" presStyleCnt="5"/>
      <dgm:spPr/>
      <dgm:t>
        <a:bodyPr/>
        <a:lstStyle/>
        <a:p>
          <a:endParaRPr lang="en-US"/>
        </a:p>
      </dgm:t>
    </dgm:pt>
    <dgm:pt modelId="{68A8F4F4-D135-48EF-A2AB-A1FB2B0D9D29}" type="pres">
      <dgm:prSet presAssocID="{F8F0818A-47AA-461E-BDD4-2539943C77A9}" presName="node" presStyleLbl="node1" presStyleIdx="3" presStyleCnt="6" custScaleX="188084" custScaleY="161614">
        <dgm:presLayoutVars>
          <dgm:bulletEnabled val="1"/>
        </dgm:presLayoutVars>
      </dgm:prSet>
      <dgm:spPr/>
      <dgm:t>
        <a:bodyPr/>
        <a:lstStyle/>
        <a:p>
          <a:endParaRPr lang="en-US"/>
        </a:p>
      </dgm:t>
    </dgm:pt>
    <dgm:pt modelId="{196270DA-B95C-4B4C-BB6A-D3D1F4392640}" type="pres">
      <dgm:prSet presAssocID="{BBA13C33-C538-40F5-BC75-6A9BF41DF302}" presName="sibTrans" presStyleLbl="sibTrans2D1" presStyleIdx="3" presStyleCnt="5"/>
      <dgm:spPr/>
      <dgm:t>
        <a:bodyPr/>
        <a:lstStyle/>
        <a:p>
          <a:endParaRPr lang="en-US"/>
        </a:p>
      </dgm:t>
    </dgm:pt>
    <dgm:pt modelId="{575ACB95-FA2A-4401-BDFE-9490A5028815}" type="pres">
      <dgm:prSet presAssocID="{BBA13C33-C538-40F5-BC75-6A9BF41DF302}" presName="connectorText" presStyleLbl="sibTrans2D1" presStyleIdx="3" presStyleCnt="5"/>
      <dgm:spPr/>
      <dgm:t>
        <a:bodyPr/>
        <a:lstStyle/>
        <a:p>
          <a:endParaRPr lang="en-US"/>
        </a:p>
      </dgm:t>
    </dgm:pt>
    <dgm:pt modelId="{90BDF4A8-1550-43E4-B0A6-9C9F7161CA25}" type="pres">
      <dgm:prSet presAssocID="{790D8BD8-33C9-4AD9-8D98-F3245026B09C}" presName="node" presStyleLbl="node1" presStyleIdx="4" presStyleCnt="6" custScaleX="188084" custScaleY="161614">
        <dgm:presLayoutVars>
          <dgm:bulletEnabled val="1"/>
        </dgm:presLayoutVars>
      </dgm:prSet>
      <dgm:spPr/>
      <dgm:t>
        <a:bodyPr/>
        <a:lstStyle/>
        <a:p>
          <a:endParaRPr lang="en-US"/>
        </a:p>
      </dgm:t>
    </dgm:pt>
    <dgm:pt modelId="{CB1DA8CF-3526-4D1B-9E64-A5C7E1E565A0}" type="pres">
      <dgm:prSet presAssocID="{34ACD28C-A823-4844-BEA7-DF4BF0998C4B}" presName="sibTrans" presStyleLbl="sibTrans2D1" presStyleIdx="4" presStyleCnt="5"/>
      <dgm:spPr/>
      <dgm:t>
        <a:bodyPr/>
        <a:lstStyle/>
        <a:p>
          <a:endParaRPr lang="en-US"/>
        </a:p>
      </dgm:t>
    </dgm:pt>
    <dgm:pt modelId="{1576C0B9-2E69-405F-9780-5FA21747503C}" type="pres">
      <dgm:prSet presAssocID="{34ACD28C-A823-4844-BEA7-DF4BF0998C4B}" presName="connectorText" presStyleLbl="sibTrans2D1" presStyleIdx="4" presStyleCnt="5"/>
      <dgm:spPr/>
      <dgm:t>
        <a:bodyPr/>
        <a:lstStyle/>
        <a:p>
          <a:endParaRPr lang="en-US"/>
        </a:p>
      </dgm:t>
    </dgm:pt>
    <dgm:pt modelId="{F832CE33-3E1A-4E59-8413-FEAA5FB2FDD5}" type="pres">
      <dgm:prSet presAssocID="{87058EF3-4320-451A-8742-7B50390AB076}" presName="node" presStyleLbl="node1" presStyleIdx="5" presStyleCnt="6" custScaleX="188084" custScaleY="161614">
        <dgm:presLayoutVars>
          <dgm:bulletEnabled val="1"/>
        </dgm:presLayoutVars>
      </dgm:prSet>
      <dgm:spPr/>
      <dgm:t>
        <a:bodyPr/>
        <a:lstStyle/>
        <a:p>
          <a:endParaRPr lang="en-US"/>
        </a:p>
      </dgm:t>
    </dgm:pt>
  </dgm:ptLst>
  <dgm:cxnLst>
    <dgm:cxn modelId="{7D215A02-7698-4B1A-88D8-DDE45F0105B9}" type="presOf" srcId="{87058EF3-4320-451A-8742-7B50390AB076}" destId="{F832CE33-3E1A-4E59-8413-FEAA5FB2FDD5}" srcOrd="0" destOrd="0" presId="urn:microsoft.com/office/officeart/2005/8/layout/process1"/>
    <dgm:cxn modelId="{C9B5F9F4-F507-4803-A3CB-007FF6082A6A}" type="presOf" srcId="{9AEB35A4-4B0B-49C9-B2FD-5D8981DC806C}" destId="{C7DAE548-8BDA-4D1F-ADA2-2392A0900585}" srcOrd="1" destOrd="0" presId="urn:microsoft.com/office/officeart/2005/8/layout/process1"/>
    <dgm:cxn modelId="{EAF8FC3F-3CA5-4F41-8916-A222C7983C1D}" type="presOf" srcId="{BBA13C33-C538-40F5-BC75-6A9BF41DF302}" destId="{196270DA-B95C-4B4C-BB6A-D3D1F4392640}" srcOrd="0" destOrd="0" presId="urn:microsoft.com/office/officeart/2005/8/layout/process1"/>
    <dgm:cxn modelId="{73E20A77-A7FE-46DF-9D93-DD9C26333E85}" type="presOf" srcId="{BBA13C33-C538-40F5-BC75-6A9BF41DF302}" destId="{575ACB95-FA2A-4401-BDFE-9490A5028815}" srcOrd="1" destOrd="0" presId="urn:microsoft.com/office/officeart/2005/8/layout/process1"/>
    <dgm:cxn modelId="{91D71473-4E04-4A4F-A634-320BA6CB6866}" srcId="{62F8982F-0CC8-48B8-955D-EDA2C989F70E}" destId="{BEF19134-6024-42A5-9FE9-699B43D81CC9}" srcOrd="2" destOrd="0" parTransId="{4C4EF1ED-99A2-4D51-9968-498A4382B9B3}" sibTransId="{9AEB35A4-4B0B-49C9-B2FD-5D8981DC806C}"/>
    <dgm:cxn modelId="{4025C4CB-97A3-4E65-B3C3-9333DFC9F434}" type="presOf" srcId="{34ACD28C-A823-4844-BEA7-DF4BF0998C4B}" destId="{CB1DA8CF-3526-4D1B-9E64-A5C7E1E565A0}" srcOrd="0" destOrd="0" presId="urn:microsoft.com/office/officeart/2005/8/layout/process1"/>
    <dgm:cxn modelId="{939CA7B8-E834-48D3-9C69-A4C971FF4017}" srcId="{62F8982F-0CC8-48B8-955D-EDA2C989F70E}" destId="{87058EF3-4320-451A-8742-7B50390AB076}" srcOrd="5" destOrd="0" parTransId="{D788DD70-574F-4B42-9941-97EC7C7499D6}" sibTransId="{0459BAFC-B6EB-40BB-B871-8F46329BC610}"/>
    <dgm:cxn modelId="{D6393B21-D18D-491A-8991-B96C04BC8B64}" srcId="{62F8982F-0CC8-48B8-955D-EDA2C989F70E}" destId="{187FE167-CAA0-439D-9AD6-AF87F801AA9C}" srcOrd="1" destOrd="0" parTransId="{1A8B18C5-8099-42E1-904C-4F9EB67350BD}" sibTransId="{F635B585-77AC-4426-8E78-63BD85BEEB48}"/>
    <dgm:cxn modelId="{A3932605-61C9-4A95-BC51-D479DFC75E9F}" type="presOf" srcId="{34ACD28C-A823-4844-BEA7-DF4BF0998C4B}" destId="{1576C0B9-2E69-405F-9780-5FA21747503C}" srcOrd="1" destOrd="0" presId="urn:microsoft.com/office/officeart/2005/8/layout/process1"/>
    <dgm:cxn modelId="{95DD98EF-A41F-4DD5-B488-9058C8412284}" type="presOf" srcId="{9AEB35A4-4B0B-49C9-B2FD-5D8981DC806C}" destId="{15D0C335-F06D-46EB-A7CD-F5F869F9B28F}" srcOrd="0" destOrd="0" presId="urn:microsoft.com/office/officeart/2005/8/layout/process1"/>
    <dgm:cxn modelId="{6FD78746-8760-4FAB-9C7A-30B72B72ECE2}" type="presOf" srcId="{BEF19134-6024-42A5-9FE9-699B43D81CC9}" destId="{105634F4-CB31-423D-8A57-1F413EF739B3}" srcOrd="0" destOrd="0" presId="urn:microsoft.com/office/officeart/2005/8/layout/process1"/>
    <dgm:cxn modelId="{550B5368-0A8C-42E6-A0BD-6C06999A81C9}" type="presOf" srcId="{C5F94E9B-245D-4E9F-A9AA-D9B4B8C222E8}" destId="{40DC7072-440A-4576-936A-3C3FE2E54DDB}" srcOrd="1" destOrd="0" presId="urn:microsoft.com/office/officeart/2005/8/layout/process1"/>
    <dgm:cxn modelId="{8C242C08-96F1-4A6E-AB38-B2EC7F92345A}" srcId="{62F8982F-0CC8-48B8-955D-EDA2C989F70E}" destId="{092B5DC1-DAFD-4886-B338-C36AAE2EAA93}" srcOrd="0" destOrd="0" parTransId="{B37AD762-C698-41BF-91EA-E48316F9AD05}" sibTransId="{C5F94E9B-245D-4E9F-A9AA-D9B4B8C222E8}"/>
    <dgm:cxn modelId="{39495FFC-FB45-4511-9DC4-633E37EDCD55}" srcId="{62F8982F-0CC8-48B8-955D-EDA2C989F70E}" destId="{F8F0818A-47AA-461E-BDD4-2539943C77A9}" srcOrd="3" destOrd="0" parTransId="{8C080149-36E2-4B55-8175-3BFE196E7E63}" sibTransId="{BBA13C33-C538-40F5-BC75-6A9BF41DF302}"/>
    <dgm:cxn modelId="{D76750A4-FD67-4A55-A23D-C9065DCF30BB}" srcId="{62F8982F-0CC8-48B8-955D-EDA2C989F70E}" destId="{790D8BD8-33C9-4AD9-8D98-F3245026B09C}" srcOrd="4" destOrd="0" parTransId="{436C64B6-F45F-4A84-96E6-05DB1996EE9B}" sibTransId="{34ACD28C-A823-4844-BEA7-DF4BF0998C4B}"/>
    <dgm:cxn modelId="{4D847A1C-EF27-48F8-B1F7-A8BCDD174545}" type="presOf" srcId="{C5F94E9B-245D-4E9F-A9AA-D9B4B8C222E8}" destId="{412A5C78-9CF8-4345-ABF4-44068509D085}" srcOrd="0" destOrd="0" presId="urn:microsoft.com/office/officeart/2005/8/layout/process1"/>
    <dgm:cxn modelId="{6ED71788-C21E-4651-9412-73F4DEE4A76B}" type="presOf" srcId="{F8F0818A-47AA-461E-BDD4-2539943C77A9}" destId="{68A8F4F4-D135-48EF-A2AB-A1FB2B0D9D29}" srcOrd="0" destOrd="0" presId="urn:microsoft.com/office/officeart/2005/8/layout/process1"/>
    <dgm:cxn modelId="{5041982F-C286-467E-B938-26057D258DD5}" type="presOf" srcId="{F635B585-77AC-4426-8E78-63BD85BEEB48}" destId="{54BD68C7-29FB-42FC-962A-03BC9164E389}" srcOrd="0" destOrd="0" presId="urn:microsoft.com/office/officeart/2005/8/layout/process1"/>
    <dgm:cxn modelId="{C8854CC6-50E4-47E5-8FBB-F88CC1040648}" type="presOf" srcId="{790D8BD8-33C9-4AD9-8D98-F3245026B09C}" destId="{90BDF4A8-1550-43E4-B0A6-9C9F7161CA25}" srcOrd="0" destOrd="0" presId="urn:microsoft.com/office/officeart/2005/8/layout/process1"/>
    <dgm:cxn modelId="{DA87C38A-5A86-4CF1-94E9-B834A1AC5B34}" type="presOf" srcId="{092B5DC1-DAFD-4886-B338-C36AAE2EAA93}" destId="{26B6F7AD-7B46-4B8E-B8E3-27B7D4D19633}" srcOrd="0" destOrd="0" presId="urn:microsoft.com/office/officeart/2005/8/layout/process1"/>
    <dgm:cxn modelId="{08552443-E5A0-4EA5-911E-D1867297F750}" type="presOf" srcId="{F635B585-77AC-4426-8E78-63BD85BEEB48}" destId="{576D5E62-4488-49AE-A308-04D84BF8932E}" srcOrd="1" destOrd="0" presId="urn:microsoft.com/office/officeart/2005/8/layout/process1"/>
    <dgm:cxn modelId="{22EF6084-0242-48AE-86DE-2DB65E0639CC}" type="presOf" srcId="{187FE167-CAA0-439D-9AD6-AF87F801AA9C}" destId="{A43A9D28-93C9-4F03-926A-259D0ACFA664}" srcOrd="0" destOrd="0" presId="urn:microsoft.com/office/officeart/2005/8/layout/process1"/>
    <dgm:cxn modelId="{897F606F-5207-47CD-9B0E-0D1F096360FF}" type="presOf" srcId="{62F8982F-0CC8-48B8-955D-EDA2C989F70E}" destId="{507388D0-75FA-4662-8865-862930735D19}" srcOrd="0" destOrd="0" presId="urn:microsoft.com/office/officeart/2005/8/layout/process1"/>
    <dgm:cxn modelId="{CC8F516C-B658-4FFD-9A62-08947D217A4D}" type="presParOf" srcId="{507388D0-75FA-4662-8865-862930735D19}" destId="{26B6F7AD-7B46-4B8E-B8E3-27B7D4D19633}" srcOrd="0" destOrd="0" presId="urn:microsoft.com/office/officeart/2005/8/layout/process1"/>
    <dgm:cxn modelId="{2E832046-AA84-4D33-A203-F13F6D51E0C4}" type="presParOf" srcId="{507388D0-75FA-4662-8865-862930735D19}" destId="{412A5C78-9CF8-4345-ABF4-44068509D085}" srcOrd="1" destOrd="0" presId="urn:microsoft.com/office/officeart/2005/8/layout/process1"/>
    <dgm:cxn modelId="{69C306AA-159F-460E-BEB0-B8C224B5CDE4}" type="presParOf" srcId="{412A5C78-9CF8-4345-ABF4-44068509D085}" destId="{40DC7072-440A-4576-936A-3C3FE2E54DDB}" srcOrd="0" destOrd="0" presId="urn:microsoft.com/office/officeart/2005/8/layout/process1"/>
    <dgm:cxn modelId="{65475559-D740-4C3B-AE25-0AB07A9F13DB}" type="presParOf" srcId="{507388D0-75FA-4662-8865-862930735D19}" destId="{A43A9D28-93C9-4F03-926A-259D0ACFA664}" srcOrd="2" destOrd="0" presId="urn:microsoft.com/office/officeart/2005/8/layout/process1"/>
    <dgm:cxn modelId="{F57AD45F-153A-4DD1-8E4A-2F17515AED8D}" type="presParOf" srcId="{507388D0-75FA-4662-8865-862930735D19}" destId="{54BD68C7-29FB-42FC-962A-03BC9164E389}" srcOrd="3" destOrd="0" presId="urn:microsoft.com/office/officeart/2005/8/layout/process1"/>
    <dgm:cxn modelId="{BC58F891-23C5-4379-8CC3-627F210D37BA}" type="presParOf" srcId="{54BD68C7-29FB-42FC-962A-03BC9164E389}" destId="{576D5E62-4488-49AE-A308-04D84BF8932E}" srcOrd="0" destOrd="0" presId="urn:microsoft.com/office/officeart/2005/8/layout/process1"/>
    <dgm:cxn modelId="{4D4DA2C0-FDC4-40AE-8177-58D4F7A13036}" type="presParOf" srcId="{507388D0-75FA-4662-8865-862930735D19}" destId="{105634F4-CB31-423D-8A57-1F413EF739B3}" srcOrd="4" destOrd="0" presId="urn:microsoft.com/office/officeart/2005/8/layout/process1"/>
    <dgm:cxn modelId="{C231B247-6739-476D-98DD-FF7155DE6671}" type="presParOf" srcId="{507388D0-75FA-4662-8865-862930735D19}" destId="{15D0C335-F06D-46EB-A7CD-F5F869F9B28F}" srcOrd="5" destOrd="0" presId="urn:microsoft.com/office/officeart/2005/8/layout/process1"/>
    <dgm:cxn modelId="{A34B6DFD-6FF0-4B05-8929-DDC839E7DF33}" type="presParOf" srcId="{15D0C335-F06D-46EB-A7CD-F5F869F9B28F}" destId="{C7DAE548-8BDA-4D1F-ADA2-2392A0900585}" srcOrd="0" destOrd="0" presId="urn:microsoft.com/office/officeart/2005/8/layout/process1"/>
    <dgm:cxn modelId="{9A8319F3-951D-46A6-B3A8-3A2B6521A732}" type="presParOf" srcId="{507388D0-75FA-4662-8865-862930735D19}" destId="{68A8F4F4-D135-48EF-A2AB-A1FB2B0D9D29}" srcOrd="6" destOrd="0" presId="urn:microsoft.com/office/officeart/2005/8/layout/process1"/>
    <dgm:cxn modelId="{F8468E1B-EF6E-47B6-A596-6B66806849C6}" type="presParOf" srcId="{507388D0-75FA-4662-8865-862930735D19}" destId="{196270DA-B95C-4B4C-BB6A-D3D1F4392640}" srcOrd="7" destOrd="0" presId="urn:microsoft.com/office/officeart/2005/8/layout/process1"/>
    <dgm:cxn modelId="{2AC90F2B-C949-448D-B86E-16E2877187EE}" type="presParOf" srcId="{196270DA-B95C-4B4C-BB6A-D3D1F4392640}" destId="{575ACB95-FA2A-4401-BDFE-9490A5028815}" srcOrd="0" destOrd="0" presId="urn:microsoft.com/office/officeart/2005/8/layout/process1"/>
    <dgm:cxn modelId="{93726A70-38AA-4C3C-BC91-4BA77D4B6B25}" type="presParOf" srcId="{507388D0-75FA-4662-8865-862930735D19}" destId="{90BDF4A8-1550-43E4-B0A6-9C9F7161CA25}" srcOrd="8" destOrd="0" presId="urn:microsoft.com/office/officeart/2005/8/layout/process1"/>
    <dgm:cxn modelId="{61C4BA94-D8AA-4EAA-8AF5-54934F4078F6}" type="presParOf" srcId="{507388D0-75FA-4662-8865-862930735D19}" destId="{CB1DA8CF-3526-4D1B-9E64-A5C7E1E565A0}" srcOrd="9" destOrd="0" presId="urn:microsoft.com/office/officeart/2005/8/layout/process1"/>
    <dgm:cxn modelId="{3EED6A42-BF4C-4386-BA7E-F7340FFA55A3}" type="presParOf" srcId="{CB1DA8CF-3526-4D1B-9E64-A5C7E1E565A0}" destId="{1576C0B9-2E69-405F-9780-5FA21747503C}" srcOrd="0" destOrd="0" presId="urn:microsoft.com/office/officeart/2005/8/layout/process1"/>
    <dgm:cxn modelId="{269B2C2B-EC18-488F-8AE9-3512930ED597}" type="presParOf" srcId="{507388D0-75FA-4662-8865-862930735D19}" destId="{F832CE33-3E1A-4E59-8413-FEAA5FB2FDD5}" srcOrd="10" destOrd="0" presId="urn:microsoft.com/office/officeart/2005/8/layout/process1"/>
  </dgm:cxn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C272FD0F-BC9B-48AA-A311-8624AF7DE807}" type="doc">
      <dgm:prSet loTypeId="urn:microsoft.com/office/officeart/2008/layout/RadialCluster" loCatId="cycle" qsTypeId="urn:microsoft.com/office/officeart/2005/8/quickstyle/simple1" qsCatId="simple" csTypeId="urn:microsoft.com/office/officeart/2005/8/colors/accent3_1" csCatId="accent3" phldr="1"/>
      <dgm:spPr/>
      <dgm:t>
        <a:bodyPr/>
        <a:lstStyle/>
        <a:p>
          <a:endParaRPr lang="en-US"/>
        </a:p>
      </dgm:t>
    </dgm:pt>
    <dgm:pt modelId="{7AE0F836-1E0C-48B9-8CC8-6155BC296AB5}">
      <dgm:prSet phldrT="[Text]"/>
      <dgm:spPr>
        <a:xfrm>
          <a:off x="3049728" y="2085975"/>
          <a:ext cx="1463040" cy="704848"/>
        </a:xfrm>
        <a:prstGeom prst="roundRect">
          <a:avLst/>
        </a:prstGeom>
        <a:solidFill>
          <a:srgbClr val="FFFFFF">
            <a:hueOff val="0"/>
            <a:satOff val="0"/>
            <a:lumOff val="0"/>
            <a:alphaOff val="0"/>
          </a:srgbClr>
        </a:solidFill>
        <a:ln w="25400" cap="flat" cmpd="sng" algn="ctr">
          <a:solidFill>
            <a:srgbClr val="0B5394">
              <a:shade val="80000"/>
              <a:hueOff val="0"/>
              <a:satOff val="0"/>
              <a:lumOff val="0"/>
              <a:alphaOff val="0"/>
            </a:srgbClr>
          </a:solidFill>
          <a:prstDash val="solid"/>
        </a:ln>
        <a:effectLst/>
      </dgm:spPr>
      <dgm:t>
        <a:bodyPr/>
        <a:lstStyle/>
        <a:p>
          <a:r>
            <a:rPr lang="en-US" dirty="0" smtClean="0">
              <a:solidFill>
                <a:srgbClr val="000000">
                  <a:hueOff val="0"/>
                  <a:satOff val="0"/>
                  <a:lumOff val="0"/>
                  <a:alphaOff val="0"/>
                </a:srgbClr>
              </a:solidFill>
              <a:latin typeface="Times New Roman"/>
              <a:ea typeface="+mn-ea"/>
              <a:cs typeface="+mn-cs"/>
            </a:rPr>
            <a:t>Precision</a:t>
          </a:r>
          <a:endParaRPr lang="en-US" dirty="0">
            <a:solidFill>
              <a:srgbClr val="000000">
                <a:hueOff val="0"/>
                <a:satOff val="0"/>
                <a:lumOff val="0"/>
                <a:alphaOff val="0"/>
              </a:srgbClr>
            </a:solidFill>
            <a:latin typeface="Times New Roman"/>
            <a:ea typeface="+mn-ea"/>
            <a:cs typeface="+mn-cs"/>
          </a:endParaRPr>
        </a:p>
      </dgm:t>
    </dgm:pt>
    <dgm:pt modelId="{DBA47D6F-22A1-4C45-B540-059AC0A8C2C5}" type="parTrans" cxnId="{B2DBDC60-AF74-46BF-A06C-B0459428326D}">
      <dgm:prSet/>
      <dgm:spPr/>
      <dgm:t>
        <a:bodyPr/>
        <a:lstStyle/>
        <a:p>
          <a:endParaRPr lang="en-US"/>
        </a:p>
      </dgm:t>
    </dgm:pt>
    <dgm:pt modelId="{37613FB8-BFB6-46EE-A3A4-E4195C77A01C}" type="sibTrans" cxnId="{B2DBDC60-AF74-46BF-A06C-B0459428326D}">
      <dgm:prSet/>
      <dgm:spPr/>
      <dgm:t>
        <a:bodyPr/>
        <a:lstStyle/>
        <a:p>
          <a:endParaRPr lang="en-US"/>
        </a:p>
      </dgm:t>
    </dgm:pt>
    <dgm:pt modelId="{2FCDF8D8-6E1A-4AED-89D7-043153BCC720}">
      <dgm:prSet phldrT="[Text]"/>
      <dgm:spPr>
        <a:xfrm>
          <a:off x="2683971" y="419"/>
          <a:ext cx="2194554" cy="980236"/>
        </a:xfrm>
        <a:prstGeom prst="roundRect">
          <a:avLst/>
        </a:prstGeom>
        <a:solidFill>
          <a:srgbClr val="FFFFFF">
            <a:hueOff val="0"/>
            <a:satOff val="0"/>
            <a:lumOff val="0"/>
            <a:alphaOff val="0"/>
          </a:srgbClr>
        </a:solidFill>
        <a:ln w="25400" cap="flat" cmpd="sng" algn="ctr">
          <a:solidFill>
            <a:srgbClr val="0B5394">
              <a:shade val="80000"/>
              <a:hueOff val="0"/>
              <a:satOff val="0"/>
              <a:lumOff val="0"/>
              <a:alphaOff val="0"/>
            </a:srgbClr>
          </a:solidFill>
          <a:prstDash val="solid"/>
        </a:ln>
        <a:effectLst/>
      </dgm:spPr>
      <dgm:t>
        <a:bodyPr/>
        <a:lstStyle/>
        <a:p>
          <a:r>
            <a:rPr lang="en-US" dirty="0" smtClean="0">
              <a:solidFill>
                <a:srgbClr val="000000">
                  <a:hueOff val="0"/>
                  <a:satOff val="0"/>
                  <a:lumOff val="0"/>
                  <a:alphaOff val="0"/>
                </a:srgbClr>
              </a:solidFill>
              <a:latin typeface="Times New Roman"/>
              <a:ea typeface="+mn-ea"/>
              <a:cs typeface="+mn-cs"/>
            </a:rPr>
            <a:t>Communication</a:t>
          </a:r>
          <a:endParaRPr lang="en-US" dirty="0">
            <a:solidFill>
              <a:srgbClr val="000000">
                <a:hueOff val="0"/>
                <a:satOff val="0"/>
                <a:lumOff val="0"/>
                <a:alphaOff val="0"/>
              </a:srgbClr>
            </a:solidFill>
            <a:latin typeface="Times New Roman"/>
            <a:ea typeface="+mn-ea"/>
            <a:cs typeface="+mn-cs"/>
          </a:endParaRPr>
        </a:p>
      </dgm:t>
    </dgm:pt>
    <dgm:pt modelId="{130F28EA-0D0B-4A19-B521-9B10179EF689}" type="parTrans" cxnId="{AD693A65-F81A-4182-AE11-6E09C8AC6856}">
      <dgm:prSet/>
      <dgm:spPr>
        <a:xfrm rot="16200000">
          <a:off x="3228588" y="1533315"/>
          <a:ext cx="1105319" cy="0"/>
        </a:xfrm>
        <a:custGeom>
          <a:avLst/>
          <a:gdLst/>
          <a:ahLst/>
          <a:cxnLst/>
          <a:rect l="0" t="0" r="0" b="0"/>
          <a:pathLst>
            <a:path>
              <a:moveTo>
                <a:pt x="0" y="0"/>
              </a:moveTo>
              <a:lnTo>
                <a:pt x="1105319" y="0"/>
              </a:lnTo>
            </a:path>
          </a:pathLst>
        </a:custGeom>
        <a:noFill/>
        <a:ln w="25400" cap="flat" cmpd="sng" algn="ctr">
          <a:solidFill>
            <a:srgbClr val="0B5394">
              <a:shade val="60000"/>
              <a:hueOff val="0"/>
              <a:satOff val="0"/>
              <a:lumOff val="0"/>
              <a:alphaOff val="0"/>
            </a:srgbClr>
          </a:solidFill>
          <a:prstDash val="solid"/>
        </a:ln>
        <a:effectLst/>
      </dgm:spPr>
      <dgm:t>
        <a:bodyPr/>
        <a:lstStyle/>
        <a:p>
          <a:endParaRPr lang="en-US"/>
        </a:p>
      </dgm:t>
    </dgm:pt>
    <dgm:pt modelId="{FDF9B6EB-C872-4291-8DAE-E8CC56A8F686}" type="sibTrans" cxnId="{AD693A65-F81A-4182-AE11-6E09C8AC6856}">
      <dgm:prSet/>
      <dgm:spPr/>
      <dgm:t>
        <a:bodyPr/>
        <a:lstStyle/>
        <a:p>
          <a:endParaRPr lang="en-US"/>
        </a:p>
      </dgm:t>
    </dgm:pt>
    <dgm:pt modelId="{C6EAE135-CEF8-4205-8C5A-59B7C00F2E2C}">
      <dgm:prSet phldrT="[Text]"/>
      <dgm:spPr>
        <a:xfrm>
          <a:off x="5127163" y="1915885"/>
          <a:ext cx="1939927" cy="980236"/>
        </a:xfrm>
        <a:prstGeom prst="roundRect">
          <a:avLst/>
        </a:prstGeom>
        <a:solidFill>
          <a:srgbClr val="FFFFFF">
            <a:hueOff val="0"/>
            <a:satOff val="0"/>
            <a:lumOff val="0"/>
            <a:alphaOff val="0"/>
          </a:srgbClr>
        </a:solidFill>
        <a:ln w="25400" cap="flat" cmpd="sng" algn="ctr">
          <a:solidFill>
            <a:srgbClr val="0B5394">
              <a:shade val="80000"/>
              <a:hueOff val="0"/>
              <a:satOff val="0"/>
              <a:lumOff val="0"/>
              <a:alphaOff val="0"/>
            </a:srgbClr>
          </a:solidFill>
          <a:prstDash val="solid"/>
        </a:ln>
        <a:effectLst/>
      </dgm:spPr>
      <dgm:t>
        <a:bodyPr/>
        <a:lstStyle/>
        <a:p>
          <a:r>
            <a:rPr lang="en-US" dirty="0" smtClean="0">
              <a:solidFill>
                <a:srgbClr val="000000">
                  <a:hueOff val="0"/>
                  <a:satOff val="0"/>
                  <a:lumOff val="0"/>
                  <a:alphaOff val="0"/>
                </a:srgbClr>
              </a:solidFill>
              <a:latin typeface="Times New Roman"/>
              <a:ea typeface="+mn-ea"/>
              <a:cs typeface="+mn-cs"/>
            </a:rPr>
            <a:t>Calculations</a:t>
          </a:r>
          <a:endParaRPr lang="en-US" dirty="0">
            <a:solidFill>
              <a:srgbClr val="000000">
                <a:hueOff val="0"/>
                <a:satOff val="0"/>
                <a:lumOff val="0"/>
                <a:alphaOff val="0"/>
              </a:srgbClr>
            </a:solidFill>
            <a:latin typeface="Times New Roman"/>
            <a:ea typeface="+mn-ea"/>
            <a:cs typeface="+mn-cs"/>
          </a:endParaRPr>
        </a:p>
      </dgm:t>
    </dgm:pt>
    <dgm:pt modelId="{98D5348C-060E-471C-BABB-D03DE7146B4E}" type="parTrans" cxnId="{7C4E48A0-3FC8-49E9-B805-8FF7AD20A069}">
      <dgm:prSet/>
      <dgm:spPr>
        <a:xfrm rot="21551913">
          <a:off x="4512738" y="2423869"/>
          <a:ext cx="614455" cy="0"/>
        </a:xfrm>
        <a:custGeom>
          <a:avLst/>
          <a:gdLst/>
          <a:ahLst/>
          <a:cxnLst/>
          <a:rect l="0" t="0" r="0" b="0"/>
          <a:pathLst>
            <a:path>
              <a:moveTo>
                <a:pt x="0" y="0"/>
              </a:moveTo>
              <a:lnTo>
                <a:pt x="614455" y="0"/>
              </a:lnTo>
            </a:path>
          </a:pathLst>
        </a:custGeom>
        <a:noFill/>
        <a:ln w="25400" cap="flat" cmpd="sng" algn="ctr">
          <a:solidFill>
            <a:srgbClr val="0B5394">
              <a:shade val="60000"/>
              <a:hueOff val="0"/>
              <a:satOff val="0"/>
              <a:lumOff val="0"/>
              <a:alphaOff val="0"/>
            </a:srgbClr>
          </a:solidFill>
          <a:prstDash val="solid"/>
        </a:ln>
        <a:effectLst/>
      </dgm:spPr>
      <dgm:t>
        <a:bodyPr/>
        <a:lstStyle/>
        <a:p>
          <a:endParaRPr lang="en-US"/>
        </a:p>
      </dgm:t>
    </dgm:pt>
    <dgm:pt modelId="{095115A3-AAAE-4B56-8EC8-1612D0BC27E3}" type="sibTrans" cxnId="{7C4E48A0-3FC8-49E9-B805-8FF7AD20A069}">
      <dgm:prSet/>
      <dgm:spPr/>
      <dgm:t>
        <a:bodyPr/>
        <a:lstStyle/>
        <a:p>
          <a:endParaRPr lang="en-US"/>
        </a:p>
      </dgm:t>
    </dgm:pt>
    <dgm:pt modelId="{073F9F45-3ABF-475D-9277-A008FB1DFF51}">
      <dgm:prSet phldrT="[Text]"/>
      <dgm:spPr>
        <a:xfrm>
          <a:off x="2801908" y="3896144"/>
          <a:ext cx="1958679" cy="980236"/>
        </a:xfrm>
        <a:prstGeom prst="roundRect">
          <a:avLst/>
        </a:prstGeom>
        <a:solidFill>
          <a:srgbClr val="FFFFFF">
            <a:hueOff val="0"/>
            <a:satOff val="0"/>
            <a:lumOff val="0"/>
            <a:alphaOff val="0"/>
          </a:srgbClr>
        </a:solidFill>
        <a:ln w="25400" cap="flat" cmpd="sng" algn="ctr">
          <a:solidFill>
            <a:srgbClr val="0B5394">
              <a:shade val="80000"/>
              <a:hueOff val="0"/>
              <a:satOff val="0"/>
              <a:lumOff val="0"/>
              <a:alphaOff val="0"/>
            </a:srgbClr>
          </a:solidFill>
          <a:prstDash val="solid"/>
        </a:ln>
        <a:effectLst/>
      </dgm:spPr>
      <dgm:t>
        <a:bodyPr/>
        <a:lstStyle/>
        <a:p>
          <a:r>
            <a:rPr lang="en-US" dirty="0" smtClean="0">
              <a:solidFill>
                <a:srgbClr val="000000">
                  <a:hueOff val="0"/>
                  <a:satOff val="0"/>
                  <a:lumOff val="0"/>
                  <a:alphaOff val="0"/>
                </a:srgbClr>
              </a:solidFill>
              <a:latin typeface="Times New Roman"/>
              <a:ea typeface="+mn-ea"/>
              <a:cs typeface="+mn-cs"/>
            </a:rPr>
            <a:t>Symbols and labels</a:t>
          </a:r>
          <a:endParaRPr lang="en-US" dirty="0">
            <a:solidFill>
              <a:srgbClr val="000000">
                <a:hueOff val="0"/>
                <a:satOff val="0"/>
                <a:lumOff val="0"/>
                <a:alphaOff val="0"/>
              </a:srgbClr>
            </a:solidFill>
            <a:latin typeface="Times New Roman"/>
            <a:ea typeface="+mn-ea"/>
            <a:cs typeface="+mn-cs"/>
          </a:endParaRPr>
        </a:p>
      </dgm:t>
    </dgm:pt>
    <dgm:pt modelId="{941F27B1-BB7B-4205-A094-A90B9B63FD44}" type="parTrans" cxnId="{6EFD9B7C-C597-42D6-AD2F-E8110813CB3D}">
      <dgm:prSet/>
      <dgm:spPr>
        <a:xfrm rot="5400000">
          <a:off x="3228588" y="3343484"/>
          <a:ext cx="1105319" cy="0"/>
        </a:xfrm>
        <a:custGeom>
          <a:avLst/>
          <a:gdLst/>
          <a:ahLst/>
          <a:cxnLst/>
          <a:rect l="0" t="0" r="0" b="0"/>
          <a:pathLst>
            <a:path>
              <a:moveTo>
                <a:pt x="0" y="0"/>
              </a:moveTo>
              <a:lnTo>
                <a:pt x="1105319" y="0"/>
              </a:lnTo>
            </a:path>
          </a:pathLst>
        </a:custGeom>
        <a:noFill/>
        <a:ln w="25400" cap="flat" cmpd="sng" algn="ctr">
          <a:solidFill>
            <a:srgbClr val="0B5394">
              <a:shade val="60000"/>
              <a:hueOff val="0"/>
              <a:satOff val="0"/>
              <a:lumOff val="0"/>
              <a:alphaOff val="0"/>
            </a:srgbClr>
          </a:solidFill>
          <a:prstDash val="solid"/>
        </a:ln>
        <a:effectLst/>
      </dgm:spPr>
      <dgm:t>
        <a:bodyPr/>
        <a:lstStyle/>
        <a:p>
          <a:endParaRPr lang="en-US"/>
        </a:p>
      </dgm:t>
    </dgm:pt>
    <dgm:pt modelId="{5A2E08DF-52D0-4181-B9E5-B4B3E49F6D51}" type="sibTrans" cxnId="{6EFD9B7C-C597-42D6-AD2F-E8110813CB3D}">
      <dgm:prSet/>
      <dgm:spPr/>
      <dgm:t>
        <a:bodyPr/>
        <a:lstStyle/>
        <a:p>
          <a:endParaRPr lang="en-US"/>
        </a:p>
      </dgm:t>
    </dgm:pt>
    <dgm:pt modelId="{2F67F5F8-30D2-46A4-94DA-E88AB851CF8C}">
      <dgm:prSet phldrT="[Text]"/>
      <dgm:spPr>
        <a:xfrm>
          <a:off x="337450" y="1915881"/>
          <a:ext cx="2129721" cy="980236"/>
        </a:xfrm>
        <a:prstGeom prst="roundRect">
          <a:avLst/>
        </a:prstGeom>
        <a:solidFill>
          <a:srgbClr val="FFFFFF">
            <a:hueOff val="0"/>
            <a:satOff val="0"/>
            <a:lumOff val="0"/>
            <a:alphaOff val="0"/>
          </a:srgbClr>
        </a:solidFill>
        <a:ln w="25400" cap="flat" cmpd="sng" algn="ctr">
          <a:solidFill>
            <a:srgbClr val="0B5394">
              <a:shade val="80000"/>
              <a:hueOff val="0"/>
              <a:satOff val="0"/>
              <a:lumOff val="0"/>
              <a:alphaOff val="0"/>
            </a:srgbClr>
          </a:solidFill>
          <a:prstDash val="solid"/>
        </a:ln>
        <a:effectLst/>
      </dgm:spPr>
      <dgm:t>
        <a:bodyPr/>
        <a:lstStyle/>
        <a:p>
          <a:r>
            <a:rPr lang="en-US" dirty="0" smtClean="0">
              <a:solidFill>
                <a:srgbClr val="000000">
                  <a:hueOff val="0"/>
                  <a:satOff val="0"/>
                  <a:lumOff val="0"/>
                  <a:alphaOff val="0"/>
                </a:srgbClr>
              </a:solidFill>
              <a:latin typeface="Times New Roman"/>
              <a:ea typeface="+mn-ea"/>
              <a:cs typeface="+mn-cs"/>
            </a:rPr>
            <a:t>Precision in solutions</a:t>
          </a:r>
          <a:endParaRPr lang="en-US" dirty="0">
            <a:solidFill>
              <a:srgbClr val="000000">
                <a:hueOff val="0"/>
                <a:satOff val="0"/>
                <a:lumOff val="0"/>
                <a:alphaOff val="0"/>
              </a:srgbClr>
            </a:solidFill>
            <a:latin typeface="Times New Roman"/>
            <a:ea typeface="+mn-ea"/>
            <a:cs typeface="+mn-cs"/>
          </a:endParaRPr>
        </a:p>
      </dgm:t>
    </dgm:pt>
    <dgm:pt modelId="{9FC64318-71B9-451E-9581-3B4BE2E088C7}" type="parTrans" cxnId="{8D7DFB89-0E7F-4617-AAF6-188A48B4DE6D}">
      <dgm:prSet/>
      <dgm:spPr>
        <a:xfrm rot="10846818">
          <a:off x="2467144" y="2424469"/>
          <a:ext cx="582610" cy="0"/>
        </a:xfrm>
        <a:custGeom>
          <a:avLst/>
          <a:gdLst/>
          <a:ahLst/>
          <a:cxnLst/>
          <a:rect l="0" t="0" r="0" b="0"/>
          <a:pathLst>
            <a:path>
              <a:moveTo>
                <a:pt x="0" y="0"/>
              </a:moveTo>
              <a:lnTo>
                <a:pt x="582610" y="0"/>
              </a:lnTo>
            </a:path>
          </a:pathLst>
        </a:custGeom>
        <a:noFill/>
        <a:ln w="25400" cap="flat" cmpd="sng" algn="ctr">
          <a:solidFill>
            <a:srgbClr val="0B5394">
              <a:shade val="60000"/>
              <a:hueOff val="0"/>
              <a:satOff val="0"/>
              <a:lumOff val="0"/>
              <a:alphaOff val="0"/>
            </a:srgbClr>
          </a:solidFill>
          <a:prstDash val="solid"/>
        </a:ln>
        <a:effectLst/>
      </dgm:spPr>
      <dgm:t>
        <a:bodyPr/>
        <a:lstStyle/>
        <a:p>
          <a:endParaRPr lang="en-US"/>
        </a:p>
      </dgm:t>
    </dgm:pt>
    <dgm:pt modelId="{EA11C84B-D918-4139-A922-454FFCC05048}" type="sibTrans" cxnId="{8D7DFB89-0E7F-4617-AAF6-188A48B4DE6D}">
      <dgm:prSet/>
      <dgm:spPr/>
      <dgm:t>
        <a:bodyPr/>
        <a:lstStyle/>
        <a:p>
          <a:endParaRPr lang="en-US"/>
        </a:p>
      </dgm:t>
    </dgm:pt>
    <dgm:pt modelId="{D75595B7-E87B-4180-9B68-5223CD5A1F95}" type="pres">
      <dgm:prSet presAssocID="{C272FD0F-BC9B-48AA-A311-8624AF7DE807}" presName="Name0" presStyleCnt="0">
        <dgm:presLayoutVars>
          <dgm:chMax val="1"/>
          <dgm:chPref val="1"/>
          <dgm:dir/>
          <dgm:animOne val="branch"/>
          <dgm:animLvl val="lvl"/>
        </dgm:presLayoutVars>
      </dgm:prSet>
      <dgm:spPr/>
      <dgm:t>
        <a:bodyPr/>
        <a:lstStyle/>
        <a:p>
          <a:endParaRPr lang="en-US"/>
        </a:p>
      </dgm:t>
    </dgm:pt>
    <dgm:pt modelId="{5F1299A4-6542-420E-AC79-44C40DD15F2D}" type="pres">
      <dgm:prSet presAssocID="{7AE0F836-1E0C-48B9-8CC8-6155BC296AB5}" presName="singleCycle" presStyleCnt="0"/>
      <dgm:spPr/>
    </dgm:pt>
    <dgm:pt modelId="{1191F80E-938C-41B7-AFA2-EEC587812AB4}" type="pres">
      <dgm:prSet presAssocID="{7AE0F836-1E0C-48B9-8CC8-6155BC296AB5}" presName="singleCenter" presStyleLbl="node1" presStyleIdx="0" presStyleCnt="5" custScaleY="48177">
        <dgm:presLayoutVars>
          <dgm:chMax val="7"/>
          <dgm:chPref val="7"/>
        </dgm:presLayoutVars>
      </dgm:prSet>
      <dgm:spPr/>
      <dgm:t>
        <a:bodyPr/>
        <a:lstStyle/>
        <a:p>
          <a:endParaRPr lang="en-US"/>
        </a:p>
      </dgm:t>
    </dgm:pt>
    <dgm:pt modelId="{220B3BFF-B8F7-4BB0-8E95-DF41A20C5377}" type="pres">
      <dgm:prSet presAssocID="{130F28EA-0D0B-4A19-B521-9B10179EF689}" presName="Name56" presStyleLbl="parChTrans1D2" presStyleIdx="0" presStyleCnt="4"/>
      <dgm:spPr/>
      <dgm:t>
        <a:bodyPr/>
        <a:lstStyle/>
        <a:p>
          <a:endParaRPr lang="en-US"/>
        </a:p>
      </dgm:t>
    </dgm:pt>
    <dgm:pt modelId="{62E09044-93FD-4D46-8256-43D32008F7E1}" type="pres">
      <dgm:prSet presAssocID="{2FCDF8D8-6E1A-4AED-89D7-043153BCC720}" presName="text0" presStyleLbl="node1" presStyleIdx="1" presStyleCnt="5" custScaleX="223880">
        <dgm:presLayoutVars>
          <dgm:bulletEnabled val="1"/>
        </dgm:presLayoutVars>
      </dgm:prSet>
      <dgm:spPr/>
      <dgm:t>
        <a:bodyPr/>
        <a:lstStyle/>
        <a:p>
          <a:endParaRPr lang="en-US"/>
        </a:p>
      </dgm:t>
    </dgm:pt>
    <dgm:pt modelId="{78F05E07-8909-4557-A71B-5C0D2176C812}" type="pres">
      <dgm:prSet presAssocID="{98D5348C-060E-471C-BABB-D03DE7146B4E}" presName="Name56" presStyleLbl="parChTrans1D2" presStyleIdx="1" presStyleCnt="4"/>
      <dgm:spPr/>
      <dgm:t>
        <a:bodyPr/>
        <a:lstStyle/>
        <a:p>
          <a:endParaRPr lang="en-US"/>
        </a:p>
      </dgm:t>
    </dgm:pt>
    <dgm:pt modelId="{E6CBACB7-1040-4C64-B35C-BADE4FBE68B2}" type="pres">
      <dgm:prSet presAssocID="{C6EAE135-CEF8-4205-8C5A-59B7C00F2E2C}" presName="text0" presStyleLbl="node1" presStyleIdx="2" presStyleCnt="5" custScaleX="197904" custRadScaleRad="118905" custRadScaleInc="-1781">
        <dgm:presLayoutVars>
          <dgm:bulletEnabled val="1"/>
        </dgm:presLayoutVars>
      </dgm:prSet>
      <dgm:spPr/>
      <dgm:t>
        <a:bodyPr/>
        <a:lstStyle/>
        <a:p>
          <a:endParaRPr lang="en-US"/>
        </a:p>
      </dgm:t>
    </dgm:pt>
    <dgm:pt modelId="{4A13805C-87AA-40B4-A0A9-206019DE552C}" type="pres">
      <dgm:prSet presAssocID="{941F27B1-BB7B-4205-A094-A90B9B63FD44}" presName="Name56" presStyleLbl="parChTrans1D2" presStyleIdx="2" presStyleCnt="4"/>
      <dgm:spPr/>
      <dgm:t>
        <a:bodyPr/>
        <a:lstStyle/>
        <a:p>
          <a:endParaRPr lang="en-US"/>
        </a:p>
      </dgm:t>
    </dgm:pt>
    <dgm:pt modelId="{0285CA87-9E46-4BC4-A400-AB6217EE8DB1}" type="pres">
      <dgm:prSet presAssocID="{073F9F45-3ABF-475D-9277-A008FB1DFF51}" presName="text0" presStyleLbl="node1" presStyleIdx="3" presStyleCnt="5" custScaleX="199817">
        <dgm:presLayoutVars>
          <dgm:bulletEnabled val="1"/>
        </dgm:presLayoutVars>
      </dgm:prSet>
      <dgm:spPr/>
      <dgm:t>
        <a:bodyPr/>
        <a:lstStyle/>
        <a:p>
          <a:endParaRPr lang="en-US"/>
        </a:p>
      </dgm:t>
    </dgm:pt>
    <dgm:pt modelId="{1A20B090-355F-4330-B3E2-9641E8F47FFC}" type="pres">
      <dgm:prSet presAssocID="{9FC64318-71B9-451E-9581-3B4BE2E088C7}" presName="Name56" presStyleLbl="parChTrans1D2" presStyleIdx="3" presStyleCnt="4"/>
      <dgm:spPr/>
      <dgm:t>
        <a:bodyPr/>
        <a:lstStyle/>
        <a:p>
          <a:endParaRPr lang="en-US"/>
        </a:p>
      </dgm:t>
    </dgm:pt>
    <dgm:pt modelId="{D529EDC0-EAF6-45C9-A239-D8C771E59166}" type="pres">
      <dgm:prSet presAssocID="{2F67F5F8-30D2-46A4-94DA-E88AB851CF8C}" presName="text0" presStyleLbl="node1" presStyleIdx="4" presStyleCnt="5" custScaleX="217266" custRadScaleRad="122142" custRadScaleInc="1734">
        <dgm:presLayoutVars>
          <dgm:bulletEnabled val="1"/>
        </dgm:presLayoutVars>
      </dgm:prSet>
      <dgm:spPr/>
      <dgm:t>
        <a:bodyPr/>
        <a:lstStyle/>
        <a:p>
          <a:endParaRPr lang="en-US"/>
        </a:p>
      </dgm:t>
    </dgm:pt>
  </dgm:ptLst>
  <dgm:cxnLst>
    <dgm:cxn modelId="{EF82128B-C7FE-4BBB-91E2-390912075C2F}" type="presOf" srcId="{7AE0F836-1E0C-48B9-8CC8-6155BC296AB5}" destId="{1191F80E-938C-41B7-AFA2-EEC587812AB4}" srcOrd="0" destOrd="0" presId="urn:microsoft.com/office/officeart/2008/layout/RadialCluster"/>
    <dgm:cxn modelId="{C6C98490-D853-46ED-BE8A-2C29AC4BAA76}" type="presOf" srcId="{98D5348C-060E-471C-BABB-D03DE7146B4E}" destId="{78F05E07-8909-4557-A71B-5C0D2176C812}" srcOrd="0" destOrd="0" presId="urn:microsoft.com/office/officeart/2008/layout/RadialCluster"/>
    <dgm:cxn modelId="{9B105EA3-B671-4262-B42B-27E41E48BBF9}" type="presOf" srcId="{9FC64318-71B9-451E-9581-3B4BE2E088C7}" destId="{1A20B090-355F-4330-B3E2-9641E8F47FFC}" srcOrd="0" destOrd="0" presId="urn:microsoft.com/office/officeart/2008/layout/RadialCluster"/>
    <dgm:cxn modelId="{AD693A65-F81A-4182-AE11-6E09C8AC6856}" srcId="{7AE0F836-1E0C-48B9-8CC8-6155BC296AB5}" destId="{2FCDF8D8-6E1A-4AED-89D7-043153BCC720}" srcOrd="0" destOrd="0" parTransId="{130F28EA-0D0B-4A19-B521-9B10179EF689}" sibTransId="{FDF9B6EB-C872-4291-8DAE-E8CC56A8F686}"/>
    <dgm:cxn modelId="{74BCD9BF-1A17-47C6-8880-0D80AD75D44B}" type="presOf" srcId="{C272FD0F-BC9B-48AA-A311-8624AF7DE807}" destId="{D75595B7-E87B-4180-9B68-5223CD5A1F95}" srcOrd="0" destOrd="0" presId="urn:microsoft.com/office/officeart/2008/layout/RadialCluster"/>
    <dgm:cxn modelId="{B2DBDC60-AF74-46BF-A06C-B0459428326D}" srcId="{C272FD0F-BC9B-48AA-A311-8624AF7DE807}" destId="{7AE0F836-1E0C-48B9-8CC8-6155BC296AB5}" srcOrd="0" destOrd="0" parTransId="{DBA47D6F-22A1-4C45-B540-059AC0A8C2C5}" sibTransId="{37613FB8-BFB6-46EE-A3A4-E4195C77A01C}"/>
    <dgm:cxn modelId="{46C3C3B9-D703-49D0-8A37-9E439770D60C}" type="presOf" srcId="{130F28EA-0D0B-4A19-B521-9B10179EF689}" destId="{220B3BFF-B8F7-4BB0-8E95-DF41A20C5377}" srcOrd="0" destOrd="0" presId="urn:microsoft.com/office/officeart/2008/layout/RadialCluster"/>
    <dgm:cxn modelId="{8D880E6F-EFBB-4AC3-A705-3AD1AE92414A}" type="presOf" srcId="{2F67F5F8-30D2-46A4-94DA-E88AB851CF8C}" destId="{D529EDC0-EAF6-45C9-A239-D8C771E59166}" srcOrd="0" destOrd="0" presId="urn:microsoft.com/office/officeart/2008/layout/RadialCluster"/>
    <dgm:cxn modelId="{7C4E48A0-3FC8-49E9-B805-8FF7AD20A069}" srcId="{7AE0F836-1E0C-48B9-8CC8-6155BC296AB5}" destId="{C6EAE135-CEF8-4205-8C5A-59B7C00F2E2C}" srcOrd="1" destOrd="0" parTransId="{98D5348C-060E-471C-BABB-D03DE7146B4E}" sibTransId="{095115A3-AAAE-4B56-8EC8-1612D0BC27E3}"/>
    <dgm:cxn modelId="{6EFD9B7C-C597-42D6-AD2F-E8110813CB3D}" srcId="{7AE0F836-1E0C-48B9-8CC8-6155BC296AB5}" destId="{073F9F45-3ABF-475D-9277-A008FB1DFF51}" srcOrd="2" destOrd="0" parTransId="{941F27B1-BB7B-4205-A094-A90B9B63FD44}" sibTransId="{5A2E08DF-52D0-4181-B9E5-B4B3E49F6D51}"/>
    <dgm:cxn modelId="{EA37CF79-D242-4B77-A563-5DBFA9F33B7B}" type="presOf" srcId="{941F27B1-BB7B-4205-A094-A90B9B63FD44}" destId="{4A13805C-87AA-40B4-A0A9-206019DE552C}" srcOrd="0" destOrd="0" presId="urn:microsoft.com/office/officeart/2008/layout/RadialCluster"/>
    <dgm:cxn modelId="{4FD77AB6-42A3-4BB7-98D4-556140579126}" type="presOf" srcId="{C6EAE135-CEF8-4205-8C5A-59B7C00F2E2C}" destId="{E6CBACB7-1040-4C64-B35C-BADE4FBE68B2}" srcOrd="0" destOrd="0" presId="urn:microsoft.com/office/officeart/2008/layout/RadialCluster"/>
    <dgm:cxn modelId="{CF6888AD-BB34-4A6C-AB58-341C3F076CF8}" type="presOf" srcId="{073F9F45-3ABF-475D-9277-A008FB1DFF51}" destId="{0285CA87-9E46-4BC4-A400-AB6217EE8DB1}" srcOrd="0" destOrd="0" presId="urn:microsoft.com/office/officeart/2008/layout/RadialCluster"/>
    <dgm:cxn modelId="{3D7F74CF-8166-4FB0-933F-73DA5E0E3F9D}" type="presOf" srcId="{2FCDF8D8-6E1A-4AED-89D7-043153BCC720}" destId="{62E09044-93FD-4D46-8256-43D32008F7E1}" srcOrd="0" destOrd="0" presId="urn:microsoft.com/office/officeart/2008/layout/RadialCluster"/>
    <dgm:cxn modelId="{8D7DFB89-0E7F-4617-AAF6-188A48B4DE6D}" srcId="{7AE0F836-1E0C-48B9-8CC8-6155BC296AB5}" destId="{2F67F5F8-30D2-46A4-94DA-E88AB851CF8C}" srcOrd="3" destOrd="0" parTransId="{9FC64318-71B9-451E-9581-3B4BE2E088C7}" sibTransId="{EA11C84B-D918-4139-A922-454FFCC05048}"/>
    <dgm:cxn modelId="{71A05759-FEB5-4453-B665-68FF2844FA19}" type="presParOf" srcId="{D75595B7-E87B-4180-9B68-5223CD5A1F95}" destId="{5F1299A4-6542-420E-AC79-44C40DD15F2D}" srcOrd="0" destOrd="0" presId="urn:microsoft.com/office/officeart/2008/layout/RadialCluster"/>
    <dgm:cxn modelId="{345887D4-CC82-4940-83A9-6D2DE68DC630}" type="presParOf" srcId="{5F1299A4-6542-420E-AC79-44C40DD15F2D}" destId="{1191F80E-938C-41B7-AFA2-EEC587812AB4}" srcOrd="0" destOrd="0" presId="urn:microsoft.com/office/officeart/2008/layout/RadialCluster"/>
    <dgm:cxn modelId="{1AD40020-C542-41A6-B123-EC1A9E5EF2FA}" type="presParOf" srcId="{5F1299A4-6542-420E-AC79-44C40DD15F2D}" destId="{220B3BFF-B8F7-4BB0-8E95-DF41A20C5377}" srcOrd="1" destOrd="0" presId="urn:microsoft.com/office/officeart/2008/layout/RadialCluster"/>
    <dgm:cxn modelId="{F8C55BBB-8CFB-45E2-B74F-1180D3C7433C}" type="presParOf" srcId="{5F1299A4-6542-420E-AC79-44C40DD15F2D}" destId="{62E09044-93FD-4D46-8256-43D32008F7E1}" srcOrd="2" destOrd="0" presId="urn:microsoft.com/office/officeart/2008/layout/RadialCluster"/>
    <dgm:cxn modelId="{FFA51931-B634-492E-8EB5-B1DA6020952E}" type="presParOf" srcId="{5F1299A4-6542-420E-AC79-44C40DD15F2D}" destId="{78F05E07-8909-4557-A71B-5C0D2176C812}" srcOrd="3" destOrd="0" presId="urn:microsoft.com/office/officeart/2008/layout/RadialCluster"/>
    <dgm:cxn modelId="{EB59BDB4-6236-4E13-B96C-CC6E17553F5F}" type="presParOf" srcId="{5F1299A4-6542-420E-AC79-44C40DD15F2D}" destId="{E6CBACB7-1040-4C64-B35C-BADE4FBE68B2}" srcOrd="4" destOrd="0" presId="urn:microsoft.com/office/officeart/2008/layout/RadialCluster"/>
    <dgm:cxn modelId="{BD8BF760-FA9C-4DA3-BE7C-689636EFAE07}" type="presParOf" srcId="{5F1299A4-6542-420E-AC79-44C40DD15F2D}" destId="{4A13805C-87AA-40B4-A0A9-206019DE552C}" srcOrd="5" destOrd="0" presId="urn:microsoft.com/office/officeart/2008/layout/RadialCluster"/>
    <dgm:cxn modelId="{9475721D-4AEA-4E86-87EC-9DA073757B16}" type="presParOf" srcId="{5F1299A4-6542-420E-AC79-44C40DD15F2D}" destId="{0285CA87-9E46-4BC4-A400-AB6217EE8DB1}" srcOrd="6" destOrd="0" presId="urn:microsoft.com/office/officeart/2008/layout/RadialCluster"/>
    <dgm:cxn modelId="{92F4F784-61C7-4BFA-A0B5-E6791830EFB5}" type="presParOf" srcId="{5F1299A4-6542-420E-AC79-44C40DD15F2D}" destId="{1A20B090-355F-4330-B3E2-9641E8F47FFC}" srcOrd="7" destOrd="0" presId="urn:microsoft.com/office/officeart/2008/layout/RadialCluster"/>
    <dgm:cxn modelId="{A42920D4-3465-4FDF-92FC-91C8DAE41F02}" type="presParOf" srcId="{5F1299A4-6542-420E-AC79-44C40DD15F2D}" destId="{D529EDC0-EAF6-45C9-A239-D8C771E59166}" srcOrd="8"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46BF4-ABAF-44BA-AAA8-0CC3D5E13F86}">
      <dsp:nvSpPr>
        <dsp:cNvPr id="0" name=""/>
        <dsp:cNvSpPr/>
      </dsp:nvSpPr>
      <dsp:spPr>
        <a:xfrm>
          <a:off x="40447" y="0"/>
          <a:ext cx="8646351" cy="4851384"/>
        </a:xfrm>
        <a:prstGeom prst="rightArrow">
          <a:avLst/>
        </a:prstGeom>
        <a:solidFill>
          <a:srgbClr val="3A9AF0">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FC85B013-E3BA-406C-AC33-FDB02BC02DFE}">
      <dsp:nvSpPr>
        <dsp:cNvPr id="0" name=""/>
        <dsp:cNvSpPr/>
      </dsp:nvSpPr>
      <dsp:spPr>
        <a:xfrm>
          <a:off x="2406" y="1501139"/>
          <a:ext cx="1401309" cy="2001520"/>
        </a:xfrm>
        <a:prstGeom prst="roundRect">
          <a:avLst/>
        </a:prstGeom>
        <a:solidFill>
          <a:srgbClr val="FFFFFF">
            <a:hueOff val="0"/>
            <a:satOff val="0"/>
            <a:lumOff val="0"/>
            <a:alphaOff val="0"/>
          </a:srgbClr>
        </a:solidFill>
        <a:ln w="25400" cap="flat" cmpd="sng" algn="ctr">
          <a:solidFill>
            <a:srgbClr val="3A9AF0">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rgbClr val="000000">
                  <a:hueOff val="0"/>
                  <a:satOff val="0"/>
                  <a:lumOff val="0"/>
                  <a:alphaOff val="0"/>
                </a:srgbClr>
              </a:solidFill>
              <a:latin typeface="Cambria" pitchFamily="18" charset="0"/>
              <a:ea typeface="+mn-ea"/>
              <a:cs typeface="+mn-cs"/>
            </a:rPr>
            <a:t>Represent addition and subtractions with objects</a:t>
          </a:r>
          <a:r>
            <a:rPr lang="en-US" sz="1400" kern="1200" dirty="0" smtClean="0">
              <a:solidFill>
                <a:srgbClr val="000000">
                  <a:hueOff val="0"/>
                  <a:satOff val="0"/>
                  <a:lumOff val="0"/>
                  <a:alphaOff val="0"/>
                </a:srgbClr>
              </a:solidFill>
              <a:latin typeface="Calibri"/>
              <a:ea typeface="+mn-ea"/>
              <a:cs typeface="+mn-cs"/>
            </a:rPr>
            <a:t>.</a:t>
          </a:r>
          <a:endParaRPr lang="en-US" sz="1400" kern="1200" dirty="0">
            <a:solidFill>
              <a:srgbClr val="000000">
                <a:hueOff val="0"/>
                <a:satOff val="0"/>
                <a:lumOff val="0"/>
                <a:alphaOff val="0"/>
              </a:srgbClr>
            </a:solidFill>
            <a:latin typeface="Calibri"/>
            <a:ea typeface="+mn-ea"/>
            <a:cs typeface="+mn-cs"/>
          </a:endParaRPr>
        </a:p>
      </dsp:txBody>
      <dsp:txXfrm>
        <a:off x="70812" y="1569545"/>
        <a:ext cx="1264497" cy="1864708"/>
      </dsp:txXfrm>
    </dsp:sp>
    <dsp:sp modelId="{0CD87007-9873-4288-B392-F48DB37849A5}">
      <dsp:nvSpPr>
        <dsp:cNvPr id="0" name=""/>
        <dsp:cNvSpPr/>
      </dsp:nvSpPr>
      <dsp:spPr>
        <a:xfrm>
          <a:off x="1473782" y="1501139"/>
          <a:ext cx="1401309" cy="2001520"/>
        </a:xfrm>
        <a:prstGeom prst="roundRect">
          <a:avLst/>
        </a:prstGeom>
        <a:solidFill>
          <a:srgbClr val="FFFFFF">
            <a:hueOff val="0"/>
            <a:satOff val="0"/>
            <a:lumOff val="0"/>
            <a:alphaOff val="0"/>
          </a:srgbClr>
        </a:solidFill>
        <a:ln w="25400" cap="flat" cmpd="sng" algn="ctr">
          <a:solidFill>
            <a:srgbClr val="3A9AF0">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rgbClr val="000000">
                  <a:hueOff val="0"/>
                  <a:satOff val="0"/>
                  <a:lumOff val="0"/>
                  <a:alphaOff val="0"/>
                </a:srgbClr>
              </a:solidFill>
              <a:latin typeface="Cambria" pitchFamily="18" charset="0"/>
              <a:ea typeface="+mn-ea"/>
              <a:cs typeface="+mn-cs"/>
            </a:rPr>
            <a:t>Solve single step addition and subtraction word problems.</a:t>
          </a:r>
          <a:endParaRPr lang="en-US" sz="1400" kern="1200" dirty="0">
            <a:solidFill>
              <a:srgbClr val="000000">
                <a:hueOff val="0"/>
                <a:satOff val="0"/>
                <a:lumOff val="0"/>
                <a:alphaOff val="0"/>
              </a:srgbClr>
            </a:solidFill>
            <a:latin typeface="Cambria" pitchFamily="18" charset="0"/>
            <a:ea typeface="+mn-ea"/>
            <a:cs typeface="+mn-cs"/>
          </a:endParaRPr>
        </a:p>
      </dsp:txBody>
      <dsp:txXfrm>
        <a:off x="1542188" y="1569545"/>
        <a:ext cx="1264497" cy="1864708"/>
      </dsp:txXfrm>
    </dsp:sp>
    <dsp:sp modelId="{756783BC-F64E-4B02-9565-C61A1FD9A115}">
      <dsp:nvSpPr>
        <dsp:cNvPr id="0" name=""/>
        <dsp:cNvSpPr/>
      </dsp:nvSpPr>
      <dsp:spPr>
        <a:xfrm>
          <a:off x="2945157" y="1501139"/>
          <a:ext cx="1401309" cy="2001520"/>
        </a:xfrm>
        <a:prstGeom prst="roundRect">
          <a:avLst/>
        </a:prstGeom>
        <a:solidFill>
          <a:srgbClr val="FFFFFF">
            <a:hueOff val="0"/>
            <a:satOff val="0"/>
            <a:lumOff val="0"/>
            <a:alphaOff val="0"/>
          </a:srgbClr>
        </a:solidFill>
        <a:ln w="25400" cap="flat" cmpd="sng" algn="ctr">
          <a:solidFill>
            <a:srgbClr val="3A9AF0">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rgbClr val="000000">
                  <a:hueOff val="0"/>
                  <a:satOff val="0"/>
                  <a:lumOff val="0"/>
                  <a:alphaOff val="0"/>
                </a:srgbClr>
              </a:solidFill>
              <a:latin typeface="Cambria" pitchFamily="18" charset="0"/>
              <a:ea typeface="+mn-ea"/>
              <a:cs typeface="+mn-cs"/>
            </a:rPr>
            <a:t>Estimate and solve multistep addition and subtraction word problems.</a:t>
          </a:r>
          <a:endParaRPr lang="en-US" sz="1400" kern="1200" dirty="0">
            <a:solidFill>
              <a:srgbClr val="000000">
                <a:hueOff val="0"/>
                <a:satOff val="0"/>
                <a:lumOff val="0"/>
                <a:alphaOff val="0"/>
              </a:srgbClr>
            </a:solidFill>
            <a:latin typeface="Cambria" pitchFamily="18" charset="0"/>
            <a:ea typeface="+mn-ea"/>
            <a:cs typeface="+mn-cs"/>
          </a:endParaRPr>
        </a:p>
      </dsp:txBody>
      <dsp:txXfrm>
        <a:off x="3013563" y="1569545"/>
        <a:ext cx="1264497" cy="1864708"/>
      </dsp:txXfrm>
    </dsp:sp>
    <dsp:sp modelId="{26BE8A5B-6B59-4F0B-9DE1-8EE29D57BC89}">
      <dsp:nvSpPr>
        <dsp:cNvPr id="0" name=""/>
        <dsp:cNvSpPr/>
      </dsp:nvSpPr>
      <dsp:spPr>
        <a:xfrm>
          <a:off x="4416532" y="1501139"/>
          <a:ext cx="1401309" cy="2001520"/>
        </a:xfrm>
        <a:prstGeom prst="roundRect">
          <a:avLst/>
        </a:prstGeom>
        <a:solidFill>
          <a:srgbClr val="FFFFFF">
            <a:hueOff val="0"/>
            <a:satOff val="0"/>
            <a:lumOff val="0"/>
            <a:alphaOff val="0"/>
          </a:srgbClr>
        </a:solidFill>
        <a:ln w="25400" cap="flat" cmpd="sng" algn="ctr">
          <a:solidFill>
            <a:srgbClr val="3A9AF0">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rgbClr val="000000">
                  <a:hueOff val="0"/>
                  <a:satOff val="0"/>
                  <a:lumOff val="0"/>
                  <a:alphaOff val="0"/>
                </a:srgbClr>
              </a:solidFill>
              <a:latin typeface="Cambria" pitchFamily="18" charset="0"/>
              <a:ea typeface="+mn-ea"/>
              <a:cs typeface="+mn-cs"/>
            </a:rPr>
            <a:t>Multiplication (repeated addition)</a:t>
          </a:r>
        </a:p>
        <a:p>
          <a:pPr lvl="0" algn="ctr" defTabSz="622300">
            <a:lnSpc>
              <a:spcPct val="90000"/>
            </a:lnSpc>
            <a:spcBef>
              <a:spcPct val="0"/>
            </a:spcBef>
            <a:spcAft>
              <a:spcPct val="35000"/>
            </a:spcAft>
          </a:pPr>
          <a:r>
            <a:rPr lang="en-US" sz="1400" kern="1200" dirty="0" smtClean="0">
              <a:solidFill>
                <a:srgbClr val="000000">
                  <a:hueOff val="0"/>
                  <a:satOff val="0"/>
                  <a:lumOff val="0"/>
                  <a:alphaOff val="0"/>
                </a:srgbClr>
              </a:solidFill>
              <a:latin typeface="Cambria" pitchFamily="18" charset="0"/>
              <a:ea typeface="+mn-ea"/>
              <a:cs typeface="+mn-cs"/>
            </a:rPr>
            <a:t>Division (repeated subtraction)</a:t>
          </a:r>
        </a:p>
      </dsp:txBody>
      <dsp:txXfrm>
        <a:off x="4484938" y="1569545"/>
        <a:ext cx="1264497" cy="1864708"/>
      </dsp:txXfrm>
    </dsp:sp>
    <dsp:sp modelId="{E3247779-BB1E-4626-B4E2-66ED1463D588}">
      <dsp:nvSpPr>
        <dsp:cNvPr id="0" name=""/>
        <dsp:cNvSpPr/>
      </dsp:nvSpPr>
      <dsp:spPr>
        <a:xfrm>
          <a:off x="5887908" y="1501139"/>
          <a:ext cx="1401309" cy="2001520"/>
        </a:xfrm>
        <a:prstGeom prst="roundRect">
          <a:avLst/>
        </a:prstGeom>
        <a:solidFill>
          <a:srgbClr val="FFFFFF">
            <a:hueOff val="0"/>
            <a:satOff val="0"/>
            <a:lumOff val="0"/>
            <a:alphaOff val="0"/>
          </a:srgbClr>
        </a:solidFill>
        <a:ln w="25400" cap="flat" cmpd="sng" algn="ctr">
          <a:solidFill>
            <a:srgbClr val="3A9AF0">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rgbClr val="000000">
                  <a:hueOff val="0"/>
                  <a:satOff val="0"/>
                  <a:lumOff val="0"/>
                  <a:alphaOff val="0"/>
                </a:srgbClr>
              </a:solidFill>
              <a:latin typeface="Cambria" pitchFamily="18" charset="0"/>
              <a:ea typeface="+mn-ea"/>
              <a:cs typeface="+mn-cs"/>
            </a:rPr>
            <a:t>Recognize multiplication as a comparison (commutative property).</a:t>
          </a:r>
        </a:p>
        <a:p>
          <a:pPr lvl="0" algn="ctr" defTabSz="622300">
            <a:lnSpc>
              <a:spcPct val="90000"/>
            </a:lnSpc>
            <a:spcBef>
              <a:spcPct val="0"/>
            </a:spcBef>
            <a:spcAft>
              <a:spcPct val="35000"/>
            </a:spcAft>
          </a:pPr>
          <a:r>
            <a:rPr lang="en-US" sz="1400" kern="1200" dirty="0" smtClean="0">
              <a:solidFill>
                <a:srgbClr val="000000">
                  <a:hueOff val="0"/>
                  <a:satOff val="0"/>
                  <a:lumOff val="0"/>
                  <a:alphaOff val="0"/>
                </a:srgbClr>
              </a:solidFill>
              <a:latin typeface="Cambria" pitchFamily="18" charset="0"/>
              <a:ea typeface="+mn-ea"/>
              <a:cs typeface="+mn-cs"/>
            </a:rPr>
            <a:t> </a:t>
          </a:r>
        </a:p>
      </dsp:txBody>
      <dsp:txXfrm>
        <a:off x="5956314" y="1569545"/>
        <a:ext cx="1264497" cy="1864708"/>
      </dsp:txXfrm>
    </dsp:sp>
    <dsp:sp modelId="{569257F6-B676-4A7F-9C4C-459B841862D5}">
      <dsp:nvSpPr>
        <dsp:cNvPr id="0" name=""/>
        <dsp:cNvSpPr/>
      </dsp:nvSpPr>
      <dsp:spPr>
        <a:xfrm>
          <a:off x="7359283" y="1501139"/>
          <a:ext cx="1401309" cy="2001520"/>
        </a:xfrm>
        <a:prstGeom prst="roundRect">
          <a:avLst/>
        </a:prstGeom>
        <a:solidFill>
          <a:srgbClr val="FFFFFF">
            <a:hueOff val="0"/>
            <a:satOff val="0"/>
            <a:lumOff val="0"/>
            <a:alphaOff val="0"/>
          </a:srgbClr>
        </a:solidFill>
        <a:ln w="25400" cap="flat" cmpd="sng" algn="ctr">
          <a:solidFill>
            <a:srgbClr val="3A9AF0">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rgbClr val="000000">
                  <a:hueOff val="0"/>
                  <a:satOff val="0"/>
                  <a:lumOff val="0"/>
                  <a:alphaOff val="0"/>
                </a:srgbClr>
              </a:solidFill>
              <a:latin typeface="Cambria" pitchFamily="18" charset="0"/>
              <a:ea typeface="+mn-ea"/>
              <a:cs typeface="+mn-cs"/>
            </a:rPr>
            <a:t>Use parentheses to construct numerical expressions and evaluate expressions with these symbols.</a:t>
          </a:r>
        </a:p>
      </dsp:txBody>
      <dsp:txXfrm>
        <a:off x="7427689" y="1569545"/>
        <a:ext cx="1264497" cy="18647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6F7AD-7B46-4B8E-B8E3-27B7D4D19633}">
      <dsp:nvSpPr>
        <dsp:cNvPr id="0" name=""/>
        <dsp:cNvSpPr/>
      </dsp:nvSpPr>
      <dsp:spPr>
        <a:xfrm>
          <a:off x="4814" y="686831"/>
          <a:ext cx="1125379" cy="1275407"/>
        </a:xfrm>
        <a:prstGeom prst="roundRect">
          <a:avLst>
            <a:gd name="adj" fmla="val 10000"/>
          </a:avLst>
        </a:prstGeom>
        <a:solidFill>
          <a:srgbClr val="FFFFFF">
            <a:hueOff val="0"/>
            <a:satOff val="0"/>
            <a:lumOff val="0"/>
            <a:alphaOff val="0"/>
          </a:srgbClr>
        </a:solidFill>
        <a:ln w="38100" cap="flat" cmpd="sng" algn="ctr">
          <a:solidFill>
            <a:srgbClr val="0B5394">
              <a:shade val="80000"/>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rgbClr val="000000">
                  <a:hueOff val="0"/>
                  <a:satOff val="0"/>
                  <a:lumOff val="0"/>
                  <a:alphaOff val="0"/>
                </a:srgbClr>
              </a:solidFill>
              <a:latin typeface="Times New Roman"/>
              <a:ea typeface="+mn-ea"/>
              <a:cs typeface="+mn-cs"/>
            </a:rPr>
            <a:t>Gather Information	</a:t>
          </a:r>
        </a:p>
      </dsp:txBody>
      <dsp:txXfrm>
        <a:off x="37775" y="719792"/>
        <a:ext cx="1059457" cy="1209485"/>
      </dsp:txXfrm>
    </dsp:sp>
    <dsp:sp modelId="{412A5C78-9CF8-4345-ABF4-44068509D085}">
      <dsp:nvSpPr>
        <dsp:cNvPr id="0" name=""/>
        <dsp:cNvSpPr/>
      </dsp:nvSpPr>
      <dsp:spPr>
        <a:xfrm>
          <a:off x="1192091" y="1247783"/>
          <a:ext cx="131221" cy="153504"/>
        </a:xfrm>
        <a:prstGeom prst="rightArrow">
          <a:avLst>
            <a:gd name="adj1" fmla="val 60000"/>
            <a:gd name="adj2" fmla="val 50000"/>
          </a:avLst>
        </a:prstGeom>
        <a:solidFill>
          <a:srgbClr val="0B5394">
            <a:tint val="60000"/>
            <a:hueOff val="0"/>
            <a:satOff val="0"/>
            <a:lumOff val="0"/>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solidFill>
              <a:srgbClr val="000000">
                <a:hueOff val="0"/>
                <a:satOff val="0"/>
                <a:lumOff val="0"/>
                <a:alphaOff val="0"/>
              </a:srgbClr>
            </a:solidFill>
            <a:latin typeface="Times New Roman"/>
            <a:ea typeface="+mn-ea"/>
            <a:cs typeface="+mn-cs"/>
          </a:endParaRPr>
        </a:p>
      </dsp:txBody>
      <dsp:txXfrm>
        <a:off x="1192091" y="1278484"/>
        <a:ext cx="91855" cy="92102"/>
      </dsp:txXfrm>
    </dsp:sp>
    <dsp:sp modelId="{A43A9D28-93C9-4F03-926A-259D0ACFA664}">
      <dsp:nvSpPr>
        <dsp:cNvPr id="0" name=""/>
        <dsp:cNvSpPr/>
      </dsp:nvSpPr>
      <dsp:spPr>
        <a:xfrm>
          <a:off x="1377782" y="700203"/>
          <a:ext cx="1013989" cy="1248663"/>
        </a:xfrm>
        <a:prstGeom prst="roundRect">
          <a:avLst>
            <a:gd name="adj" fmla="val 10000"/>
          </a:avLst>
        </a:prstGeom>
        <a:solidFill>
          <a:srgbClr val="FFFFFF">
            <a:hueOff val="0"/>
            <a:satOff val="0"/>
            <a:lumOff val="0"/>
            <a:alphaOff val="0"/>
          </a:srgbClr>
        </a:solidFill>
        <a:ln w="38100" cap="flat" cmpd="sng" algn="ctr">
          <a:solidFill>
            <a:srgbClr val="0B5394">
              <a:shade val="80000"/>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rgbClr val="000000">
                  <a:hueOff val="0"/>
                  <a:satOff val="0"/>
                  <a:lumOff val="0"/>
                  <a:alphaOff val="0"/>
                </a:srgbClr>
              </a:solidFill>
              <a:latin typeface="Times New Roman"/>
              <a:ea typeface="+mn-ea"/>
              <a:cs typeface="+mn-cs"/>
            </a:rPr>
            <a:t>Make a Plan</a:t>
          </a:r>
        </a:p>
      </dsp:txBody>
      <dsp:txXfrm>
        <a:off x="1407481" y="729902"/>
        <a:ext cx="954591" cy="1189265"/>
      </dsp:txXfrm>
    </dsp:sp>
    <dsp:sp modelId="{54BD68C7-29FB-42FC-962A-03BC9164E389}">
      <dsp:nvSpPr>
        <dsp:cNvPr id="0" name=""/>
        <dsp:cNvSpPr/>
      </dsp:nvSpPr>
      <dsp:spPr>
        <a:xfrm>
          <a:off x="2453668" y="1247783"/>
          <a:ext cx="131221" cy="153504"/>
        </a:xfrm>
        <a:prstGeom prst="rightArrow">
          <a:avLst>
            <a:gd name="adj1" fmla="val 60000"/>
            <a:gd name="adj2" fmla="val 50000"/>
          </a:avLst>
        </a:prstGeom>
        <a:solidFill>
          <a:srgbClr val="0B5394">
            <a:tint val="60000"/>
            <a:hueOff val="0"/>
            <a:satOff val="0"/>
            <a:lumOff val="0"/>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solidFill>
              <a:srgbClr val="000000">
                <a:hueOff val="0"/>
                <a:satOff val="0"/>
                <a:lumOff val="0"/>
                <a:alphaOff val="0"/>
              </a:srgbClr>
            </a:solidFill>
            <a:latin typeface="Times New Roman"/>
            <a:ea typeface="+mn-ea"/>
            <a:cs typeface="+mn-cs"/>
          </a:endParaRPr>
        </a:p>
      </dsp:txBody>
      <dsp:txXfrm>
        <a:off x="2453668" y="1278484"/>
        <a:ext cx="91855" cy="92102"/>
      </dsp:txXfrm>
    </dsp:sp>
    <dsp:sp modelId="{105634F4-CB31-423D-8A57-1F413EF739B3}">
      <dsp:nvSpPr>
        <dsp:cNvPr id="0" name=""/>
        <dsp:cNvSpPr/>
      </dsp:nvSpPr>
      <dsp:spPr>
        <a:xfrm>
          <a:off x="2639359" y="724721"/>
          <a:ext cx="1164182" cy="1199628"/>
        </a:xfrm>
        <a:prstGeom prst="roundRect">
          <a:avLst>
            <a:gd name="adj" fmla="val 10000"/>
          </a:avLst>
        </a:prstGeom>
        <a:solidFill>
          <a:srgbClr val="FFFFFF">
            <a:hueOff val="0"/>
            <a:satOff val="0"/>
            <a:lumOff val="0"/>
            <a:alphaOff val="0"/>
          </a:srgbClr>
        </a:solidFill>
        <a:ln w="38100" cap="flat" cmpd="sng" algn="ctr">
          <a:solidFill>
            <a:srgbClr val="0B5394">
              <a:shade val="80000"/>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rgbClr val="000000">
                  <a:hueOff val="0"/>
                  <a:satOff val="0"/>
                  <a:lumOff val="0"/>
                  <a:alphaOff val="0"/>
                </a:srgbClr>
              </a:solidFill>
              <a:latin typeface="Times New Roman"/>
              <a:ea typeface="+mn-ea"/>
              <a:cs typeface="+mn-cs"/>
            </a:rPr>
            <a:t>Anticipate possible solutions</a:t>
          </a:r>
        </a:p>
      </dsp:txBody>
      <dsp:txXfrm>
        <a:off x="2673457" y="758819"/>
        <a:ext cx="1095986" cy="1131432"/>
      </dsp:txXfrm>
    </dsp:sp>
    <dsp:sp modelId="{15D0C335-F06D-46EB-A7CD-F5F869F9B28F}">
      <dsp:nvSpPr>
        <dsp:cNvPr id="0" name=""/>
        <dsp:cNvSpPr/>
      </dsp:nvSpPr>
      <dsp:spPr>
        <a:xfrm>
          <a:off x="3865439" y="1247783"/>
          <a:ext cx="131221" cy="153504"/>
        </a:xfrm>
        <a:prstGeom prst="rightArrow">
          <a:avLst>
            <a:gd name="adj1" fmla="val 60000"/>
            <a:gd name="adj2" fmla="val 50000"/>
          </a:avLst>
        </a:prstGeom>
        <a:solidFill>
          <a:srgbClr val="0B5394">
            <a:tint val="60000"/>
            <a:hueOff val="0"/>
            <a:satOff val="0"/>
            <a:lumOff val="0"/>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solidFill>
              <a:srgbClr val="000000">
                <a:hueOff val="0"/>
                <a:satOff val="0"/>
                <a:lumOff val="0"/>
                <a:alphaOff val="0"/>
              </a:srgbClr>
            </a:solidFill>
            <a:latin typeface="Times New Roman"/>
            <a:ea typeface="+mn-ea"/>
            <a:cs typeface="+mn-cs"/>
          </a:endParaRPr>
        </a:p>
      </dsp:txBody>
      <dsp:txXfrm>
        <a:off x="3865439" y="1278484"/>
        <a:ext cx="91855" cy="92102"/>
      </dsp:txXfrm>
    </dsp:sp>
    <dsp:sp modelId="{68A8F4F4-D135-48EF-A2AB-A1FB2B0D9D29}">
      <dsp:nvSpPr>
        <dsp:cNvPr id="0" name=""/>
        <dsp:cNvSpPr/>
      </dsp:nvSpPr>
      <dsp:spPr>
        <a:xfrm>
          <a:off x="4051130" y="724721"/>
          <a:ext cx="1164182" cy="1199628"/>
        </a:xfrm>
        <a:prstGeom prst="roundRect">
          <a:avLst>
            <a:gd name="adj" fmla="val 10000"/>
          </a:avLst>
        </a:prstGeom>
        <a:solidFill>
          <a:srgbClr val="FFFFFF">
            <a:hueOff val="0"/>
            <a:satOff val="0"/>
            <a:lumOff val="0"/>
            <a:alphaOff val="0"/>
          </a:srgbClr>
        </a:solidFill>
        <a:ln w="38100" cap="flat" cmpd="sng" algn="ctr">
          <a:solidFill>
            <a:srgbClr val="0B5394">
              <a:shade val="80000"/>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rgbClr val="000000">
                  <a:hueOff val="0"/>
                  <a:satOff val="0"/>
                  <a:lumOff val="0"/>
                  <a:alphaOff val="0"/>
                </a:srgbClr>
              </a:solidFill>
              <a:latin typeface="Times New Roman"/>
              <a:ea typeface="+mn-ea"/>
              <a:cs typeface="+mn-cs"/>
            </a:rPr>
            <a:t>Continuously evaluate process</a:t>
          </a:r>
        </a:p>
      </dsp:txBody>
      <dsp:txXfrm>
        <a:off x="4085228" y="758819"/>
        <a:ext cx="1095986" cy="1131432"/>
      </dsp:txXfrm>
    </dsp:sp>
    <dsp:sp modelId="{196270DA-B95C-4B4C-BB6A-D3D1F4392640}">
      <dsp:nvSpPr>
        <dsp:cNvPr id="0" name=""/>
        <dsp:cNvSpPr/>
      </dsp:nvSpPr>
      <dsp:spPr>
        <a:xfrm>
          <a:off x="5277209" y="1247783"/>
          <a:ext cx="131221" cy="153504"/>
        </a:xfrm>
        <a:prstGeom prst="rightArrow">
          <a:avLst>
            <a:gd name="adj1" fmla="val 60000"/>
            <a:gd name="adj2" fmla="val 50000"/>
          </a:avLst>
        </a:prstGeom>
        <a:solidFill>
          <a:srgbClr val="0B5394">
            <a:tint val="60000"/>
            <a:hueOff val="0"/>
            <a:satOff val="0"/>
            <a:lumOff val="0"/>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solidFill>
              <a:srgbClr val="000000">
                <a:hueOff val="0"/>
                <a:satOff val="0"/>
                <a:lumOff val="0"/>
                <a:alphaOff val="0"/>
              </a:srgbClr>
            </a:solidFill>
            <a:latin typeface="Times New Roman"/>
            <a:ea typeface="+mn-ea"/>
            <a:cs typeface="+mn-cs"/>
          </a:endParaRPr>
        </a:p>
      </dsp:txBody>
      <dsp:txXfrm>
        <a:off x="5277209" y="1278484"/>
        <a:ext cx="91855" cy="92102"/>
      </dsp:txXfrm>
    </dsp:sp>
    <dsp:sp modelId="{90BDF4A8-1550-43E4-B0A6-9C9F7161CA25}">
      <dsp:nvSpPr>
        <dsp:cNvPr id="0" name=""/>
        <dsp:cNvSpPr/>
      </dsp:nvSpPr>
      <dsp:spPr>
        <a:xfrm>
          <a:off x="5462900" y="724721"/>
          <a:ext cx="1164182" cy="1199628"/>
        </a:xfrm>
        <a:prstGeom prst="roundRect">
          <a:avLst>
            <a:gd name="adj" fmla="val 10000"/>
          </a:avLst>
        </a:prstGeom>
        <a:solidFill>
          <a:srgbClr val="FFFFFF">
            <a:hueOff val="0"/>
            <a:satOff val="0"/>
            <a:lumOff val="0"/>
            <a:alphaOff val="0"/>
          </a:srgbClr>
        </a:solidFill>
        <a:ln w="38100" cap="flat" cmpd="sng" algn="ctr">
          <a:solidFill>
            <a:srgbClr val="0B5394">
              <a:shade val="80000"/>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rgbClr val="000000">
                  <a:hueOff val="0"/>
                  <a:satOff val="0"/>
                  <a:lumOff val="0"/>
                  <a:alphaOff val="0"/>
                </a:srgbClr>
              </a:solidFill>
              <a:latin typeface="Times New Roman"/>
              <a:ea typeface="+mn-ea"/>
              <a:cs typeface="+mn-cs"/>
            </a:rPr>
            <a:t>Check results</a:t>
          </a:r>
        </a:p>
      </dsp:txBody>
      <dsp:txXfrm>
        <a:off x="5496998" y="758819"/>
        <a:ext cx="1095986" cy="1131432"/>
      </dsp:txXfrm>
    </dsp:sp>
    <dsp:sp modelId="{CB1DA8CF-3526-4D1B-9E64-A5C7E1E565A0}">
      <dsp:nvSpPr>
        <dsp:cNvPr id="0" name=""/>
        <dsp:cNvSpPr/>
      </dsp:nvSpPr>
      <dsp:spPr>
        <a:xfrm>
          <a:off x="6688980" y="1247783"/>
          <a:ext cx="131221" cy="153504"/>
        </a:xfrm>
        <a:prstGeom prst="rightArrow">
          <a:avLst>
            <a:gd name="adj1" fmla="val 60000"/>
            <a:gd name="adj2" fmla="val 50000"/>
          </a:avLst>
        </a:prstGeom>
        <a:solidFill>
          <a:srgbClr val="0B5394">
            <a:tint val="60000"/>
            <a:hueOff val="0"/>
            <a:satOff val="0"/>
            <a:lumOff val="0"/>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solidFill>
              <a:srgbClr val="000000">
                <a:hueOff val="0"/>
                <a:satOff val="0"/>
                <a:lumOff val="0"/>
                <a:alphaOff val="0"/>
              </a:srgbClr>
            </a:solidFill>
            <a:latin typeface="Times New Roman"/>
            <a:ea typeface="+mn-ea"/>
            <a:cs typeface="+mn-cs"/>
          </a:endParaRPr>
        </a:p>
      </dsp:txBody>
      <dsp:txXfrm>
        <a:off x="6688980" y="1278484"/>
        <a:ext cx="91855" cy="92102"/>
      </dsp:txXfrm>
    </dsp:sp>
    <dsp:sp modelId="{F832CE33-3E1A-4E59-8413-FEAA5FB2FDD5}">
      <dsp:nvSpPr>
        <dsp:cNvPr id="0" name=""/>
        <dsp:cNvSpPr/>
      </dsp:nvSpPr>
      <dsp:spPr>
        <a:xfrm>
          <a:off x="6874671" y="724721"/>
          <a:ext cx="1164182" cy="1199628"/>
        </a:xfrm>
        <a:prstGeom prst="roundRect">
          <a:avLst>
            <a:gd name="adj" fmla="val 10000"/>
          </a:avLst>
        </a:prstGeom>
        <a:solidFill>
          <a:srgbClr val="FFFFFF">
            <a:hueOff val="0"/>
            <a:satOff val="0"/>
            <a:lumOff val="0"/>
            <a:alphaOff val="0"/>
          </a:srgbClr>
        </a:solidFill>
        <a:ln w="38100" cap="flat" cmpd="sng" algn="ctr">
          <a:solidFill>
            <a:srgbClr val="0B5394">
              <a:shade val="80000"/>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rgbClr val="000000">
                  <a:hueOff val="0"/>
                  <a:satOff val="0"/>
                  <a:lumOff val="0"/>
                  <a:alphaOff val="0"/>
                </a:srgbClr>
              </a:solidFill>
              <a:latin typeface="Times New Roman"/>
              <a:ea typeface="+mn-ea"/>
              <a:cs typeface="+mn-cs"/>
            </a:rPr>
            <a:t>Question sense of solutions</a:t>
          </a:r>
        </a:p>
      </dsp:txBody>
      <dsp:txXfrm>
        <a:off x="6908769" y="758819"/>
        <a:ext cx="1095986" cy="11314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91F80E-938C-41B7-AFA2-EEC587812AB4}">
      <dsp:nvSpPr>
        <dsp:cNvPr id="0" name=""/>
        <dsp:cNvSpPr/>
      </dsp:nvSpPr>
      <dsp:spPr>
        <a:xfrm>
          <a:off x="3049728" y="2085975"/>
          <a:ext cx="1463040" cy="704848"/>
        </a:xfrm>
        <a:prstGeom prst="roundRect">
          <a:avLst/>
        </a:prstGeom>
        <a:solidFill>
          <a:srgbClr val="FFFFFF">
            <a:hueOff val="0"/>
            <a:satOff val="0"/>
            <a:lumOff val="0"/>
            <a:alphaOff val="0"/>
          </a:srgbClr>
        </a:solidFill>
        <a:ln w="25400" cap="flat" cmpd="sng" algn="ctr">
          <a:solidFill>
            <a:srgbClr val="0B5394">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en-US" sz="2600" kern="1200" dirty="0" smtClean="0">
              <a:solidFill>
                <a:srgbClr val="000000">
                  <a:hueOff val="0"/>
                  <a:satOff val="0"/>
                  <a:lumOff val="0"/>
                  <a:alphaOff val="0"/>
                </a:srgbClr>
              </a:solidFill>
              <a:latin typeface="Times New Roman"/>
              <a:ea typeface="+mn-ea"/>
              <a:cs typeface="+mn-cs"/>
            </a:rPr>
            <a:t>Precision</a:t>
          </a:r>
          <a:endParaRPr lang="en-US" sz="2600" kern="1200" dirty="0">
            <a:solidFill>
              <a:srgbClr val="000000">
                <a:hueOff val="0"/>
                <a:satOff val="0"/>
                <a:lumOff val="0"/>
                <a:alphaOff val="0"/>
              </a:srgbClr>
            </a:solidFill>
            <a:latin typeface="Times New Roman"/>
            <a:ea typeface="+mn-ea"/>
            <a:cs typeface="+mn-cs"/>
          </a:endParaRPr>
        </a:p>
      </dsp:txBody>
      <dsp:txXfrm>
        <a:off x="3084136" y="2120383"/>
        <a:ext cx="1394224" cy="636032"/>
      </dsp:txXfrm>
    </dsp:sp>
    <dsp:sp modelId="{220B3BFF-B8F7-4BB0-8E95-DF41A20C5377}">
      <dsp:nvSpPr>
        <dsp:cNvPr id="0" name=""/>
        <dsp:cNvSpPr/>
      </dsp:nvSpPr>
      <dsp:spPr>
        <a:xfrm rot="16200000">
          <a:off x="3228588" y="1533315"/>
          <a:ext cx="1105319" cy="0"/>
        </a:xfrm>
        <a:custGeom>
          <a:avLst/>
          <a:gdLst/>
          <a:ahLst/>
          <a:cxnLst/>
          <a:rect l="0" t="0" r="0" b="0"/>
          <a:pathLst>
            <a:path>
              <a:moveTo>
                <a:pt x="0" y="0"/>
              </a:moveTo>
              <a:lnTo>
                <a:pt x="1105319" y="0"/>
              </a:lnTo>
            </a:path>
          </a:pathLst>
        </a:custGeom>
        <a:noFill/>
        <a:ln w="25400" cap="flat" cmpd="sng" algn="ctr">
          <a:solidFill>
            <a:srgbClr val="0B5394">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62E09044-93FD-4D46-8256-43D32008F7E1}">
      <dsp:nvSpPr>
        <dsp:cNvPr id="0" name=""/>
        <dsp:cNvSpPr/>
      </dsp:nvSpPr>
      <dsp:spPr>
        <a:xfrm>
          <a:off x="2683971" y="419"/>
          <a:ext cx="2194554" cy="980236"/>
        </a:xfrm>
        <a:prstGeom prst="roundRect">
          <a:avLst/>
        </a:prstGeom>
        <a:solidFill>
          <a:srgbClr val="FFFFFF">
            <a:hueOff val="0"/>
            <a:satOff val="0"/>
            <a:lumOff val="0"/>
            <a:alphaOff val="0"/>
          </a:srgbClr>
        </a:solidFill>
        <a:ln w="25400" cap="flat" cmpd="sng" algn="ctr">
          <a:solidFill>
            <a:srgbClr val="0B5394">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hueOff val="0"/>
                  <a:satOff val="0"/>
                  <a:lumOff val="0"/>
                  <a:alphaOff val="0"/>
                </a:srgbClr>
              </a:solidFill>
              <a:latin typeface="Times New Roman"/>
              <a:ea typeface="+mn-ea"/>
              <a:cs typeface="+mn-cs"/>
            </a:rPr>
            <a:t>Communication</a:t>
          </a:r>
          <a:endParaRPr lang="en-US" sz="2400" kern="1200" dirty="0">
            <a:solidFill>
              <a:srgbClr val="000000">
                <a:hueOff val="0"/>
                <a:satOff val="0"/>
                <a:lumOff val="0"/>
                <a:alphaOff val="0"/>
              </a:srgbClr>
            </a:solidFill>
            <a:latin typeface="Times New Roman"/>
            <a:ea typeface="+mn-ea"/>
            <a:cs typeface="+mn-cs"/>
          </a:endParaRPr>
        </a:p>
      </dsp:txBody>
      <dsp:txXfrm>
        <a:off x="2731822" y="48270"/>
        <a:ext cx="2098852" cy="884534"/>
      </dsp:txXfrm>
    </dsp:sp>
    <dsp:sp modelId="{78F05E07-8909-4557-A71B-5C0D2176C812}">
      <dsp:nvSpPr>
        <dsp:cNvPr id="0" name=""/>
        <dsp:cNvSpPr/>
      </dsp:nvSpPr>
      <dsp:spPr>
        <a:xfrm rot="21551913">
          <a:off x="4512738" y="2423869"/>
          <a:ext cx="614455" cy="0"/>
        </a:xfrm>
        <a:custGeom>
          <a:avLst/>
          <a:gdLst/>
          <a:ahLst/>
          <a:cxnLst/>
          <a:rect l="0" t="0" r="0" b="0"/>
          <a:pathLst>
            <a:path>
              <a:moveTo>
                <a:pt x="0" y="0"/>
              </a:moveTo>
              <a:lnTo>
                <a:pt x="614455" y="0"/>
              </a:lnTo>
            </a:path>
          </a:pathLst>
        </a:custGeom>
        <a:noFill/>
        <a:ln w="25400" cap="flat" cmpd="sng" algn="ctr">
          <a:solidFill>
            <a:srgbClr val="0B5394">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E6CBACB7-1040-4C64-B35C-BADE4FBE68B2}">
      <dsp:nvSpPr>
        <dsp:cNvPr id="0" name=""/>
        <dsp:cNvSpPr/>
      </dsp:nvSpPr>
      <dsp:spPr>
        <a:xfrm>
          <a:off x="5127163" y="1915885"/>
          <a:ext cx="1939927" cy="980236"/>
        </a:xfrm>
        <a:prstGeom prst="roundRect">
          <a:avLst/>
        </a:prstGeom>
        <a:solidFill>
          <a:srgbClr val="FFFFFF">
            <a:hueOff val="0"/>
            <a:satOff val="0"/>
            <a:lumOff val="0"/>
            <a:alphaOff val="0"/>
          </a:srgbClr>
        </a:solidFill>
        <a:ln w="25400" cap="flat" cmpd="sng" algn="ctr">
          <a:solidFill>
            <a:srgbClr val="0B5394">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en-US" sz="2600" kern="1200" dirty="0" smtClean="0">
              <a:solidFill>
                <a:srgbClr val="000000">
                  <a:hueOff val="0"/>
                  <a:satOff val="0"/>
                  <a:lumOff val="0"/>
                  <a:alphaOff val="0"/>
                </a:srgbClr>
              </a:solidFill>
              <a:latin typeface="Times New Roman"/>
              <a:ea typeface="+mn-ea"/>
              <a:cs typeface="+mn-cs"/>
            </a:rPr>
            <a:t>Calculations</a:t>
          </a:r>
          <a:endParaRPr lang="en-US" sz="2600" kern="1200" dirty="0">
            <a:solidFill>
              <a:srgbClr val="000000">
                <a:hueOff val="0"/>
                <a:satOff val="0"/>
                <a:lumOff val="0"/>
                <a:alphaOff val="0"/>
              </a:srgbClr>
            </a:solidFill>
            <a:latin typeface="Times New Roman"/>
            <a:ea typeface="+mn-ea"/>
            <a:cs typeface="+mn-cs"/>
          </a:endParaRPr>
        </a:p>
      </dsp:txBody>
      <dsp:txXfrm>
        <a:off x="5175014" y="1963736"/>
        <a:ext cx="1844225" cy="884534"/>
      </dsp:txXfrm>
    </dsp:sp>
    <dsp:sp modelId="{4A13805C-87AA-40B4-A0A9-206019DE552C}">
      <dsp:nvSpPr>
        <dsp:cNvPr id="0" name=""/>
        <dsp:cNvSpPr/>
      </dsp:nvSpPr>
      <dsp:spPr>
        <a:xfrm rot="5400000">
          <a:off x="3228588" y="3343484"/>
          <a:ext cx="1105319" cy="0"/>
        </a:xfrm>
        <a:custGeom>
          <a:avLst/>
          <a:gdLst/>
          <a:ahLst/>
          <a:cxnLst/>
          <a:rect l="0" t="0" r="0" b="0"/>
          <a:pathLst>
            <a:path>
              <a:moveTo>
                <a:pt x="0" y="0"/>
              </a:moveTo>
              <a:lnTo>
                <a:pt x="1105319" y="0"/>
              </a:lnTo>
            </a:path>
          </a:pathLst>
        </a:custGeom>
        <a:noFill/>
        <a:ln w="25400" cap="flat" cmpd="sng" algn="ctr">
          <a:solidFill>
            <a:srgbClr val="0B5394">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0285CA87-9E46-4BC4-A400-AB6217EE8DB1}">
      <dsp:nvSpPr>
        <dsp:cNvPr id="0" name=""/>
        <dsp:cNvSpPr/>
      </dsp:nvSpPr>
      <dsp:spPr>
        <a:xfrm>
          <a:off x="2801908" y="3896144"/>
          <a:ext cx="1958679" cy="980236"/>
        </a:xfrm>
        <a:prstGeom prst="roundRect">
          <a:avLst/>
        </a:prstGeom>
        <a:solidFill>
          <a:srgbClr val="FFFFFF">
            <a:hueOff val="0"/>
            <a:satOff val="0"/>
            <a:lumOff val="0"/>
            <a:alphaOff val="0"/>
          </a:srgbClr>
        </a:solidFill>
        <a:ln w="25400" cap="flat" cmpd="sng" algn="ctr">
          <a:solidFill>
            <a:srgbClr val="0B5394">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0000">
                  <a:hueOff val="0"/>
                  <a:satOff val="0"/>
                  <a:lumOff val="0"/>
                  <a:alphaOff val="0"/>
                </a:srgbClr>
              </a:solidFill>
              <a:latin typeface="Times New Roman"/>
              <a:ea typeface="+mn-ea"/>
              <a:cs typeface="+mn-cs"/>
            </a:rPr>
            <a:t>Symbols and labels</a:t>
          </a:r>
          <a:endParaRPr lang="en-US" sz="2800" kern="1200" dirty="0">
            <a:solidFill>
              <a:srgbClr val="000000">
                <a:hueOff val="0"/>
                <a:satOff val="0"/>
                <a:lumOff val="0"/>
                <a:alphaOff val="0"/>
              </a:srgbClr>
            </a:solidFill>
            <a:latin typeface="Times New Roman"/>
            <a:ea typeface="+mn-ea"/>
            <a:cs typeface="+mn-cs"/>
          </a:endParaRPr>
        </a:p>
      </dsp:txBody>
      <dsp:txXfrm>
        <a:off x="2849759" y="3943995"/>
        <a:ext cx="1862977" cy="884534"/>
      </dsp:txXfrm>
    </dsp:sp>
    <dsp:sp modelId="{1A20B090-355F-4330-B3E2-9641E8F47FFC}">
      <dsp:nvSpPr>
        <dsp:cNvPr id="0" name=""/>
        <dsp:cNvSpPr/>
      </dsp:nvSpPr>
      <dsp:spPr>
        <a:xfrm rot="10846818">
          <a:off x="2467144" y="2424469"/>
          <a:ext cx="582610" cy="0"/>
        </a:xfrm>
        <a:custGeom>
          <a:avLst/>
          <a:gdLst/>
          <a:ahLst/>
          <a:cxnLst/>
          <a:rect l="0" t="0" r="0" b="0"/>
          <a:pathLst>
            <a:path>
              <a:moveTo>
                <a:pt x="0" y="0"/>
              </a:moveTo>
              <a:lnTo>
                <a:pt x="582610" y="0"/>
              </a:lnTo>
            </a:path>
          </a:pathLst>
        </a:custGeom>
        <a:noFill/>
        <a:ln w="25400" cap="flat" cmpd="sng" algn="ctr">
          <a:solidFill>
            <a:srgbClr val="0B5394">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D529EDC0-EAF6-45C9-A239-D8C771E59166}">
      <dsp:nvSpPr>
        <dsp:cNvPr id="0" name=""/>
        <dsp:cNvSpPr/>
      </dsp:nvSpPr>
      <dsp:spPr>
        <a:xfrm>
          <a:off x="337450" y="1915881"/>
          <a:ext cx="2129721" cy="980236"/>
        </a:xfrm>
        <a:prstGeom prst="roundRect">
          <a:avLst/>
        </a:prstGeom>
        <a:solidFill>
          <a:srgbClr val="FFFFFF">
            <a:hueOff val="0"/>
            <a:satOff val="0"/>
            <a:lumOff val="0"/>
            <a:alphaOff val="0"/>
          </a:srgbClr>
        </a:solidFill>
        <a:ln w="25400" cap="flat" cmpd="sng" algn="ctr">
          <a:solidFill>
            <a:srgbClr val="0B5394">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0000">
                  <a:hueOff val="0"/>
                  <a:satOff val="0"/>
                  <a:lumOff val="0"/>
                  <a:alphaOff val="0"/>
                </a:srgbClr>
              </a:solidFill>
              <a:latin typeface="Times New Roman"/>
              <a:ea typeface="+mn-ea"/>
              <a:cs typeface="+mn-cs"/>
            </a:rPr>
            <a:t>Precision in solutions</a:t>
          </a:r>
          <a:endParaRPr lang="en-US" sz="2800" kern="1200" dirty="0">
            <a:solidFill>
              <a:srgbClr val="000000">
                <a:hueOff val="0"/>
                <a:satOff val="0"/>
                <a:lumOff val="0"/>
                <a:alphaOff val="0"/>
              </a:srgbClr>
            </a:solidFill>
            <a:latin typeface="Times New Roman"/>
            <a:ea typeface="+mn-ea"/>
            <a:cs typeface="+mn-cs"/>
          </a:endParaRPr>
        </a:p>
      </dsp:txBody>
      <dsp:txXfrm>
        <a:off x="385301" y="1963732"/>
        <a:ext cx="2034019" cy="88453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E227C31-E17B-4912-897E-ECE9DD3E5811}" type="datetimeFigureOut">
              <a:rPr lang="en-US" smtClean="0"/>
              <a:t>7/22/2014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1EFDC40-C5DC-46B6-B9F5-0E10189A6015}" type="slidenum">
              <a:rPr lang="en-US" smtClean="0"/>
              <a:t>‹#›</a:t>
            </a:fld>
            <a:endParaRPr lang="en-US"/>
          </a:p>
        </p:txBody>
      </p:sp>
    </p:spTree>
    <p:extLst>
      <p:ext uri="{BB962C8B-B14F-4D97-AF65-F5344CB8AC3E}">
        <p14:creationId xmlns:p14="http://schemas.microsoft.com/office/powerpoint/2010/main" val="1724590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FDC40-C5DC-46B6-B9F5-0E10189A6015}" type="slidenum">
              <a:rPr lang="en-US" smtClean="0"/>
              <a:t>1</a:t>
            </a:fld>
            <a:endParaRPr lang="en-US"/>
          </a:p>
        </p:txBody>
      </p:sp>
    </p:spTree>
    <p:extLst>
      <p:ext uri="{BB962C8B-B14F-4D97-AF65-F5344CB8AC3E}">
        <p14:creationId xmlns:p14="http://schemas.microsoft.com/office/powerpoint/2010/main" val="212542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FDC40-C5DC-46B6-B9F5-0E10189A6015}" type="slidenum">
              <a:rPr lang="en-US" smtClean="0"/>
              <a:t>10</a:t>
            </a:fld>
            <a:endParaRPr lang="en-US"/>
          </a:p>
        </p:txBody>
      </p:sp>
    </p:spTree>
    <p:extLst>
      <p:ext uri="{BB962C8B-B14F-4D97-AF65-F5344CB8AC3E}">
        <p14:creationId xmlns:p14="http://schemas.microsoft.com/office/powerpoint/2010/main" val="3079794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FDC40-C5DC-46B6-B9F5-0E10189A6015}" type="slidenum">
              <a:rPr lang="en-US" smtClean="0"/>
              <a:t>11</a:t>
            </a:fld>
            <a:endParaRPr lang="en-US"/>
          </a:p>
        </p:txBody>
      </p:sp>
    </p:spTree>
    <p:extLst>
      <p:ext uri="{BB962C8B-B14F-4D97-AF65-F5344CB8AC3E}">
        <p14:creationId xmlns:p14="http://schemas.microsoft.com/office/powerpoint/2010/main" val="1396929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students do well in mathematics until they reach algebra. They hit a wall.</a:t>
            </a:r>
          </a:p>
          <a:p>
            <a:endParaRPr lang="en-US" dirty="0" smtClean="0"/>
          </a:p>
          <a:p>
            <a:r>
              <a:rPr lang="en-US" dirty="0" smtClean="0"/>
              <a:t>The standards</a:t>
            </a:r>
            <a:r>
              <a:rPr lang="en-US" baseline="0" dirty="0" smtClean="0"/>
              <a:t> help create ramp to help students get up the cliff.</a:t>
            </a:r>
          </a:p>
          <a:p>
            <a:endParaRPr lang="en-US" dirty="0" smtClean="0"/>
          </a:p>
          <a:p>
            <a:r>
              <a:rPr lang="en-US" dirty="0" smtClean="0"/>
              <a:t>In order to create habits of mind and gain</a:t>
            </a:r>
            <a:r>
              <a:rPr lang="en-US" baseline="0" dirty="0" smtClean="0"/>
              <a:t> a deep understanding of mathematical concepts:</a:t>
            </a:r>
          </a:p>
          <a:p>
            <a:endParaRPr lang="en-US" baseline="0" dirty="0" smtClean="0"/>
          </a:p>
          <a:p>
            <a:r>
              <a:rPr lang="en-US" baseline="0" dirty="0" smtClean="0"/>
              <a:t>Students need thoughtful conversation in a vibrant classroom (coherence),</a:t>
            </a:r>
          </a:p>
          <a:p>
            <a:r>
              <a:rPr lang="en-US" baseline="0" dirty="0" smtClean="0"/>
              <a:t>This is not possible in a classroom that is scrambling to cover everything (focus).</a:t>
            </a:r>
          </a:p>
          <a:p>
            <a:endParaRPr lang="en-US" baseline="0" dirty="0" smtClean="0"/>
          </a:p>
          <a:p>
            <a:endParaRPr lang="en-US" baseline="0" dirty="0" smtClean="0"/>
          </a:p>
          <a:p>
            <a:endParaRPr lang="en-US" baseline="0" dirty="0" smtClean="0"/>
          </a:p>
          <a:p>
            <a:r>
              <a:rPr lang="en-US" baseline="0" dirty="0" smtClean="0"/>
              <a:t>All roads lead to Algebra</a:t>
            </a:r>
            <a:endParaRPr lang="en-US" dirty="0"/>
          </a:p>
        </p:txBody>
      </p:sp>
      <p:sp>
        <p:nvSpPr>
          <p:cNvPr id="4" name="Slide Number Placeholder 3"/>
          <p:cNvSpPr>
            <a:spLocks noGrp="1"/>
          </p:cNvSpPr>
          <p:nvPr>
            <p:ph type="sldNum" sz="quarter" idx="10"/>
          </p:nvPr>
        </p:nvSpPr>
        <p:spPr/>
        <p:txBody>
          <a:bodyPr/>
          <a:lstStyle/>
          <a:p>
            <a:fld id="{D1EFDC40-C5DC-46B6-B9F5-0E10189A6015}" type="slidenum">
              <a:rPr lang="en-US" smtClean="0"/>
              <a:t>12</a:t>
            </a:fld>
            <a:endParaRPr lang="en-US"/>
          </a:p>
        </p:txBody>
      </p:sp>
    </p:spTree>
    <p:extLst>
      <p:ext uri="{BB962C8B-B14F-4D97-AF65-F5344CB8AC3E}">
        <p14:creationId xmlns:p14="http://schemas.microsoft.com/office/powerpoint/2010/main" val="1352198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FDC40-C5DC-46B6-B9F5-0E10189A6015}" type="slidenum">
              <a:rPr lang="en-US" smtClean="0"/>
              <a:t>13</a:t>
            </a:fld>
            <a:endParaRPr lang="en-US"/>
          </a:p>
        </p:txBody>
      </p:sp>
    </p:spTree>
    <p:extLst>
      <p:ext uri="{BB962C8B-B14F-4D97-AF65-F5344CB8AC3E}">
        <p14:creationId xmlns:p14="http://schemas.microsoft.com/office/powerpoint/2010/main" val="695130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FDC40-C5DC-46B6-B9F5-0E10189A6015}" type="slidenum">
              <a:rPr lang="en-US" smtClean="0"/>
              <a:t>14</a:t>
            </a:fld>
            <a:endParaRPr lang="en-US"/>
          </a:p>
        </p:txBody>
      </p:sp>
    </p:spTree>
    <p:extLst>
      <p:ext uri="{BB962C8B-B14F-4D97-AF65-F5344CB8AC3E}">
        <p14:creationId xmlns:p14="http://schemas.microsoft.com/office/powerpoint/2010/main" val="2466623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FDC40-C5DC-46B6-B9F5-0E10189A6015}" type="slidenum">
              <a:rPr lang="en-US" smtClean="0"/>
              <a:t>15</a:t>
            </a:fld>
            <a:endParaRPr lang="en-US"/>
          </a:p>
        </p:txBody>
      </p:sp>
    </p:spTree>
    <p:extLst>
      <p:ext uri="{BB962C8B-B14F-4D97-AF65-F5344CB8AC3E}">
        <p14:creationId xmlns:p14="http://schemas.microsoft.com/office/powerpoint/2010/main" val="3991201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Fluent means</a:t>
            </a:r>
            <a:r>
              <a:rPr lang="en-US" baseline="0" dirty="0" smtClean="0"/>
              <a:t> “fast and accurate”.</a:t>
            </a:r>
          </a:p>
          <a:p>
            <a:endParaRPr lang="en-US" baseline="0" dirty="0" smtClean="0"/>
          </a:p>
          <a:p>
            <a:r>
              <a:rPr lang="en-US" baseline="0" dirty="0" smtClean="0"/>
              <a:t>Some fluency expectations are meant to be mental and others with pencil and paper. But for each, there should be no hesitation in getting the answer with </a:t>
            </a:r>
            <a:r>
              <a:rPr lang="en-US" baseline="0" dirty="0" err="1" smtClean="0"/>
              <a:t>accruacy</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1EFDC40-C5DC-46B6-B9F5-0E10189A6015}" type="slidenum">
              <a:rPr lang="en-US" smtClean="0"/>
              <a:t>16</a:t>
            </a:fld>
            <a:endParaRPr lang="en-US"/>
          </a:p>
        </p:txBody>
      </p:sp>
    </p:spTree>
    <p:extLst>
      <p:ext uri="{BB962C8B-B14F-4D97-AF65-F5344CB8AC3E}">
        <p14:creationId xmlns:p14="http://schemas.microsoft.com/office/powerpoint/2010/main" val="1655596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FDC40-C5DC-46B6-B9F5-0E10189A6015}" type="slidenum">
              <a:rPr lang="en-US" smtClean="0"/>
              <a:t>17</a:t>
            </a:fld>
            <a:endParaRPr lang="en-US"/>
          </a:p>
        </p:txBody>
      </p:sp>
    </p:spTree>
    <p:extLst>
      <p:ext uri="{BB962C8B-B14F-4D97-AF65-F5344CB8AC3E}">
        <p14:creationId xmlns:p14="http://schemas.microsoft.com/office/powerpoint/2010/main" val="40071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FDC40-C5DC-46B6-B9F5-0E10189A6015}" type="slidenum">
              <a:rPr lang="en-US" smtClean="0"/>
              <a:t>18</a:t>
            </a:fld>
            <a:endParaRPr lang="en-US"/>
          </a:p>
        </p:txBody>
      </p:sp>
    </p:spTree>
    <p:extLst>
      <p:ext uri="{BB962C8B-B14F-4D97-AF65-F5344CB8AC3E}">
        <p14:creationId xmlns:p14="http://schemas.microsoft.com/office/powerpoint/2010/main" val="2665353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FDC40-C5DC-46B6-B9F5-0E10189A6015}" type="slidenum">
              <a:rPr lang="en-US" smtClean="0"/>
              <a:t>19</a:t>
            </a:fld>
            <a:endParaRPr lang="en-US"/>
          </a:p>
        </p:txBody>
      </p:sp>
    </p:spTree>
    <p:extLst>
      <p:ext uri="{BB962C8B-B14F-4D97-AF65-F5344CB8AC3E}">
        <p14:creationId xmlns:p14="http://schemas.microsoft.com/office/powerpoint/2010/main" val="3733723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FDC40-C5DC-46B6-B9F5-0E10189A6015}" type="slidenum">
              <a:rPr lang="en-US" smtClean="0"/>
              <a:t>2</a:t>
            </a:fld>
            <a:endParaRPr lang="en-US"/>
          </a:p>
        </p:txBody>
      </p:sp>
    </p:spTree>
    <p:extLst>
      <p:ext uri="{BB962C8B-B14F-4D97-AF65-F5344CB8AC3E}">
        <p14:creationId xmlns:p14="http://schemas.microsoft.com/office/powerpoint/2010/main" val="1414410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prstClr val="black"/>
                </a:solidFill>
              </a:rPr>
              <a:t>Mathematically Proficient Students:</a:t>
            </a:r>
          </a:p>
          <a:p>
            <a:pPr marL="178027" indent="-178027" defTabSz="931774">
              <a:buFont typeface="Arial" pitchFamily="34" charset="0"/>
              <a:buChar char="•"/>
              <a:defRPr/>
            </a:pPr>
            <a:r>
              <a:rPr lang="en-US" dirty="0">
                <a:solidFill>
                  <a:prstClr val="black"/>
                </a:solidFill>
              </a:rPr>
              <a:t>Explain the meaning of the problem to themselves</a:t>
            </a:r>
          </a:p>
          <a:p>
            <a:pPr marL="178027" indent="-178027" defTabSz="931774">
              <a:buFont typeface="Arial" pitchFamily="34" charset="0"/>
              <a:buChar char="•"/>
              <a:defRPr/>
            </a:pPr>
            <a:r>
              <a:rPr lang="en-US" dirty="0">
                <a:solidFill>
                  <a:prstClr val="black"/>
                </a:solidFill>
              </a:rPr>
              <a:t>Look for a way to start and note the strategies that will help solve the problem.</a:t>
            </a:r>
          </a:p>
          <a:p>
            <a:pPr marL="178027" indent="-178027" defTabSz="931774">
              <a:buFont typeface="Arial" pitchFamily="34" charset="0"/>
              <a:buChar char="•"/>
              <a:defRPr/>
            </a:pPr>
            <a:r>
              <a:rPr lang="en-US" dirty="0">
                <a:solidFill>
                  <a:prstClr val="black"/>
                </a:solidFill>
              </a:rPr>
              <a:t>Identify and analyze givens, constraints, relationships and goals</a:t>
            </a:r>
          </a:p>
          <a:p>
            <a:pPr marL="178027" indent="-178027" defTabSz="931774">
              <a:buFont typeface="Arial" pitchFamily="34" charset="0"/>
              <a:buChar char="•"/>
              <a:defRPr/>
            </a:pPr>
            <a:r>
              <a:rPr lang="en-US" dirty="0">
                <a:solidFill>
                  <a:prstClr val="black"/>
                </a:solidFill>
              </a:rPr>
              <a:t>Make inferences about the form and meaning of the solution</a:t>
            </a:r>
          </a:p>
          <a:p>
            <a:pPr marL="178027" indent="-178027" defTabSz="931774">
              <a:buFont typeface="Arial" pitchFamily="34" charset="0"/>
              <a:buChar char="•"/>
              <a:defRPr/>
            </a:pPr>
            <a:r>
              <a:rPr lang="en-US" dirty="0">
                <a:solidFill>
                  <a:prstClr val="black"/>
                </a:solidFill>
              </a:rPr>
              <a:t>Design a plan to solve the problem</a:t>
            </a:r>
          </a:p>
          <a:p>
            <a:pPr marL="178027" indent="-178027" defTabSz="931774">
              <a:buFont typeface="Arial" pitchFamily="34" charset="0"/>
              <a:buChar char="•"/>
              <a:defRPr/>
            </a:pPr>
            <a:r>
              <a:rPr lang="en-US" dirty="0">
                <a:solidFill>
                  <a:prstClr val="black"/>
                </a:solidFill>
              </a:rPr>
              <a:t>Use effective problem solving strategies</a:t>
            </a:r>
          </a:p>
          <a:p>
            <a:pPr marL="178027" indent="-178027" defTabSz="931774">
              <a:buFont typeface="Arial" pitchFamily="34" charset="0"/>
              <a:buChar char="•"/>
              <a:defRPr/>
            </a:pPr>
            <a:r>
              <a:rPr lang="en-US" dirty="0">
                <a:solidFill>
                  <a:prstClr val="black"/>
                </a:solidFill>
              </a:rPr>
              <a:t>Evaluate the progress and change the strategy if necessary</a:t>
            </a:r>
          </a:p>
          <a:p>
            <a:pPr marL="178027" indent="-178027" defTabSz="931774">
              <a:buFont typeface="Arial" pitchFamily="34" charset="0"/>
              <a:buChar char="•"/>
              <a:defRPr/>
            </a:pPr>
            <a:r>
              <a:rPr lang="en-US" dirty="0">
                <a:solidFill>
                  <a:prstClr val="black"/>
                </a:solidFill>
              </a:rPr>
              <a:t>Solve the problem using a different method and compare solutions</a:t>
            </a:r>
          </a:p>
          <a:p>
            <a:pPr marL="178027" indent="-178027" defTabSz="931774">
              <a:buFont typeface="Arial" pitchFamily="34" charset="0"/>
              <a:buChar char="•"/>
              <a:defRPr/>
            </a:pPr>
            <a:r>
              <a:rPr lang="en-US" dirty="0">
                <a:solidFill>
                  <a:prstClr val="black"/>
                </a:solidFill>
              </a:rPr>
              <a:t>Ask, “Does this make sense?”</a:t>
            </a:r>
          </a:p>
          <a:p>
            <a:endParaRPr lang="en-US" dirty="0"/>
          </a:p>
        </p:txBody>
      </p:sp>
      <p:sp>
        <p:nvSpPr>
          <p:cNvPr id="4" name="Slide Number Placeholder 3"/>
          <p:cNvSpPr>
            <a:spLocks noGrp="1"/>
          </p:cNvSpPr>
          <p:nvPr>
            <p:ph type="sldNum" sz="quarter" idx="10"/>
          </p:nvPr>
        </p:nvSpPr>
        <p:spPr/>
        <p:txBody>
          <a:bodyPr/>
          <a:lstStyle/>
          <a:p>
            <a:fld id="{D1EFDC40-C5DC-46B6-B9F5-0E10189A6015}" type="slidenum">
              <a:rPr lang="en-US" smtClean="0"/>
              <a:t>21</a:t>
            </a:fld>
            <a:endParaRPr lang="en-US"/>
          </a:p>
        </p:txBody>
      </p:sp>
    </p:spTree>
    <p:extLst>
      <p:ext uri="{BB962C8B-B14F-4D97-AF65-F5344CB8AC3E}">
        <p14:creationId xmlns:p14="http://schemas.microsoft.com/office/powerpoint/2010/main" val="1930759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solidFill>
                <a:prstClr val="black"/>
              </a:solidFill>
            </a:endParaRPr>
          </a:p>
          <a:p>
            <a:pPr defTabSz="931774">
              <a:defRPr/>
            </a:pPr>
            <a:r>
              <a:rPr lang="en-US" dirty="0">
                <a:solidFill>
                  <a:prstClr val="black"/>
                </a:solidFill>
              </a:rPr>
              <a:t>Mathematically proficient students:</a:t>
            </a:r>
          </a:p>
          <a:p>
            <a:pPr defTabSz="931774">
              <a:defRPr/>
            </a:pPr>
            <a:r>
              <a:rPr lang="en-US" dirty="0">
                <a:solidFill>
                  <a:prstClr val="black"/>
                </a:solidFill>
              </a:rPr>
              <a:t>•Make sense of quantities and their relationships in problem solutions.</a:t>
            </a:r>
          </a:p>
          <a:p>
            <a:pPr defTabSz="931774">
              <a:defRPr/>
            </a:pPr>
            <a:r>
              <a:rPr lang="en-US" dirty="0">
                <a:solidFill>
                  <a:prstClr val="black"/>
                </a:solidFill>
              </a:rPr>
              <a:t>•Use two complementary abilities when solving problems involving number relationships.</a:t>
            </a:r>
          </a:p>
          <a:p>
            <a:pPr marL="465887" lvl="1" defTabSz="931774">
              <a:defRPr/>
            </a:pPr>
            <a:r>
              <a:rPr lang="en-US" dirty="0">
                <a:solidFill>
                  <a:prstClr val="black"/>
                </a:solidFill>
              </a:rPr>
              <a:t>Decontextualize-be able to reason abstractly and represent a situation symbolically and manipulate the symbols</a:t>
            </a:r>
          </a:p>
          <a:p>
            <a:pPr marL="465887" lvl="1" defTabSz="931774">
              <a:defRPr/>
            </a:pPr>
            <a:r>
              <a:rPr lang="en-US" dirty="0">
                <a:solidFill>
                  <a:prstClr val="black"/>
                </a:solidFill>
              </a:rPr>
              <a:t>Contextualize-  Make meaning of the symbols in the problem</a:t>
            </a:r>
          </a:p>
          <a:p>
            <a:pPr defTabSz="931774">
              <a:defRPr/>
            </a:pPr>
            <a:r>
              <a:rPr lang="en-US" dirty="0">
                <a:solidFill>
                  <a:prstClr val="black"/>
                </a:solidFill>
              </a:rPr>
              <a:t>•Understand the meaning of quantities and are flexible in the use of operations and their properties.</a:t>
            </a:r>
          </a:p>
          <a:p>
            <a:pPr defTabSz="931774">
              <a:defRPr/>
            </a:pPr>
            <a:r>
              <a:rPr lang="en-US" dirty="0">
                <a:solidFill>
                  <a:prstClr val="black"/>
                </a:solidFill>
              </a:rPr>
              <a:t>•Create a logical representation of the problem</a:t>
            </a:r>
          </a:p>
          <a:p>
            <a:pPr defTabSz="931774">
              <a:defRPr/>
            </a:pPr>
            <a:r>
              <a:rPr lang="en-US" dirty="0">
                <a:solidFill>
                  <a:prstClr val="black"/>
                </a:solidFill>
              </a:rPr>
              <a:t>•Attends to the meaning of quantities, not just how to compute them.</a:t>
            </a:r>
          </a:p>
          <a:p>
            <a:endParaRPr lang="en-US" dirty="0"/>
          </a:p>
        </p:txBody>
      </p:sp>
      <p:sp>
        <p:nvSpPr>
          <p:cNvPr id="4" name="Slide Number Placeholder 3"/>
          <p:cNvSpPr>
            <a:spLocks noGrp="1"/>
          </p:cNvSpPr>
          <p:nvPr>
            <p:ph type="sldNum" sz="quarter" idx="10"/>
          </p:nvPr>
        </p:nvSpPr>
        <p:spPr/>
        <p:txBody>
          <a:bodyPr/>
          <a:lstStyle/>
          <a:p>
            <a:fld id="{D1EFDC40-C5DC-46B6-B9F5-0E10189A6015}" type="slidenum">
              <a:rPr lang="en-US" smtClean="0"/>
              <a:t>22</a:t>
            </a:fld>
            <a:endParaRPr lang="en-US"/>
          </a:p>
        </p:txBody>
      </p:sp>
    </p:spTree>
    <p:extLst>
      <p:ext uri="{BB962C8B-B14F-4D97-AF65-F5344CB8AC3E}">
        <p14:creationId xmlns:p14="http://schemas.microsoft.com/office/powerpoint/2010/main" val="1385839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prstClr val="black"/>
                </a:solidFill>
              </a:rPr>
              <a:t>Mathematically proficient students:</a:t>
            </a:r>
          </a:p>
          <a:p>
            <a:pPr defTabSz="931774">
              <a:defRPr/>
            </a:pPr>
            <a:r>
              <a:rPr lang="en-US" dirty="0">
                <a:solidFill>
                  <a:prstClr val="black"/>
                </a:solidFill>
              </a:rPr>
              <a:t>•Analyze problems and used stated mathematical assumptions, definitions, and established results in constructing arguments.</a:t>
            </a:r>
          </a:p>
          <a:p>
            <a:pPr defTabSz="931774">
              <a:defRPr/>
            </a:pPr>
            <a:r>
              <a:rPr lang="en-US" dirty="0">
                <a:solidFill>
                  <a:prstClr val="black"/>
                </a:solidFill>
              </a:rPr>
              <a:t>•Justify conclusions with mathematical ideas</a:t>
            </a:r>
          </a:p>
          <a:p>
            <a:pPr defTabSz="931774">
              <a:defRPr/>
            </a:pPr>
            <a:r>
              <a:rPr lang="en-US" dirty="0">
                <a:solidFill>
                  <a:prstClr val="black"/>
                </a:solidFill>
              </a:rPr>
              <a:t>•Listen to arguments of others and ask useful questions to determine if an argument makes sense.</a:t>
            </a:r>
          </a:p>
          <a:p>
            <a:pPr defTabSz="931774">
              <a:defRPr/>
            </a:pPr>
            <a:r>
              <a:rPr lang="en-US" dirty="0">
                <a:solidFill>
                  <a:prstClr val="black"/>
                </a:solidFill>
              </a:rPr>
              <a:t>•Ask clarifying questions or suggest ideas to improve/revise the argument.</a:t>
            </a:r>
          </a:p>
          <a:p>
            <a:pPr defTabSz="931774">
              <a:defRPr/>
            </a:pPr>
            <a:r>
              <a:rPr lang="en-US" dirty="0">
                <a:solidFill>
                  <a:prstClr val="black"/>
                </a:solidFill>
              </a:rPr>
              <a:t>•Compare two arguments and determine correct or flawed logic.</a:t>
            </a:r>
          </a:p>
          <a:p>
            <a:endParaRPr lang="en-US" dirty="0"/>
          </a:p>
        </p:txBody>
      </p:sp>
      <p:sp>
        <p:nvSpPr>
          <p:cNvPr id="4" name="Slide Number Placeholder 3"/>
          <p:cNvSpPr>
            <a:spLocks noGrp="1"/>
          </p:cNvSpPr>
          <p:nvPr>
            <p:ph type="sldNum" sz="quarter" idx="10"/>
          </p:nvPr>
        </p:nvSpPr>
        <p:spPr/>
        <p:txBody>
          <a:bodyPr/>
          <a:lstStyle/>
          <a:p>
            <a:fld id="{D1EFDC40-C5DC-46B6-B9F5-0E10189A6015}" type="slidenum">
              <a:rPr lang="en-US" smtClean="0"/>
              <a:t>23</a:t>
            </a:fld>
            <a:endParaRPr lang="en-US"/>
          </a:p>
        </p:txBody>
      </p:sp>
    </p:spTree>
    <p:extLst>
      <p:ext uri="{BB962C8B-B14F-4D97-AF65-F5344CB8AC3E}">
        <p14:creationId xmlns:p14="http://schemas.microsoft.com/office/powerpoint/2010/main" val="3035904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prstClr val="black"/>
                </a:solidFill>
              </a:rPr>
              <a:t>Mathematically proficient students:</a:t>
            </a:r>
          </a:p>
          <a:p>
            <a:pPr defTabSz="931774">
              <a:defRPr/>
            </a:pPr>
            <a:r>
              <a:rPr lang="en-US" dirty="0">
                <a:solidFill>
                  <a:prstClr val="black"/>
                </a:solidFill>
              </a:rPr>
              <a:t>•Understand this is a way to reason quantitatively and abstractly (able to decontextualize and contextualize).</a:t>
            </a:r>
          </a:p>
          <a:p>
            <a:pPr defTabSz="931774">
              <a:defRPr/>
            </a:pPr>
            <a:r>
              <a:rPr lang="en-US" dirty="0">
                <a:solidFill>
                  <a:prstClr val="black"/>
                </a:solidFill>
              </a:rPr>
              <a:t>•Apply the math they know to solve problems in everyday life.</a:t>
            </a:r>
          </a:p>
          <a:p>
            <a:pPr defTabSz="931774">
              <a:defRPr/>
            </a:pPr>
            <a:r>
              <a:rPr lang="en-US" dirty="0">
                <a:solidFill>
                  <a:prstClr val="black"/>
                </a:solidFill>
              </a:rPr>
              <a:t>•Are able to simplify a complex problem and identify important quantities to look at relationships.</a:t>
            </a:r>
          </a:p>
          <a:p>
            <a:pPr defTabSz="931774">
              <a:defRPr/>
            </a:pPr>
            <a:r>
              <a:rPr lang="en-US" dirty="0">
                <a:solidFill>
                  <a:prstClr val="black"/>
                </a:solidFill>
              </a:rPr>
              <a:t>•Represent mathematics to describe a situation either with an equation or a diagram and interpret the results of a mathematical situation.</a:t>
            </a:r>
          </a:p>
          <a:p>
            <a:pPr defTabSz="931774">
              <a:defRPr/>
            </a:pPr>
            <a:r>
              <a:rPr lang="en-US" dirty="0">
                <a:solidFill>
                  <a:prstClr val="black"/>
                </a:solidFill>
              </a:rPr>
              <a:t>•Reflect on whether the results make sense possibly improving/revising the model.</a:t>
            </a:r>
          </a:p>
          <a:p>
            <a:pPr defTabSz="931774">
              <a:defRPr/>
            </a:pPr>
            <a:r>
              <a:rPr lang="en-US" dirty="0">
                <a:solidFill>
                  <a:prstClr val="black"/>
                </a:solidFill>
              </a:rPr>
              <a:t>•Ask,  “ How can I represent this mathematically?”</a:t>
            </a:r>
          </a:p>
          <a:p>
            <a:endParaRPr lang="en-US" dirty="0"/>
          </a:p>
        </p:txBody>
      </p:sp>
      <p:sp>
        <p:nvSpPr>
          <p:cNvPr id="4" name="Slide Number Placeholder 3"/>
          <p:cNvSpPr>
            <a:spLocks noGrp="1"/>
          </p:cNvSpPr>
          <p:nvPr>
            <p:ph type="sldNum" sz="quarter" idx="10"/>
          </p:nvPr>
        </p:nvSpPr>
        <p:spPr/>
        <p:txBody>
          <a:bodyPr/>
          <a:lstStyle/>
          <a:p>
            <a:fld id="{D1EFDC40-C5DC-46B6-B9F5-0E10189A6015}" type="slidenum">
              <a:rPr lang="en-US" smtClean="0"/>
              <a:t>24</a:t>
            </a:fld>
            <a:endParaRPr lang="en-US"/>
          </a:p>
        </p:txBody>
      </p:sp>
    </p:spTree>
    <p:extLst>
      <p:ext uri="{BB962C8B-B14F-4D97-AF65-F5344CB8AC3E}">
        <p14:creationId xmlns:p14="http://schemas.microsoft.com/office/powerpoint/2010/main" val="528758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prstClr val="black"/>
                </a:solidFill>
              </a:rPr>
              <a:t>Mathematically proficient students:</a:t>
            </a:r>
          </a:p>
          <a:p>
            <a:pPr marL="178027" indent="-178027" defTabSz="931774">
              <a:buFont typeface="Arial" pitchFamily="34" charset="0"/>
              <a:buChar char="•"/>
              <a:defRPr/>
            </a:pPr>
            <a:r>
              <a:rPr lang="en-US" dirty="0">
                <a:solidFill>
                  <a:prstClr val="black"/>
                </a:solidFill>
              </a:rPr>
              <a:t>Use available tools recognizing the strengths and limitations of each.</a:t>
            </a:r>
          </a:p>
          <a:p>
            <a:pPr marL="178027" indent="-178027" defTabSz="931774">
              <a:buFont typeface="Arial" pitchFamily="34" charset="0"/>
              <a:buChar char="•"/>
              <a:defRPr/>
            </a:pPr>
            <a:r>
              <a:rPr lang="en-US" dirty="0">
                <a:solidFill>
                  <a:prstClr val="black"/>
                </a:solidFill>
              </a:rPr>
              <a:t>Use estimation and other mathematical knowledge to detect possible errors.</a:t>
            </a:r>
          </a:p>
          <a:p>
            <a:pPr marL="178027" indent="-178027" defTabSz="931774">
              <a:buFont typeface="Arial" pitchFamily="34" charset="0"/>
              <a:buChar char="•"/>
              <a:defRPr/>
            </a:pPr>
            <a:r>
              <a:rPr lang="en-US" dirty="0">
                <a:solidFill>
                  <a:prstClr val="black"/>
                </a:solidFill>
              </a:rPr>
              <a:t>Identify relevant external mathematical resources to pose and solve problems.</a:t>
            </a:r>
          </a:p>
          <a:p>
            <a:pPr marL="178027" indent="-178027" defTabSz="931774">
              <a:buFont typeface="Arial" pitchFamily="34" charset="0"/>
              <a:buChar char="•"/>
              <a:defRPr/>
            </a:pPr>
            <a:r>
              <a:rPr lang="en-US" dirty="0">
                <a:solidFill>
                  <a:prstClr val="black"/>
                </a:solidFill>
              </a:rPr>
              <a:t>Use technological tools to deepen their understanding of mathematics.</a:t>
            </a:r>
          </a:p>
          <a:p>
            <a:endParaRPr lang="en-US" dirty="0"/>
          </a:p>
        </p:txBody>
      </p:sp>
      <p:sp>
        <p:nvSpPr>
          <p:cNvPr id="4" name="Slide Number Placeholder 3"/>
          <p:cNvSpPr>
            <a:spLocks noGrp="1"/>
          </p:cNvSpPr>
          <p:nvPr>
            <p:ph type="sldNum" sz="quarter" idx="10"/>
          </p:nvPr>
        </p:nvSpPr>
        <p:spPr/>
        <p:txBody>
          <a:bodyPr/>
          <a:lstStyle/>
          <a:p>
            <a:fld id="{D1EFDC40-C5DC-46B6-B9F5-0E10189A6015}" type="slidenum">
              <a:rPr lang="en-US" smtClean="0"/>
              <a:t>25</a:t>
            </a:fld>
            <a:endParaRPr lang="en-US"/>
          </a:p>
        </p:txBody>
      </p:sp>
    </p:spTree>
    <p:extLst>
      <p:ext uri="{BB962C8B-B14F-4D97-AF65-F5344CB8AC3E}">
        <p14:creationId xmlns:p14="http://schemas.microsoft.com/office/powerpoint/2010/main" val="20162718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prstClr val="black"/>
                </a:solidFill>
              </a:rPr>
              <a:t>Mathematically proficient students:</a:t>
            </a:r>
          </a:p>
          <a:p>
            <a:pPr defTabSz="931774">
              <a:defRPr/>
            </a:pPr>
            <a:r>
              <a:rPr lang="en-US" dirty="0">
                <a:solidFill>
                  <a:prstClr val="black"/>
                </a:solidFill>
              </a:rPr>
              <a:t>•Communicate precisely with others and try to use clear mathematical language when discussing their reasoning.</a:t>
            </a:r>
          </a:p>
          <a:p>
            <a:pPr defTabSz="931774">
              <a:defRPr/>
            </a:pPr>
            <a:r>
              <a:rPr lang="en-US" dirty="0">
                <a:solidFill>
                  <a:prstClr val="black"/>
                </a:solidFill>
              </a:rPr>
              <a:t>•Understand meanings of symbols used in mathematics and can label quantities appropriately.</a:t>
            </a:r>
          </a:p>
          <a:p>
            <a:pPr defTabSz="931774">
              <a:defRPr/>
            </a:pPr>
            <a:r>
              <a:rPr lang="en-US" dirty="0">
                <a:solidFill>
                  <a:prstClr val="black"/>
                </a:solidFill>
              </a:rPr>
              <a:t>•Express numerical answers with a degree of precision appropriate for the problem context.</a:t>
            </a:r>
          </a:p>
          <a:p>
            <a:pPr defTabSz="931774">
              <a:defRPr/>
            </a:pPr>
            <a:r>
              <a:rPr lang="en-US" dirty="0">
                <a:solidFill>
                  <a:prstClr val="black"/>
                </a:solidFill>
              </a:rPr>
              <a:t>•Calculate efficiently and accurately.</a:t>
            </a:r>
          </a:p>
          <a:p>
            <a:endParaRPr lang="en-US" dirty="0"/>
          </a:p>
        </p:txBody>
      </p:sp>
      <p:sp>
        <p:nvSpPr>
          <p:cNvPr id="4" name="Slide Number Placeholder 3"/>
          <p:cNvSpPr>
            <a:spLocks noGrp="1"/>
          </p:cNvSpPr>
          <p:nvPr>
            <p:ph type="sldNum" sz="quarter" idx="10"/>
          </p:nvPr>
        </p:nvSpPr>
        <p:spPr/>
        <p:txBody>
          <a:bodyPr/>
          <a:lstStyle/>
          <a:p>
            <a:fld id="{D1EFDC40-C5DC-46B6-B9F5-0E10189A6015}" type="slidenum">
              <a:rPr lang="en-US" smtClean="0"/>
              <a:t>26</a:t>
            </a:fld>
            <a:endParaRPr lang="en-US"/>
          </a:p>
        </p:txBody>
      </p:sp>
    </p:spTree>
    <p:extLst>
      <p:ext uri="{BB962C8B-B14F-4D97-AF65-F5344CB8AC3E}">
        <p14:creationId xmlns:p14="http://schemas.microsoft.com/office/powerpoint/2010/main" val="4005357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prstClr val="black"/>
                </a:solidFill>
              </a:rPr>
              <a:t>Mathematically proficient students:</a:t>
            </a:r>
          </a:p>
          <a:p>
            <a:pPr defTabSz="931774">
              <a:defRPr/>
            </a:pPr>
            <a:r>
              <a:rPr lang="en-US" dirty="0">
                <a:solidFill>
                  <a:prstClr val="black"/>
                </a:solidFill>
              </a:rPr>
              <a:t>•Apply general mathematical rules to specific situations.</a:t>
            </a:r>
          </a:p>
          <a:p>
            <a:pPr defTabSz="931774">
              <a:defRPr/>
            </a:pPr>
            <a:r>
              <a:rPr lang="en-US" dirty="0">
                <a:solidFill>
                  <a:prstClr val="black"/>
                </a:solidFill>
              </a:rPr>
              <a:t>•Look for overall structure and patterns in mathematics.</a:t>
            </a:r>
          </a:p>
          <a:p>
            <a:pPr defTabSz="931774">
              <a:defRPr/>
            </a:pPr>
            <a:r>
              <a:rPr lang="en-US" dirty="0">
                <a:solidFill>
                  <a:prstClr val="black"/>
                </a:solidFill>
              </a:rPr>
              <a:t>•See complicated things as single object or as being composed of several objects.</a:t>
            </a:r>
          </a:p>
          <a:p>
            <a:pPr defTabSz="931774">
              <a:defRPr/>
            </a:pPr>
            <a:r>
              <a:rPr lang="en-US" dirty="0">
                <a:solidFill>
                  <a:prstClr val="black"/>
                </a:solidFill>
              </a:rPr>
              <a:t>•Be able to look at problems from a different perspective.</a:t>
            </a:r>
          </a:p>
          <a:p>
            <a:endParaRPr lang="en-US" dirty="0"/>
          </a:p>
        </p:txBody>
      </p:sp>
      <p:sp>
        <p:nvSpPr>
          <p:cNvPr id="4" name="Slide Number Placeholder 3"/>
          <p:cNvSpPr>
            <a:spLocks noGrp="1"/>
          </p:cNvSpPr>
          <p:nvPr>
            <p:ph type="sldNum" sz="quarter" idx="10"/>
          </p:nvPr>
        </p:nvSpPr>
        <p:spPr/>
        <p:txBody>
          <a:bodyPr/>
          <a:lstStyle/>
          <a:p>
            <a:fld id="{D1EFDC40-C5DC-46B6-B9F5-0E10189A6015}" type="slidenum">
              <a:rPr lang="en-US" smtClean="0"/>
              <a:t>27</a:t>
            </a:fld>
            <a:endParaRPr lang="en-US"/>
          </a:p>
        </p:txBody>
      </p:sp>
    </p:spTree>
    <p:extLst>
      <p:ext uri="{BB962C8B-B14F-4D97-AF65-F5344CB8AC3E}">
        <p14:creationId xmlns:p14="http://schemas.microsoft.com/office/powerpoint/2010/main" val="23211877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prstClr val="black"/>
                </a:solidFill>
              </a:rPr>
              <a:t>Mathematically proficient students:</a:t>
            </a:r>
          </a:p>
          <a:p>
            <a:pPr defTabSz="931774">
              <a:defRPr/>
            </a:pPr>
            <a:r>
              <a:rPr lang="en-US" dirty="0">
                <a:solidFill>
                  <a:prstClr val="black"/>
                </a:solidFill>
              </a:rPr>
              <a:t>•See repeated calculations and look for generalizations and shortcuts.</a:t>
            </a:r>
          </a:p>
          <a:p>
            <a:pPr defTabSz="931774">
              <a:defRPr/>
            </a:pPr>
            <a:r>
              <a:rPr lang="en-US" dirty="0">
                <a:solidFill>
                  <a:prstClr val="black"/>
                </a:solidFill>
              </a:rPr>
              <a:t>•See the overall process of the problem and still attend to details.</a:t>
            </a:r>
          </a:p>
          <a:p>
            <a:pPr defTabSz="931774">
              <a:defRPr/>
            </a:pPr>
            <a:r>
              <a:rPr lang="en-US" dirty="0">
                <a:solidFill>
                  <a:prstClr val="black"/>
                </a:solidFill>
              </a:rPr>
              <a:t>•Understand the broader application of patterns and see the structure in similar situations.</a:t>
            </a:r>
          </a:p>
          <a:p>
            <a:pPr defTabSz="931774">
              <a:defRPr/>
            </a:pPr>
            <a:r>
              <a:rPr lang="en-US" dirty="0">
                <a:solidFill>
                  <a:prstClr val="black"/>
                </a:solidFill>
              </a:rPr>
              <a:t>•Continually evaluate the reasonableness of their intermediate results.</a:t>
            </a:r>
          </a:p>
          <a:p>
            <a:endParaRPr lang="en-US" dirty="0"/>
          </a:p>
        </p:txBody>
      </p:sp>
      <p:sp>
        <p:nvSpPr>
          <p:cNvPr id="4" name="Slide Number Placeholder 3"/>
          <p:cNvSpPr>
            <a:spLocks noGrp="1"/>
          </p:cNvSpPr>
          <p:nvPr>
            <p:ph type="sldNum" sz="quarter" idx="10"/>
          </p:nvPr>
        </p:nvSpPr>
        <p:spPr/>
        <p:txBody>
          <a:bodyPr/>
          <a:lstStyle/>
          <a:p>
            <a:fld id="{D1EFDC40-C5DC-46B6-B9F5-0E10189A6015}" type="slidenum">
              <a:rPr lang="en-US" smtClean="0"/>
              <a:t>28</a:t>
            </a:fld>
            <a:endParaRPr lang="en-US"/>
          </a:p>
        </p:txBody>
      </p:sp>
    </p:spTree>
    <p:extLst>
      <p:ext uri="{BB962C8B-B14F-4D97-AF65-F5344CB8AC3E}">
        <p14:creationId xmlns:p14="http://schemas.microsoft.com/office/powerpoint/2010/main" val="3109326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FDC40-C5DC-46B6-B9F5-0E10189A6015}" type="slidenum">
              <a:rPr lang="en-US" smtClean="0"/>
              <a:t>29</a:t>
            </a:fld>
            <a:endParaRPr lang="en-US"/>
          </a:p>
        </p:txBody>
      </p:sp>
    </p:spTree>
    <p:extLst>
      <p:ext uri="{BB962C8B-B14F-4D97-AF65-F5344CB8AC3E}">
        <p14:creationId xmlns:p14="http://schemas.microsoft.com/office/powerpoint/2010/main" val="3707456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EFDC40-C5DC-46B6-B9F5-0E10189A6015}" type="slidenum">
              <a:rPr lang="en-US" smtClean="0"/>
              <a:t>34</a:t>
            </a:fld>
            <a:endParaRPr lang="en-US"/>
          </a:p>
        </p:txBody>
      </p:sp>
    </p:spTree>
    <p:extLst>
      <p:ext uri="{BB962C8B-B14F-4D97-AF65-F5344CB8AC3E}">
        <p14:creationId xmlns:p14="http://schemas.microsoft.com/office/powerpoint/2010/main" val="1462903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FDC40-C5DC-46B6-B9F5-0E10189A6015}" type="slidenum">
              <a:rPr lang="en-US" smtClean="0"/>
              <a:t>3</a:t>
            </a:fld>
            <a:endParaRPr lang="en-US"/>
          </a:p>
        </p:txBody>
      </p:sp>
    </p:spTree>
    <p:extLst>
      <p:ext uri="{BB962C8B-B14F-4D97-AF65-F5344CB8AC3E}">
        <p14:creationId xmlns:p14="http://schemas.microsoft.com/office/powerpoint/2010/main" val="368860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FDC40-C5DC-46B6-B9F5-0E10189A6015}" type="slidenum">
              <a:rPr lang="en-US" smtClean="0"/>
              <a:t>35</a:t>
            </a:fld>
            <a:endParaRPr lang="en-US"/>
          </a:p>
        </p:txBody>
      </p:sp>
    </p:spTree>
    <p:extLst>
      <p:ext uri="{BB962C8B-B14F-4D97-AF65-F5344CB8AC3E}">
        <p14:creationId xmlns:p14="http://schemas.microsoft.com/office/powerpoint/2010/main" val="2162731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FDC40-C5DC-46B6-B9F5-0E10189A6015}" type="slidenum">
              <a:rPr lang="en-US" smtClean="0"/>
              <a:t>4</a:t>
            </a:fld>
            <a:endParaRPr lang="en-US"/>
          </a:p>
        </p:txBody>
      </p:sp>
    </p:spTree>
    <p:extLst>
      <p:ext uri="{BB962C8B-B14F-4D97-AF65-F5344CB8AC3E}">
        <p14:creationId xmlns:p14="http://schemas.microsoft.com/office/powerpoint/2010/main" val="2281311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FDC40-C5DC-46B6-B9F5-0E10189A6015}" type="slidenum">
              <a:rPr lang="en-US" smtClean="0"/>
              <a:t>5</a:t>
            </a:fld>
            <a:endParaRPr lang="en-US"/>
          </a:p>
        </p:txBody>
      </p:sp>
    </p:spTree>
    <p:extLst>
      <p:ext uri="{BB962C8B-B14F-4D97-AF65-F5344CB8AC3E}">
        <p14:creationId xmlns:p14="http://schemas.microsoft.com/office/powerpoint/2010/main" val="2921846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FDC40-C5DC-46B6-B9F5-0E10189A6015}" type="slidenum">
              <a:rPr lang="en-US" smtClean="0"/>
              <a:t>6</a:t>
            </a:fld>
            <a:endParaRPr lang="en-US"/>
          </a:p>
        </p:txBody>
      </p:sp>
    </p:spTree>
    <p:extLst>
      <p:ext uri="{BB962C8B-B14F-4D97-AF65-F5344CB8AC3E}">
        <p14:creationId xmlns:p14="http://schemas.microsoft.com/office/powerpoint/2010/main" val="4164329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FDC40-C5DC-46B6-B9F5-0E10189A6015}" type="slidenum">
              <a:rPr lang="en-US" smtClean="0"/>
              <a:t>7</a:t>
            </a:fld>
            <a:endParaRPr lang="en-US"/>
          </a:p>
        </p:txBody>
      </p:sp>
    </p:spTree>
    <p:extLst>
      <p:ext uri="{BB962C8B-B14F-4D97-AF65-F5344CB8AC3E}">
        <p14:creationId xmlns:p14="http://schemas.microsoft.com/office/powerpoint/2010/main" val="624714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Provides</a:t>
            </a:r>
            <a:r>
              <a:rPr lang="en-US" baseline="0" dirty="0" smtClean="0"/>
              <a:t> a focused sense of what to teach.</a:t>
            </a:r>
          </a:p>
          <a:p>
            <a:r>
              <a:rPr lang="en-US" baseline="0" dirty="0" smtClean="0"/>
              <a:t>Teaching with additional depth allows the freedom to let go of some material.</a:t>
            </a:r>
          </a:p>
          <a:p>
            <a:endParaRPr lang="en-US" baseline="0" dirty="0" smtClean="0"/>
          </a:p>
          <a:p>
            <a:r>
              <a:rPr lang="en-US" baseline="0" dirty="0" smtClean="0"/>
              <a:t>Gets away from rote memorization moving toward mastery.</a:t>
            </a:r>
          </a:p>
          <a:p>
            <a:endParaRPr lang="en-US" baseline="0" dirty="0" smtClean="0"/>
          </a:p>
          <a:p>
            <a:r>
              <a:rPr lang="en-US" baseline="0" dirty="0" smtClean="0"/>
              <a:t>Depth </a:t>
            </a:r>
            <a:r>
              <a:rPr lang="en-US" baseline="0" dirty="0" err="1" smtClean="0"/>
              <a:t>vs</a:t>
            </a:r>
            <a:r>
              <a:rPr lang="en-US" baseline="0" dirty="0" smtClean="0"/>
              <a:t> breadth</a:t>
            </a:r>
          </a:p>
          <a:p>
            <a:endParaRPr lang="en-US" baseline="0" dirty="0" smtClean="0"/>
          </a:p>
          <a:p>
            <a:r>
              <a:rPr lang="en-US" baseline="0" dirty="0" smtClean="0"/>
              <a:t>Provides deep procedural knowledge and conceptual understanding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1EFDC40-C5DC-46B6-B9F5-0E10189A6015}" type="slidenum">
              <a:rPr lang="en-US" smtClean="0"/>
              <a:t>8</a:t>
            </a:fld>
            <a:endParaRPr lang="en-US"/>
          </a:p>
        </p:txBody>
      </p:sp>
    </p:spTree>
    <p:extLst>
      <p:ext uri="{BB962C8B-B14F-4D97-AF65-F5344CB8AC3E}">
        <p14:creationId xmlns:p14="http://schemas.microsoft.com/office/powerpoint/2010/main" val="1192797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prstClr val="black"/>
                </a:solidFill>
              </a:rPr>
              <a:t>In the GLEs each grade covered all of the 20 Grade level topics.</a:t>
            </a:r>
          </a:p>
          <a:p>
            <a:pPr defTabSz="931774">
              <a:defRPr/>
            </a:pPr>
            <a:endParaRPr lang="en-US" dirty="0">
              <a:solidFill>
                <a:prstClr val="black"/>
              </a:solidFill>
            </a:endParaRPr>
          </a:p>
          <a:p>
            <a:pPr defTabSz="931774">
              <a:defRPr/>
            </a:pPr>
            <a:r>
              <a:rPr lang="en-US" dirty="0">
                <a:solidFill>
                  <a:prstClr val="black"/>
                </a:solidFill>
              </a:rPr>
              <a:t>This graphic represents how the New Alaska Standards cover Numbers with Operations. It shows that students will receive instruction on specific skills in specific grades – not every topic every year. This allows the student to spend the time to master the concepts and skills before moving on. The next grade span will begin instruction with the understanding that the skills have already been taught and that the students can apply what thy have learned to new areas with out having to reteach/review so extensively.</a:t>
            </a:r>
          </a:p>
          <a:p>
            <a:pPr defTabSz="931774">
              <a:defRPr/>
            </a:pPr>
            <a:endParaRPr lang="en-US" dirty="0">
              <a:solidFill>
                <a:prstClr val="black"/>
              </a:solidFill>
            </a:endParaRPr>
          </a:p>
          <a:p>
            <a:pPr defTabSz="931774">
              <a:defRPr/>
            </a:pPr>
            <a:r>
              <a:rPr lang="en-US" dirty="0">
                <a:solidFill>
                  <a:prstClr val="black"/>
                </a:solidFill>
              </a:rPr>
              <a:t>Number and Operations-Fractions is a good example of how focus works. Students don’t begin formal instruction on Fractions until grade 3. During grades 3-5 students will work on mastering fractions. When they enter the sixth grade, there will be very limited instruction on “how to do” fractions. Instead, students will be asked to “apply and extend” their knowledge of fractions to when learning new topics. The teacher should not have to reteach fractions to students after grade 5.</a:t>
            </a:r>
          </a:p>
          <a:p>
            <a:endParaRPr lang="en-US" dirty="0"/>
          </a:p>
        </p:txBody>
      </p:sp>
      <p:sp>
        <p:nvSpPr>
          <p:cNvPr id="4" name="Slide Number Placeholder 3"/>
          <p:cNvSpPr>
            <a:spLocks noGrp="1"/>
          </p:cNvSpPr>
          <p:nvPr>
            <p:ph type="sldNum" sz="quarter" idx="10"/>
          </p:nvPr>
        </p:nvSpPr>
        <p:spPr/>
        <p:txBody>
          <a:bodyPr/>
          <a:lstStyle/>
          <a:p>
            <a:fld id="{D1EFDC40-C5DC-46B6-B9F5-0E10189A6015}" type="slidenum">
              <a:rPr lang="en-US" smtClean="0"/>
              <a:t>9</a:t>
            </a:fld>
            <a:endParaRPr lang="en-US"/>
          </a:p>
        </p:txBody>
      </p:sp>
    </p:spTree>
    <p:extLst>
      <p:ext uri="{BB962C8B-B14F-4D97-AF65-F5344CB8AC3E}">
        <p14:creationId xmlns:p14="http://schemas.microsoft.com/office/powerpoint/2010/main" val="2217330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467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lvl1pPr algn="ctr">
              <a:defRPr/>
            </a:lvl1pPr>
          </a:lstStyle>
          <a:p>
            <a:fld id="{4C0DCE1E-8A6A-4DD0-9C7E-0A30779B2309}" type="slidenum">
              <a:rPr lang="en-US" smtClean="0"/>
              <a:pPr/>
              <a:t>‹#›</a:t>
            </a:fld>
            <a:endParaRPr lang="en-US" dirty="0"/>
          </a:p>
        </p:txBody>
      </p:sp>
    </p:spTree>
    <p:extLst>
      <p:ext uri="{BB962C8B-B14F-4D97-AF65-F5344CB8AC3E}">
        <p14:creationId xmlns:p14="http://schemas.microsoft.com/office/powerpoint/2010/main" val="27213004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4C0DCE1E-8A6A-4DD0-9C7E-0A30779B2309}" type="slidenum">
              <a:rPr lang="en-US" smtClean="0"/>
              <a:t>‹#›</a:t>
            </a:fld>
            <a:endParaRPr lang="en-US"/>
          </a:p>
        </p:txBody>
      </p:sp>
    </p:spTree>
    <p:extLst>
      <p:ext uri="{BB962C8B-B14F-4D97-AF65-F5344CB8AC3E}">
        <p14:creationId xmlns:p14="http://schemas.microsoft.com/office/powerpoint/2010/main" val="37865614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7772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algn="ctr"/>
            <a:fld id="{4C0DCE1E-8A6A-4DD0-9C7E-0A30779B2309}" type="slidenum">
              <a:rPr lang="en-US" smtClean="0"/>
              <a:pPr algn="ctr"/>
              <a:t>‹#›</a:t>
            </a:fld>
            <a:endParaRPr lang="en-US" dirty="0"/>
          </a:p>
        </p:txBody>
      </p:sp>
    </p:spTree>
    <p:extLst>
      <p:ext uri="{BB962C8B-B14F-4D97-AF65-F5344CB8AC3E}">
        <p14:creationId xmlns:p14="http://schemas.microsoft.com/office/powerpoint/2010/main" val="4698169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lgn="ctr">
              <a:defRPr/>
            </a:lvl1pPr>
          </a:lstStyle>
          <a:p>
            <a:fld id="{4C0DCE1E-8A6A-4DD0-9C7E-0A30779B2309}" type="slidenum">
              <a:rPr lang="en-US" smtClean="0"/>
              <a:pPr/>
              <a:t>‹#›</a:t>
            </a:fld>
            <a:endParaRPr lang="en-US"/>
          </a:p>
        </p:txBody>
      </p:sp>
    </p:spTree>
    <p:extLst>
      <p:ext uri="{BB962C8B-B14F-4D97-AF65-F5344CB8AC3E}">
        <p14:creationId xmlns:p14="http://schemas.microsoft.com/office/powerpoint/2010/main" val="9626088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88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72000" y="1524000"/>
            <a:ext cx="3660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2133600"/>
            <a:ext cx="3660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lvl1pPr algn="ctr">
              <a:defRPr/>
            </a:lvl1pPr>
          </a:lstStyle>
          <a:p>
            <a:fld id="{4C0DCE1E-8A6A-4DD0-9C7E-0A30779B2309}" type="slidenum">
              <a:rPr lang="en-US" smtClean="0"/>
              <a:pPr/>
              <a:t>‹#›</a:t>
            </a:fld>
            <a:endParaRPr lang="en-US"/>
          </a:p>
        </p:txBody>
      </p:sp>
    </p:spTree>
    <p:extLst>
      <p:ext uri="{BB962C8B-B14F-4D97-AF65-F5344CB8AC3E}">
        <p14:creationId xmlns:p14="http://schemas.microsoft.com/office/powerpoint/2010/main" val="39667474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077200" cy="566738"/>
          </a:xfrm>
        </p:spPr>
        <p:txBody>
          <a:bodyPr anchor="b">
            <a:normAutofit/>
          </a:bodyPr>
          <a:lstStyle>
            <a:lvl1pPr algn="l">
              <a:defRPr sz="2800" b="1">
                <a:latin typeface="Times New Roman" pitchFamily="18" charset="0"/>
                <a:cs typeface="Times New Roman" pitchFamily="18" charset="0"/>
              </a:defRPr>
            </a:lvl1pPr>
          </a:lstStyle>
          <a:p>
            <a:r>
              <a:rPr lang="en-US" dirty="0" smtClean="0"/>
              <a:t>[Title]</a:t>
            </a:r>
            <a:endParaRPr lang="en-US" dirty="0"/>
          </a:p>
        </p:txBody>
      </p:sp>
      <p:sp>
        <p:nvSpPr>
          <p:cNvPr id="3" name="Picture Placeholder 2"/>
          <p:cNvSpPr>
            <a:spLocks noGrp="1"/>
          </p:cNvSpPr>
          <p:nvPr>
            <p:ph type="pic" idx="1"/>
          </p:nvPr>
        </p:nvSpPr>
        <p:spPr>
          <a:xfrm>
            <a:off x="1676400" y="1143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p:cNvSpPr>
            <a:spLocks noGrp="1"/>
          </p:cNvSpPr>
          <p:nvPr>
            <p:ph type="sldNum" sz="quarter" idx="12"/>
          </p:nvPr>
        </p:nvSpPr>
        <p:spPr/>
        <p:txBody>
          <a:bodyPr/>
          <a:lstStyle/>
          <a:p>
            <a:pPr algn="ctr"/>
            <a:fld id="{4C0DCE1E-8A6A-4DD0-9C7E-0A30779B2309}" type="slidenum">
              <a:rPr lang="en-US" smtClean="0"/>
              <a:pPr algn="ctr"/>
              <a:t>‹#›</a:t>
            </a:fld>
            <a:endParaRPr lang="en-US" dirty="0"/>
          </a:p>
        </p:txBody>
      </p:sp>
    </p:spTree>
    <p:extLst>
      <p:ext uri="{BB962C8B-B14F-4D97-AF65-F5344CB8AC3E}">
        <p14:creationId xmlns:p14="http://schemas.microsoft.com/office/powerpoint/2010/main" val="13596364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lgn="ctr">
              <a:defRPr/>
            </a:lvl1pPr>
          </a:lstStyle>
          <a:p>
            <a:fld id="{4C0DCE1E-8A6A-4DD0-9C7E-0A30779B2309}" type="slidenum">
              <a:rPr lang="en-US" smtClean="0"/>
              <a:pPr/>
              <a:t>‹#›</a:t>
            </a:fld>
            <a:endParaRPr lang="en-US"/>
          </a:p>
        </p:txBody>
      </p:sp>
    </p:spTree>
    <p:extLst>
      <p:ext uri="{BB962C8B-B14F-4D97-AF65-F5344CB8AC3E}">
        <p14:creationId xmlns:p14="http://schemas.microsoft.com/office/powerpoint/2010/main" val="350266619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924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8458200" y="0"/>
            <a:ext cx="685800" cy="6858000"/>
          </a:xfrm>
          <a:prstGeom prst="rect">
            <a:avLst/>
          </a:prstGeom>
          <a:solidFill>
            <a:srgbClr val="709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486266" y="5638800"/>
            <a:ext cx="685800" cy="365125"/>
          </a:xfrm>
          <a:prstGeom prst="rect">
            <a:avLst/>
          </a:prstGeom>
          <a:solidFill>
            <a:schemeClr val="bg1"/>
          </a:solidFill>
        </p:spPr>
        <p:txBody>
          <a:bodyPr vert="horz" lIns="91440" tIns="45720" rIns="91440" bIns="45720" rtlCol="0" anchor="ctr"/>
          <a:lstStyle>
            <a:lvl1pPr algn="ctr">
              <a:defRPr sz="1200">
                <a:solidFill>
                  <a:schemeClr val="tx1">
                    <a:tint val="75000"/>
                  </a:schemeClr>
                </a:solidFill>
              </a:defRPr>
            </a:lvl1pPr>
          </a:lstStyle>
          <a:p>
            <a:fld id="{4C0DCE1E-8A6A-4DD0-9C7E-0A30779B2309}" type="slidenum">
              <a:rPr lang="en-US" smtClean="0"/>
              <a:pPr/>
              <a:t>‹#›</a:t>
            </a:fld>
            <a:endParaRPr lang="en-US"/>
          </a:p>
        </p:txBody>
      </p:sp>
      <p:pic>
        <p:nvPicPr>
          <p:cNvPr id="1026"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517730" y="6202532"/>
            <a:ext cx="5667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6720918"/>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2" r:id="rId4"/>
    <p:sldLayoutId id="2147483653" r:id="rId5"/>
    <p:sldLayoutId id="2147483657" r:id="rId6"/>
    <p:sldLayoutId id="2147483658" r:id="rId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13.png"/><Relationship Id="rId5" Type="http://schemas.openxmlformats.org/officeDocument/2006/relationships/diagramQuickStyle" Target="../diagrams/quickStyle1.xml"/><Relationship Id="rId10" Type="http://schemas.openxmlformats.org/officeDocument/2006/relationships/image" Target="../media/image12.png"/><Relationship Id="rId4" Type="http://schemas.openxmlformats.org/officeDocument/2006/relationships/diagramLayout" Target="../diagrams/layout1.xml"/><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0.gif"/></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mailto:deborah.riddle@alaska.gov"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49.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smtClean="0"/>
              <a:t>Alaska Mathematics Standards:</a:t>
            </a:r>
            <a:br>
              <a:rPr lang="en-US" dirty="0" smtClean="0"/>
            </a:br>
            <a:r>
              <a:rPr lang="en-US" dirty="0" smtClean="0"/>
              <a:t>Content and Mathematical Practices</a:t>
            </a:r>
            <a:endParaRPr lang="en-US" dirty="0"/>
          </a:p>
        </p:txBody>
      </p:sp>
      <p:sp>
        <p:nvSpPr>
          <p:cNvPr id="4" name="Subtitle 3"/>
          <p:cNvSpPr>
            <a:spLocks noGrp="1"/>
          </p:cNvSpPr>
          <p:nvPr>
            <p:ph type="subTitle" idx="1"/>
          </p:nvPr>
        </p:nvSpPr>
        <p:spPr/>
        <p:txBody>
          <a:bodyPr/>
          <a:lstStyle/>
          <a:p>
            <a:r>
              <a:rPr lang="en-US" smtClean="0"/>
              <a:t> </a:t>
            </a:r>
            <a:endParaRPr lang="en-US" dirty="0"/>
          </a:p>
        </p:txBody>
      </p:sp>
      <p:sp>
        <p:nvSpPr>
          <p:cNvPr id="2" name="Slide Number Placeholder 1"/>
          <p:cNvSpPr>
            <a:spLocks noGrp="1"/>
          </p:cNvSpPr>
          <p:nvPr>
            <p:ph type="sldNum" sz="quarter" idx="12"/>
          </p:nvPr>
        </p:nvSpPr>
        <p:spPr/>
        <p:txBody>
          <a:bodyPr/>
          <a:lstStyle/>
          <a:p>
            <a:fld id="{4C0DCE1E-8A6A-4DD0-9C7E-0A30779B2309}" type="slidenum">
              <a:rPr lang="en-US" smtClean="0"/>
              <a:pPr/>
              <a:t>1</a:t>
            </a:fld>
            <a:endParaRPr lang="en-US"/>
          </a:p>
        </p:txBody>
      </p:sp>
      <p:sp>
        <p:nvSpPr>
          <p:cNvPr id="6" name="TextBox 5"/>
          <p:cNvSpPr txBox="1"/>
          <p:nvPr/>
        </p:nvSpPr>
        <p:spPr>
          <a:xfrm>
            <a:off x="152400" y="5715000"/>
            <a:ext cx="2133600" cy="1015663"/>
          </a:xfrm>
          <a:prstGeom prst="rect">
            <a:avLst/>
          </a:prstGeom>
          <a:noFill/>
        </p:spPr>
        <p:txBody>
          <a:bodyPr wrap="square" rtlCol="0">
            <a:spAutoFit/>
          </a:bodyPr>
          <a:lstStyle/>
          <a:p>
            <a:r>
              <a:rPr lang="en-US" sz="1200" dirty="0" smtClean="0">
                <a:solidFill>
                  <a:schemeClr val="bg2">
                    <a:lumMod val="50000"/>
                  </a:schemeClr>
                </a:solidFill>
              </a:rPr>
              <a:t>Deborah Riddle</a:t>
            </a:r>
          </a:p>
          <a:p>
            <a:r>
              <a:rPr lang="en-US" sz="1200" dirty="0" smtClean="0">
                <a:solidFill>
                  <a:schemeClr val="bg2">
                    <a:lumMod val="50000"/>
                  </a:schemeClr>
                </a:solidFill>
              </a:rPr>
              <a:t>Content Specialist</a:t>
            </a:r>
          </a:p>
          <a:p>
            <a:r>
              <a:rPr lang="en-US" sz="1200" dirty="0" smtClean="0">
                <a:solidFill>
                  <a:schemeClr val="bg2">
                    <a:lumMod val="50000"/>
                  </a:schemeClr>
                </a:solidFill>
              </a:rPr>
              <a:t>Alaska Department of Education  &amp; Early Development</a:t>
            </a:r>
            <a:endParaRPr lang="en-US" sz="1200" dirty="0">
              <a:solidFill>
                <a:schemeClr val="bg2">
                  <a:lumMod val="50000"/>
                </a:schemeClr>
              </a:solidFill>
            </a:endParaRPr>
          </a:p>
        </p:txBody>
      </p:sp>
    </p:spTree>
    <p:extLst>
      <p:ext uri="{BB962C8B-B14F-4D97-AF65-F5344CB8AC3E}">
        <p14:creationId xmlns:p14="http://schemas.microsoft.com/office/powerpoint/2010/main" val="2510874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Shift 2</a:t>
            </a:r>
            <a:endParaRPr lang="en-US" dirty="0"/>
          </a:p>
        </p:txBody>
      </p:sp>
      <p:sp>
        <p:nvSpPr>
          <p:cNvPr id="4" name="Content Placeholder 3"/>
          <p:cNvSpPr>
            <a:spLocks noGrp="1"/>
          </p:cNvSpPr>
          <p:nvPr>
            <p:ph idx="1"/>
          </p:nvPr>
        </p:nvSpPr>
        <p:spPr>
          <a:xfrm>
            <a:off x="457200" y="1600200"/>
            <a:ext cx="7391400" cy="4525963"/>
          </a:xfrm>
        </p:spPr>
        <p:txBody>
          <a:bodyPr/>
          <a:lstStyle/>
          <a:p>
            <a:pPr marL="0" indent="0">
              <a:buNone/>
            </a:pPr>
            <a:r>
              <a:rPr lang="en-US" b="1" dirty="0" smtClean="0"/>
              <a:t>Coherence</a:t>
            </a:r>
          </a:p>
          <a:p>
            <a:r>
              <a:rPr lang="en-US" dirty="0" smtClean="0"/>
              <a:t>Concepts logically connected from one grade to the next</a:t>
            </a:r>
          </a:p>
          <a:p>
            <a:r>
              <a:rPr lang="en-US" dirty="0" smtClean="0"/>
              <a:t>Concepts linked to other major topics within each grade</a:t>
            </a:r>
          </a:p>
          <a:p>
            <a:r>
              <a:rPr lang="en-US" dirty="0" smtClean="0"/>
              <a:t>Deeper learning decreases the need for re-teaching topics each year</a:t>
            </a:r>
            <a:endParaRPr lang="en-US" dirty="0"/>
          </a:p>
        </p:txBody>
      </p:sp>
      <p:sp>
        <p:nvSpPr>
          <p:cNvPr id="2" name="Slide Number Placeholder 1"/>
          <p:cNvSpPr>
            <a:spLocks noGrp="1"/>
          </p:cNvSpPr>
          <p:nvPr>
            <p:ph type="sldNum" sz="quarter" idx="12"/>
          </p:nvPr>
        </p:nvSpPr>
        <p:spPr/>
        <p:txBody>
          <a:bodyPr/>
          <a:lstStyle/>
          <a:p>
            <a:fld id="{4C0DCE1E-8A6A-4DD0-9C7E-0A30779B2309}" type="slidenum">
              <a:rPr lang="en-US" smtClean="0"/>
              <a:pPr/>
              <a:t>10</a:t>
            </a:fld>
            <a:endParaRPr lang="en-US"/>
          </a:p>
        </p:txBody>
      </p:sp>
    </p:spTree>
    <p:extLst>
      <p:ext uri="{BB962C8B-B14F-4D97-AF65-F5344CB8AC3E}">
        <p14:creationId xmlns:p14="http://schemas.microsoft.com/office/powerpoint/2010/main" val="3883083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C0DCE1E-8A6A-4DD0-9C7E-0A30779B2309}" type="slidenum">
              <a:rPr lang="en-US" smtClean="0"/>
              <a:pPr/>
              <a:t>11</a:t>
            </a:fld>
            <a:endParaRPr lang="en-US"/>
          </a:p>
        </p:txBody>
      </p:sp>
      <p:sp>
        <p:nvSpPr>
          <p:cNvPr id="3" name="TextBox 2"/>
          <p:cNvSpPr txBox="1"/>
          <p:nvPr/>
        </p:nvSpPr>
        <p:spPr>
          <a:xfrm>
            <a:off x="479024" y="609600"/>
            <a:ext cx="7048500" cy="707886"/>
          </a:xfrm>
          <a:prstGeom prst="rect">
            <a:avLst/>
          </a:prstGeom>
          <a:noFill/>
        </p:spPr>
        <p:txBody>
          <a:bodyPr wrap="square" rtlCol="0">
            <a:spAutoFit/>
          </a:bodyPr>
          <a:lstStyle/>
          <a:p>
            <a:r>
              <a:rPr lang="en-US" sz="4000" dirty="0" smtClean="0">
                <a:solidFill>
                  <a:srgbClr val="000000"/>
                </a:solidFill>
                <a:cs typeface="Times New Roman" pitchFamily="18" charset="0"/>
              </a:rPr>
              <a:t>Shift 2: Coherence</a:t>
            </a:r>
          </a:p>
        </p:txBody>
      </p:sp>
      <p:grpSp>
        <p:nvGrpSpPr>
          <p:cNvPr id="6" name="Group 5"/>
          <p:cNvGrpSpPr/>
          <p:nvPr/>
        </p:nvGrpSpPr>
        <p:grpSpPr>
          <a:xfrm>
            <a:off x="152400" y="1219200"/>
            <a:ext cx="8792994" cy="5059710"/>
            <a:chOff x="152400" y="1219200"/>
            <a:chExt cx="8792994" cy="5059710"/>
          </a:xfrm>
        </p:grpSpPr>
        <p:graphicFrame>
          <p:nvGraphicFramePr>
            <p:cNvPr id="7" name="Diagram 6"/>
            <p:cNvGraphicFramePr/>
            <p:nvPr>
              <p:extLst>
                <p:ext uri="{D42A27DB-BD31-4B8C-83A1-F6EECF244321}">
                  <p14:modId xmlns:p14="http://schemas.microsoft.com/office/powerpoint/2010/main" val="3846326764"/>
                </p:ext>
              </p:extLst>
            </p:nvPr>
          </p:nvGraphicFramePr>
          <p:xfrm>
            <a:off x="152400" y="1219200"/>
            <a:ext cx="8763000" cy="500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381000" y="2362200"/>
              <a:ext cx="9906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Calibri"/>
                </a:rPr>
                <a:t>K</a:t>
              </a:r>
            </a:p>
          </p:txBody>
        </p:sp>
        <p:sp>
          <p:nvSpPr>
            <p:cNvPr id="9" name="TextBox 8"/>
            <p:cNvSpPr txBox="1"/>
            <p:nvPr/>
          </p:nvSpPr>
          <p:spPr>
            <a:xfrm>
              <a:off x="1828800" y="2362200"/>
              <a:ext cx="9906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Calibri"/>
                </a:rPr>
                <a:t>1</a:t>
              </a:r>
            </a:p>
          </p:txBody>
        </p:sp>
        <p:sp>
          <p:nvSpPr>
            <p:cNvPr id="10" name="TextBox 9"/>
            <p:cNvSpPr txBox="1"/>
            <p:nvPr/>
          </p:nvSpPr>
          <p:spPr>
            <a:xfrm>
              <a:off x="3360938" y="2355256"/>
              <a:ext cx="9906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Calibri"/>
                </a:rPr>
                <a:t>2</a:t>
              </a:r>
            </a:p>
          </p:txBody>
        </p:sp>
        <p:sp>
          <p:nvSpPr>
            <p:cNvPr id="11" name="TextBox 10"/>
            <p:cNvSpPr txBox="1"/>
            <p:nvPr/>
          </p:nvSpPr>
          <p:spPr>
            <a:xfrm>
              <a:off x="4800600" y="2355256"/>
              <a:ext cx="9906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Calibri"/>
                </a:rPr>
                <a:t>3</a:t>
              </a:r>
            </a:p>
          </p:txBody>
        </p:sp>
        <p:sp>
          <p:nvSpPr>
            <p:cNvPr id="12" name="TextBox 11"/>
            <p:cNvSpPr txBox="1"/>
            <p:nvPr/>
          </p:nvSpPr>
          <p:spPr>
            <a:xfrm>
              <a:off x="6180338" y="2355256"/>
              <a:ext cx="9906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Calibri"/>
                </a:rPr>
                <a:t>4</a:t>
              </a:r>
            </a:p>
          </p:txBody>
        </p:sp>
        <p:sp>
          <p:nvSpPr>
            <p:cNvPr id="13" name="TextBox 12"/>
            <p:cNvSpPr txBox="1"/>
            <p:nvPr/>
          </p:nvSpPr>
          <p:spPr>
            <a:xfrm>
              <a:off x="7724313" y="2348481"/>
              <a:ext cx="9906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Calibri"/>
                </a:rPr>
                <a:t>5</a:t>
              </a:r>
            </a:p>
          </p:txBody>
        </p:sp>
        <p:sp>
          <p:nvSpPr>
            <p:cNvPr id="14" name="TextBox 13"/>
            <p:cNvSpPr txBox="1"/>
            <p:nvPr/>
          </p:nvSpPr>
          <p:spPr>
            <a:xfrm>
              <a:off x="381000" y="1981200"/>
              <a:ext cx="8333913"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cs typeface="Times New Roman" pitchFamily="18" charset="0"/>
                </a:rPr>
                <a:t>Grade Level</a:t>
              </a:r>
            </a:p>
          </p:txBody>
        </p:sp>
        <p:sp>
          <p:nvSpPr>
            <p:cNvPr id="15" name="TextBox 14"/>
            <p:cNvSpPr txBox="1"/>
            <p:nvPr/>
          </p:nvSpPr>
          <p:spPr>
            <a:xfrm>
              <a:off x="495300" y="4467876"/>
              <a:ext cx="762000"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smtClean="0">
                  <a:ln>
                    <a:noFill/>
                  </a:ln>
                  <a:solidFill>
                    <a:srgbClr val="000000"/>
                  </a:solidFill>
                  <a:effectLst/>
                  <a:uLnTx/>
                  <a:uFillTx/>
                  <a:latin typeface="Calibri"/>
                </a:rPr>
                <a:t>K.OA.1</a:t>
              </a:r>
            </a:p>
          </p:txBody>
        </p:sp>
        <p:sp>
          <p:nvSpPr>
            <p:cNvPr id="16" name="TextBox 15"/>
            <p:cNvSpPr txBox="1"/>
            <p:nvPr/>
          </p:nvSpPr>
          <p:spPr>
            <a:xfrm>
              <a:off x="1943100" y="4481898"/>
              <a:ext cx="762000"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smtClean="0">
                  <a:ln>
                    <a:noFill/>
                  </a:ln>
                  <a:solidFill>
                    <a:srgbClr val="000000"/>
                  </a:solidFill>
                  <a:effectLst/>
                  <a:uLnTx/>
                  <a:uFillTx/>
                  <a:latin typeface="Calibri"/>
                </a:rPr>
                <a:t>1.OA.1</a:t>
              </a:r>
            </a:p>
          </p:txBody>
        </p:sp>
        <p:sp>
          <p:nvSpPr>
            <p:cNvPr id="17" name="TextBox 16"/>
            <p:cNvSpPr txBox="1"/>
            <p:nvPr/>
          </p:nvSpPr>
          <p:spPr>
            <a:xfrm>
              <a:off x="3475238" y="4467877"/>
              <a:ext cx="762000"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smtClean="0">
                  <a:ln>
                    <a:noFill/>
                  </a:ln>
                  <a:solidFill>
                    <a:srgbClr val="000000"/>
                  </a:solidFill>
                  <a:effectLst/>
                  <a:uLnTx/>
                  <a:uFillTx/>
                  <a:latin typeface="Calibri"/>
                </a:rPr>
                <a:t>2.OA.1</a:t>
              </a:r>
            </a:p>
          </p:txBody>
        </p:sp>
        <p:sp>
          <p:nvSpPr>
            <p:cNvPr id="18" name="TextBox 17"/>
            <p:cNvSpPr txBox="1"/>
            <p:nvPr/>
          </p:nvSpPr>
          <p:spPr>
            <a:xfrm>
              <a:off x="4712563" y="4467878"/>
              <a:ext cx="1143000"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smtClean="0">
                  <a:ln>
                    <a:noFill/>
                  </a:ln>
                  <a:solidFill>
                    <a:srgbClr val="000000"/>
                  </a:solidFill>
                  <a:effectLst/>
                  <a:uLnTx/>
                  <a:uFillTx/>
                  <a:latin typeface="Calibri"/>
                </a:rPr>
                <a:t>3.OA.1, 3.OA.2</a:t>
              </a:r>
            </a:p>
          </p:txBody>
        </p:sp>
        <p:sp>
          <p:nvSpPr>
            <p:cNvPr id="19" name="TextBox 18"/>
            <p:cNvSpPr txBox="1"/>
            <p:nvPr/>
          </p:nvSpPr>
          <p:spPr>
            <a:xfrm>
              <a:off x="6456287" y="4481899"/>
              <a:ext cx="653248"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smtClean="0">
                  <a:ln>
                    <a:noFill/>
                  </a:ln>
                  <a:solidFill>
                    <a:srgbClr val="000000"/>
                  </a:solidFill>
                  <a:effectLst/>
                  <a:uLnTx/>
                  <a:uFillTx/>
                  <a:latin typeface="Calibri"/>
                </a:rPr>
                <a:t>4.OA.1</a:t>
              </a:r>
            </a:p>
          </p:txBody>
        </p:sp>
        <p:sp>
          <p:nvSpPr>
            <p:cNvPr id="20" name="TextBox 19"/>
            <p:cNvSpPr txBox="1"/>
            <p:nvPr/>
          </p:nvSpPr>
          <p:spPr>
            <a:xfrm>
              <a:off x="7838613" y="4497288"/>
              <a:ext cx="762000"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smtClean="0">
                  <a:ln>
                    <a:noFill/>
                  </a:ln>
                  <a:solidFill>
                    <a:srgbClr val="000000"/>
                  </a:solidFill>
                  <a:effectLst/>
                  <a:uLnTx/>
                  <a:uFillTx/>
                  <a:latin typeface="Calibri"/>
                </a:rPr>
                <a:t>5.OA.1</a:t>
              </a:r>
            </a:p>
          </p:txBody>
        </p:sp>
        <p:pic>
          <p:nvPicPr>
            <p:cNvPr id="2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9400" y="4950542"/>
              <a:ext cx="600086" cy="635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7884" y="5501265"/>
              <a:ext cx="596900"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6300" y="4953000"/>
              <a:ext cx="596900"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15725" y="4943962"/>
              <a:ext cx="1119581" cy="1114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3196331" y="4893915"/>
              <a:ext cx="1351625" cy="138499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omic Sans MS" pitchFamily="66" charset="0"/>
                </a:rPr>
                <a:t>Craig has $20. He buys 6 squirt guns for $2 each. How much money does he have left?</a:t>
              </a:r>
            </a:p>
          </p:txBody>
        </p:sp>
        <p:sp>
          <p:nvSpPr>
            <p:cNvPr id="26" name="TextBox 25"/>
            <p:cNvSpPr txBox="1"/>
            <p:nvPr/>
          </p:nvSpPr>
          <p:spPr>
            <a:xfrm>
              <a:off x="6090081" y="4893915"/>
              <a:ext cx="143744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3A9AF0"/>
                  </a:solidFill>
                  <a:effectLst/>
                  <a:uLnTx/>
                  <a:uFillTx/>
                  <a:latin typeface="Arial Black" pitchFamily="34" charset="0"/>
                </a:rPr>
                <a:t>5</a:t>
              </a:r>
              <a:r>
                <a:rPr kumimoji="0" lang="en-US" sz="1800" b="0" i="0" u="none" strike="noStrike" kern="0" cap="none" spc="0" normalizeH="0" baseline="0" noProof="0" dirty="0" smtClean="0">
                  <a:ln>
                    <a:noFill/>
                  </a:ln>
                  <a:solidFill>
                    <a:srgbClr val="000000"/>
                  </a:solidFill>
                  <a:effectLst/>
                  <a:uLnTx/>
                  <a:uFillTx/>
                  <a:latin typeface="Arial Black" pitchFamily="34" charset="0"/>
                </a:rPr>
                <a:t>x</a:t>
              </a:r>
              <a:r>
                <a:rPr kumimoji="0" lang="en-US" sz="1800" b="0" i="0" u="none" strike="noStrike" kern="0" cap="none" spc="0" normalizeH="0" baseline="0" noProof="0" dirty="0" smtClean="0">
                  <a:ln>
                    <a:noFill/>
                  </a:ln>
                  <a:solidFill>
                    <a:srgbClr val="FF0000"/>
                  </a:solidFill>
                  <a:effectLst/>
                  <a:uLnTx/>
                  <a:uFillTx/>
                  <a:latin typeface="Arial Black" pitchFamily="34" charset="0"/>
                </a:rPr>
                <a:t>7 </a:t>
              </a:r>
              <a:r>
                <a:rPr kumimoji="0" lang="en-US" sz="1800" b="0" i="0" u="none" strike="noStrike" kern="0" cap="none" spc="0" normalizeH="0" baseline="0" noProof="0" dirty="0" smtClean="0">
                  <a:ln>
                    <a:noFill/>
                  </a:ln>
                  <a:solidFill>
                    <a:srgbClr val="000000"/>
                  </a:solidFill>
                  <a:effectLst/>
                  <a:uLnTx/>
                  <a:uFillTx/>
                  <a:latin typeface="Arial Black" pitchFamily="34" charset="0"/>
                </a:rPr>
                <a:t>= </a:t>
              </a:r>
              <a:r>
                <a:rPr kumimoji="0" lang="en-US" sz="1800" b="0" i="0" u="none" strike="noStrike" kern="0" cap="none" spc="0" normalizeH="0" baseline="0" noProof="0" dirty="0" smtClean="0">
                  <a:ln>
                    <a:noFill/>
                  </a:ln>
                  <a:solidFill>
                    <a:srgbClr val="FF0000"/>
                  </a:solidFill>
                  <a:effectLst/>
                  <a:uLnTx/>
                  <a:uFillTx/>
                  <a:latin typeface="Arial Black" pitchFamily="34" charset="0"/>
                </a:rPr>
                <a:t>7</a:t>
              </a:r>
              <a:r>
                <a:rPr kumimoji="0" lang="en-US" sz="1800" b="0" i="0" u="none" strike="noStrike" kern="0" cap="none" spc="0" normalizeH="0" baseline="0" noProof="0" dirty="0" smtClean="0">
                  <a:ln>
                    <a:noFill/>
                  </a:ln>
                  <a:solidFill>
                    <a:srgbClr val="000000"/>
                  </a:solidFill>
                  <a:effectLst/>
                  <a:uLnTx/>
                  <a:uFillTx/>
                  <a:latin typeface="Arial Black" pitchFamily="34" charset="0"/>
                </a:rPr>
                <a:t>x</a:t>
              </a:r>
              <a:r>
                <a:rPr kumimoji="0" lang="en-US" sz="1800" b="0" i="0" u="none" strike="noStrike" kern="0" cap="none" spc="0" normalizeH="0" baseline="0" noProof="0" dirty="0" smtClean="0">
                  <a:ln>
                    <a:noFill/>
                  </a:ln>
                  <a:solidFill>
                    <a:srgbClr val="00B0F0"/>
                  </a:solidFill>
                  <a:effectLst/>
                  <a:uLnTx/>
                  <a:uFillTx/>
                  <a:latin typeface="Arial Black" pitchFamily="34" charset="0"/>
                </a:rPr>
                <a:t>5</a:t>
              </a:r>
              <a:endParaRPr kumimoji="0" lang="en-US" sz="1800" b="0" i="0" u="none" strike="noStrike" kern="0" cap="none" spc="0" normalizeH="0" baseline="0" noProof="0" dirty="0" smtClean="0">
                <a:ln>
                  <a:noFill/>
                </a:ln>
                <a:solidFill>
                  <a:srgbClr val="3A9AF0"/>
                </a:solidFill>
                <a:effectLst/>
                <a:uLnTx/>
                <a:uFillTx/>
                <a:latin typeface="Arial Black" pitchFamily="34" charset="0"/>
              </a:endParaRPr>
            </a:p>
          </p:txBody>
        </p:sp>
        <p:pic>
          <p:nvPicPr>
            <p:cNvPr id="27"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38621" y="4965582"/>
              <a:ext cx="1406773" cy="595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8" name="Straight Arrow Connector 27"/>
            <p:cNvCxnSpPr/>
            <p:nvPr/>
          </p:nvCxnSpPr>
          <p:spPr>
            <a:xfrm flipH="1">
              <a:off x="279400" y="2165866"/>
              <a:ext cx="3576838" cy="0"/>
            </a:xfrm>
            <a:prstGeom prst="straightConnector1">
              <a:avLst/>
            </a:prstGeom>
            <a:noFill/>
            <a:ln w="9525" cap="flat" cmpd="sng" algn="ctr">
              <a:solidFill>
                <a:srgbClr val="BDDDFA">
                  <a:shade val="95000"/>
                  <a:satMod val="105000"/>
                </a:srgbClr>
              </a:solidFill>
              <a:prstDash val="solid"/>
              <a:tailEnd type="arrow"/>
            </a:ln>
            <a:effectLst/>
          </p:spPr>
        </p:cxnSp>
        <p:cxnSp>
          <p:nvCxnSpPr>
            <p:cNvPr id="29" name="Straight Arrow Connector 28"/>
            <p:cNvCxnSpPr>
              <a:endCxn id="14" idx="3"/>
            </p:cNvCxnSpPr>
            <p:nvPr/>
          </p:nvCxnSpPr>
          <p:spPr>
            <a:xfrm>
              <a:off x="5257800" y="2165866"/>
              <a:ext cx="3457113" cy="0"/>
            </a:xfrm>
            <a:prstGeom prst="straightConnector1">
              <a:avLst/>
            </a:prstGeom>
            <a:noFill/>
            <a:ln w="9525" cap="flat" cmpd="sng" algn="ctr">
              <a:solidFill>
                <a:srgbClr val="BDDDFA">
                  <a:shade val="95000"/>
                  <a:satMod val="105000"/>
                </a:srgbClr>
              </a:solidFill>
              <a:prstDash val="solid"/>
              <a:tailEnd type="arrow"/>
            </a:ln>
            <a:effectLst/>
          </p:spPr>
        </p:cxnSp>
        <p:pic>
          <p:nvPicPr>
            <p:cNvPr id="3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69226" y="4998729"/>
              <a:ext cx="1453348" cy="1028775"/>
            </a:xfrm>
            <a:prstGeom prst="rect">
              <a:avLst/>
            </a:prstGeom>
            <a:ln w="9525">
              <a:noFill/>
              <a:miter lim="800000"/>
              <a:headEnd/>
              <a:tailEnd/>
            </a:ln>
            <a:effectLst>
              <a:outerShdw blurRad="292100" dist="139700" dir="2700000" algn="tl" rotWithShape="0">
                <a:srgbClr val="FFFFFF">
                  <a:alpha val="65000"/>
                </a:srgbClr>
              </a:outerShdw>
            </a:effectLst>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704778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lgn="ctr"/>
            <a:fld id="{4C0DCE1E-8A6A-4DD0-9C7E-0A30779B2309}" type="slidenum">
              <a:rPr lang="en-US" smtClean="0"/>
              <a:pPr algn="ctr"/>
              <a:t>12</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458200" cy="6858000"/>
          </a:xfrm>
          <a:prstGeom prst="rect">
            <a:avLst/>
          </a:prstGeom>
        </p:spPr>
      </p:pic>
      <p:sp>
        <p:nvSpPr>
          <p:cNvPr id="6" name="TextBox 5"/>
          <p:cNvSpPr txBox="1"/>
          <p:nvPr/>
        </p:nvSpPr>
        <p:spPr>
          <a:xfrm>
            <a:off x="3124200" y="1985665"/>
            <a:ext cx="3352800" cy="923330"/>
          </a:xfrm>
          <a:prstGeom prst="rect">
            <a:avLst/>
          </a:prstGeom>
          <a:noFill/>
        </p:spPr>
        <p:txBody>
          <a:bodyPr wrap="square" rtlCol="0">
            <a:spAutoFit/>
          </a:bodyPr>
          <a:lstStyle/>
          <a:p>
            <a:pPr algn="ctr"/>
            <a:r>
              <a:rPr lang="en-US" sz="5400" b="1" dirty="0" smtClean="0">
                <a:latin typeface="Tempus Sans ITC" pitchFamily="82" charset="0"/>
              </a:rPr>
              <a:t>Algebra</a:t>
            </a:r>
            <a:endParaRPr lang="en-US" sz="5400" b="1" dirty="0">
              <a:latin typeface="Tempus Sans ITC" pitchFamily="82" charset="0"/>
            </a:endParaRPr>
          </a:p>
        </p:txBody>
      </p:sp>
    </p:spTree>
    <p:extLst>
      <p:ext uri="{BB962C8B-B14F-4D97-AF65-F5344CB8AC3E}">
        <p14:creationId xmlns:p14="http://schemas.microsoft.com/office/powerpoint/2010/main" val="3174019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 3</a:t>
            </a:r>
            <a:endParaRPr lang="en-US" dirty="0"/>
          </a:p>
        </p:txBody>
      </p:sp>
      <p:sp>
        <p:nvSpPr>
          <p:cNvPr id="4" name="Content Placeholder 3"/>
          <p:cNvSpPr>
            <a:spLocks noGrp="1"/>
          </p:cNvSpPr>
          <p:nvPr>
            <p:ph sz="half" idx="1"/>
          </p:nvPr>
        </p:nvSpPr>
        <p:spPr>
          <a:xfrm>
            <a:off x="457200" y="1600200"/>
            <a:ext cx="5205573" cy="4525963"/>
          </a:xfrm>
        </p:spPr>
        <p:txBody>
          <a:bodyPr/>
          <a:lstStyle/>
          <a:p>
            <a:pPr marL="0" indent="0">
              <a:buNone/>
            </a:pPr>
            <a:r>
              <a:rPr lang="en-US" b="1" dirty="0" smtClean="0"/>
              <a:t>Rigor</a:t>
            </a:r>
          </a:p>
          <a:p>
            <a:pPr lvl="0"/>
            <a:r>
              <a:rPr lang="en-US" dirty="0">
                <a:solidFill>
                  <a:srgbClr val="000000"/>
                </a:solidFill>
              </a:rPr>
              <a:t>Conceptual understanding</a:t>
            </a:r>
          </a:p>
          <a:p>
            <a:pPr lvl="0"/>
            <a:r>
              <a:rPr lang="en-US" dirty="0" smtClean="0"/>
              <a:t>Application to real-world situations</a:t>
            </a:r>
          </a:p>
          <a:p>
            <a:pPr lvl="0"/>
            <a:r>
              <a:rPr lang="en-US" dirty="0" smtClean="0">
                <a:solidFill>
                  <a:srgbClr val="000000"/>
                </a:solidFill>
              </a:rPr>
              <a:t>Fluency </a:t>
            </a:r>
            <a:r>
              <a:rPr lang="en-US" dirty="0">
                <a:solidFill>
                  <a:srgbClr val="000000"/>
                </a:solidFill>
              </a:rPr>
              <a:t>with arithmetic</a:t>
            </a:r>
          </a:p>
          <a:p>
            <a:endParaRPr lang="en-US" dirty="0" smtClean="0"/>
          </a:p>
        </p:txBody>
      </p:sp>
      <p:sp>
        <p:nvSpPr>
          <p:cNvPr id="3" name="Slide Number Placeholder 2"/>
          <p:cNvSpPr>
            <a:spLocks noGrp="1"/>
          </p:cNvSpPr>
          <p:nvPr>
            <p:ph type="sldNum" sz="quarter" idx="12"/>
          </p:nvPr>
        </p:nvSpPr>
        <p:spPr/>
        <p:txBody>
          <a:bodyPr/>
          <a:lstStyle/>
          <a:p>
            <a:fld id="{4C0DCE1E-8A6A-4DD0-9C7E-0A30779B2309}" type="slidenum">
              <a:rPr lang="en-US" smtClean="0"/>
              <a:t>13</a:t>
            </a:fld>
            <a:endParaRPr lang="en-US"/>
          </a:p>
        </p:txBody>
      </p:sp>
      <p:sp>
        <p:nvSpPr>
          <p:cNvPr id="5" name="Right Brace 4"/>
          <p:cNvSpPr/>
          <p:nvPr/>
        </p:nvSpPr>
        <p:spPr>
          <a:xfrm>
            <a:off x="5100692" y="1981200"/>
            <a:ext cx="533400" cy="2436418"/>
          </a:xfrm>
          <a:prstGeom prst="rightBrace">
            <a:avLst>
              <a:gd name="adj1" fmla="val 7705"/>
              <a:gd name="adj2" fmla="val 50000"/>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5791200" y="2666999"/>
            <a:ext cx="1905000" cy="954107"/>
          </a:xfrm>
          <a:prstGeom prst="rect">
            <a:avLst/>
          </a:prstGeom>
          <a:noFill/>
        </p:spPr>
        <p:txBody>
          <a:bodyPr wrap="square" rtlCol="0">
            <a:spAutoFit/>
          </a:bodyPr>
          <a:lstStyle/>
          <a:p>
            <a:pPr algn="ctr"/>
            <a:r>
              <a:rPr lang="en-US" sz="2800" dirty="0" smtClean="0"/>
              <a:t>With equal intensity</a:t>
            </a:r>
            <a:endParaRPr lang="en-US" sz="28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4451865"/>
            <a:ext cx="4268056" cy="2134028"/>
          </a:xfrm>
          <a:prstGeom prst="rect">
            <a:avLst/>
          </a:prstGeom>
        </p:spPr>
      </p:pic>
    </p:spTree>
    <p:extLst>
      <p:ext uri="{BB962C8B-B14F-4D97-AF65-F5344CB8AC3E}">
        <p14:creationId xmlns:p14="http://schemas.microsoft.com/office/powerpoint/2010/main" val="947046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Rigor</a:t>
            </a:r>
            <a:endParaRPr lang="en-US" dirty="0"/>
          </a:p>
        </p:txBody>
      </p:sp>
      <p:sp>
        <p:nvSpPr>
          <p:cNvPr id="4" name="Content Placeholder 3"/>
          <p:cNvSpPr>
            <a:spLocks noGrp="1"/>
          </p:cNvSpPr>
          <p:nvPr>
            <p:ph idx="1"/>
          </p:nvPr>
        </p:nvSpPr>
        <p:spPr/>
        <p:txBody>
          <a:bodyPr/>
          <a:lstStyle/>
          <a:p>
            <a:pPr>
              <a:buFont typeface="Wingdings" pitchFamily="2" charset="2"/>
              <a:buChar char="ü"/>
            </a:pPr>
            <a:r>
              <a:rPr lang="en-US" dirty="0" smtClean="0"/>
              <a:t>Conceptual understanding of key concepts.</a:t>
            </a:r>
            <a:endParaRPr lang="en-US" dirty="0"/>
          </a:p>
          <a:p>
            <a:pPr lvl="1"/>
            <a:r>
              <a:rPr lang="en-US" dirty="0" smtClean="0"/>
              <a:t>Foster students’ ability to access concepts from a number of perspectives</a:t>
            </a:r>
            <a:r>
              <a:rPr lang="en-US" dirty="0"/>
              <a:t> </a:t>
            </a:r>
            <a:endParaRPr lang="en-US" dirty="0" smtClean="0"/>
          </a:p>
          <a:p>
            <a:pPr lvl="1"/>
            <a:r>
              <a:rPr lang="en-US" dirty="0" smtClean="0"/>
              <a:t>math is seen as more than a set of mnemonics or discrete procedures.</a:t>
            </a:r>
          </a:p>
        </p:txBody>
      </p:sp>
      <p:sp>
        <p:nvSpPr>
          <p:cNvPr id="3" name="Slide Number Placeholder 2"/>
          <p:cNvSpPr>
            <a:spLocks noGrp="1"/>
          </p:cNvSpPr>
          <p:nvPr>
            <p:ph type="sldNum" sz="quarter" idx="12"/>
          </p:nvPr>
        </p:nvSpPr>
        <p:spPr/>
        <p:txBody>
          <a:bodyPr/>
          <a:lstStyle/>
          <a:p>
            <a:fld id="{4C0DCE1E-8A6A-4DD0-9C7E-0A30779B2309}" type="slidenum">
              <a:rPr lang="en-US" smtClean="0"/>
              <a:t>14</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4343400"/>
            <a:ext cx="2143125" cy="2143125"/>
          </a:xfrm>
          <a:prstGeom prst="rect">
            <a:avLst/>
          </a:prstGeom>
        </p:spPr>
      </p:pic>
    </p:spTree>
    <p:extLst>
      <p:ext uri="{BB962C8B-B14F-4D97-AF65-F5344CB8AC3E}">
        <p14:creationId xmlns:p14="http://schemas.microsoft.com/office/powerpoint/2010/main" val="37264262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772400" cy="1143000"/>
          </a:xfrm>
        </p:spPr>
        <p:txBody>
          <a:bodyPr/>
          <a:lstStyle/>
          <a:p>
            <a:r>
              <a:rPr lang="en-US" dirty="0" smtClean="0"/>
              <a:t>Priorities in Mathematics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88245977"/>
              </p:ext>
            </p:extLst>
          </p:nvPr>
        </p:nvGraphicFramePr>
        <p:xfrm>
          <a:off x="381000" y="1981200"/>
          <a:ext cx="7772400" cy="2494280"/>
        </p:xfrm>
        <a:graphic>
          <a:graphicData uri="http://schemas.openxmlformats.org/drawingml/2006/table">
            <a:tbl>
              <a:tblPr firstRow="1" bandRow="1">
                <a:tableStyleId>{5940675A-B579-460E-94D1-54222C63F5DA}</a:tableStyleId>
              </a:tblPr>
              <a:tblGrid>
                <a:gridCol w="990600"/>
                <a:gridCol w="6781800"/>
              </a:tblGrid>
              <a:tr h="370840">
                <a:tc>
                  <a:txBody>
                    <a:bodyPr/>
                    <a:lstStyle/>
                    <a:p>
                      <a:r>
                        <a:rPr lang="en-US" b="1" dirty="0" smtClean="0"/>
                        <a:t>Grade</a:t>
                      </a:r>
                      <a:endParaRPr lang="en-US" b="1" dirty="0"/>
                    </a:p>
                  </a:txBody>
                  <a:tcPr/>
                </a:tc>
                <a:tc>
                  <a:txBody>
                    <a:bodyPr/>
                    <a:lstStyle/>
                    <a:p>
                      <a:pPr algn="ctr"/>
                      <a:r>
                        <a:rPr lang="en-US" b="1" dirty="0" smtClean="0"/>
                        <a:t>Priorities in Support of Rich Instruction</a:t>
                      </a:r>
                      <a:r>
                        <a:rPr lang="en-US" b="1" baseline="0" dirty="0" smtClean="0"/>
                        <a:t> and Expectations of Fluency and </a:t>
                      </a:r>
                      <a:r>
                        <a:rPr lang="en-US" b="1" i="1" baseline="0" dirty="0" smtClean="0"/>
                        <a:t>Conceptual Understanding</a:t>
                      </a:r>
                      <a:endParaRPr lang="en-US" b="1" i="1" dirty="0"/>
                    </a:p>
                  </a:txBody>
                  <a:tcPr/>
                </a:tc>
              </a:tr>
              <a:tr h="370840">
                <a:tc>
                  <a:txBody>
                    <a:bodyPr/>
                    <a:lstStyle/>
                    <a:p>
                      <a:pPr algn="ctr"/>
                      <a:r>
                        <a:rPr lang="en-US" dirty="0" smtClean="0"/>
                        <a:t>K-2</a:t>
                      </a:r>
                      <a:endParaRPr lang="en-US" dirty="0"/>
                    </a:p>
                  </a:txBody>
                  <a:tcPr/>
                </a:tc>
                <a:tc>
                  <a:txBody>
                    <a:bodyPr/>
                    <a:lstStyle/>
                    <a:p>
                      <a:r>
                        <a:rPr lang="en-US" dirty="0" smtClean="0"/>
                        <a:t>Addition and subtraction,</a:t>
                      </a:r>
                      <a:r>
                        <a:rPr lang="en-US" baseline="0" dirty="0" smtClean="0"/>
                        <a:t> measurement using whole numbers</a:t>
                      </a:r>
                      <a:endParaRPr lang="en-US" dirty="0"/>
                    </a:p>
                  </a:txBody>
                  <a:tcPr/>
                </a:tc>
              </a:tr>
              <a:tr h="370840">
                <a:tc>
                  <a:txBody>
                    <a:bodyPr/>
                    <a:lstStyle/>
                    <a:p>
                      <a:pPr algn="ctr"/>
                      <a:r>
                        <a:rPr lang="en-US" dirty="0" smtClean="0"/>
                        <a:t>3-5</a:t>
                      </a:r>
                      <a:endParaRPr lang="en-US" dirty="0"/>
                    </a:p>
                  </a:txBody>
                  <a:tcPr/>
                </a:tc>
                <a:tc>
                  <a:txBody>
                    <a:bodyPr/>
                    <a:lstStyle/>
                    <a:p>
                      <a:r>
                        <a:rPr lang="en-US" dirty="0" smtClean="0"/>
                        <a:t>Multiplication</a:t>
                      </a:r>
                      <a:r>
                        <a:rPr lang="en-US" baseline="0" dirty="0" smtClean="0"/>
                        <a:t> and division of whole numbers and fractions</a:t>
                      </a:r>
                      <a:endParaRPr lang="en-US" dirty="0"/>
                    </a:p>
                  </a:txBody>
                  <a:tcPr/>
                </a:tc>
              </a:tr>
              <a:tr h="370840">
                <a:tc>
                  <a:txBody>
                    <a:bodyPr/>
                    <a:lstStyle/>
                    <a:p>
                      <a:pPr algn="ctr"/>
                      <a:r>
                        <a:rPr lang="en-US" dirty="0" smtClean="0"/>
                        <a:t>6</a:t>
                      </a:r>
                      <a:endParaRPr lang="en-US" dirty="0"/>
                    </a:p>
                  </a:txBody>
                  <a:tcPr/>
                </a:tc>
                <a:tc>
                  <a:txBody>
                    <a:bodyPr/>
                    <a:lstStyle/>
                    <a:p>
                      <a:r>
                        <a:rPr lang="en-US" dirty="0" smtClean="0"/>
                        <a:t>Ratios and</a:t>
                      </a:r>
                      <a:r>
                        <a:rPr lang="en-US" baseline="0" dirty="0" smtClean="0"/>
                        <a:t> proportional relationships; early expressions and equations</a:t>
                      </a:r>
                      <a:endParaRPr lang="en-US" dirty="0"/>
                    </a:p>
                  </a:txBody>
                  <a:tcPr/>
                </a:tc>
              </a:tr>
              <a:tr h="370840">
                <a:tc>
                  <a:txBody>
                    <a:bodyPr/>
                    <a:lstStyle/>
                    <a:p>
                      <a:pPr algn="ctr"/>
                      <a:r>
                        <a:rPr lang="en-US" dirty="0" smtClean="0"/>
                        <a:t>7</a:t>
                      </a:r>
                      <a:endParaRPr lang="en-US" dirty="0"/>
                    </a:p>
                  </a:txBody>
                  <a:tcPr/>
                </a:tc>
                <a:tc>
                  <a:txBody>
                    <a:bodyPr/>
                    <a:lstStyle/>
                    <a:p>
                      <a:r>
                        <a:rPr lang="en-US" dirty="0" smtClean="0"/>
                        <a:t>Ratios and proportional relationships; arithmetic</a:t>
                      </a:r>
                      <a:r>
                        <a:rPr lang="en-US" baseline="0" dirty="0" smtClean="0"/>
                        <a:t> of rational numbers</a:t>
                      </a:r>
                      <a:endParaRPr lang="en-US" dirty="0"/>
                    </a:p>
                  </a:txBody>
                  <a:tcPr/>
                </a:tc>
              </a:tr>
              <a:tr h="370840">
                <a:tc>
                  <a:txBody>
                    <a:bodyPr/>
                    <a:lstStyle/>
                    <a:p>
                      <a:pPr algn="ctr"/>
                      <a:r>
                        <a:rPr lang="en-US" dirty="0" smtClean="0"/>
                        <a:t>8</a:t>
                      </a:r>
                      <a:endParaRPr lang="en-US" dirty="0"/>
                    </a:p>
                  </a:txBody>
                  <a:tcPr/>
                </a:tc>
                <a:tc>
                  <a:txBody>
                    <a:bodyPr/>
                    <a:lstStyle/>
                    <a:p>
                      <a:r>
                        <a:rPr lang="en-US" dirty="0" smtClean="0"/>
                        <a:t>Linear algebra</a:t>
                      </a:r>
                      <a:endParaRPr lang="en-US" dirty="0"/>
                    </a:p>
                  </a:txBody>
                  <a:tcPr/>
                </a:tc>
              </a:tr>
            </a:tbl>
          </a:graphicData>
        </a:graphic>
      </p:graphicFrame>
      <p:sp>
        <p:nvSpPr>
          <p:cNvPr id="4" name="Slide Number Placeholder 3"/>
          <p:cNvSpPr>
            <a:spLocks noGrp="1"/>
          </p:cNvSpPr>
          <p:nvPr>
            <p:ph type="sldNum" sz="quarter" idx="12"/>
          </p:nvPr>
        </p:nvSpPr>
        <p:spPr/>
        <p:txBody>
          <a:bodyPr/>
          <a:lstStyle/>
          <a:p>
            <a:pPr algn="ctr"/>
            <a:fld id="{4C0DCE1E-8A6A-4DD0-9C7E-0A30779B2309}" type="slidenum">
              <a:rPr lang="en-US" smtClean="0"/>
              <a:pPr algn="ctr"/>
              <a:t>15</a:t>
            </a:fld>
            <a:endParaRPr lang="en-US" dirty="0"/>
          </a:p>
        </p:txBody>
      </p:sp>
    </p:spTree>
    <p:extLst>
      <p:ext uri="{BB962C8B-B14F-4D97-AF65-F5344CB8AC3E}">
        <p14:creationId xmlns:p14="http://schemas.microsoft.com/office/powerpoint/2010/main" val="1890166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Required Fluencies in K-6</a:t>
            </a:r>
            <a:endParaRPr lang="en-US" dirty="0"/>
          </a:p>
        </p:txBody>
      </p:sp>
      <p:sp>
        <p:nvSpPr>
          <p:cNvPr id="5" name="Slide Number Placeholder 4"/>
          <p:cNvSpPr>
            <a:spLocks noGrp="1"/>
          </p:cNvSpPr>
          <p:nvPr>
            <p:ph type="sldNum" sz="quarter" idx="10"/>
          </p:nvPr>
        </p:nvSpPr>
        <p:spPr/>
        <p:txBody>
          <a:bodyPr/>
          <a:lstStyle/>
          <a:p>
            <a:fld id="{4C0DCE1E-8A6A-4DD0-9C7E-0A30779B2309}" type="slidenum">
              <a:rPr lang="en-US" smtClean="0"/>
              <a:pPr/>
              <a:t>16</a:t>
            </a:fld>
            <a:endParaRPr lang="en-US"/>
          </a:p>
        </p:txBody>
      </p:sp>
      <p:graphicFrame>
        <p:nvGraphicFramePr>
          <p:cNvPr id="8" name="Content Placeholder 3"/>
          <p:cNvGraphicFramePr>
            <a:graphicFrameLocks/>
          </p:cNvGraphicFramePr>
          <p:nvPr>
            <p:extLst>
              <p:ext uri="{D42A27DB-BD31-4B8C-83A1-F6EECF244321}">
                <p14:modId xmlns:p14="http://schemas.microsoft.com/office/powerpoint/2010/main" val="3179730827"/>
              </p:ext>
            </p:extLst>
          </p:nvPr>
        </p:nvGraphicFramePr>
        <p:xfrm>
          <a:off x="533400" y="1295400"/>
          <a:ext cx="7543800" cy="4969629"/>
        </p:xfrm>
        <a:graphic>
          <a:graphicData uri="http://schemas.openxmlformats.org/drawingml/2006/table">
            <a:tbl>
              <a:tblPr firstRow="1" bandRow="1">
                <a:tableStyleId>{5940675A-B579-460E-94D1-54222C63F5DA}</a:tableStyleId>
              </a:tblPr>
              <a:tblGrid>
                <a:gridCol w="838200"/>
                <a:gridCol w="1295400"/>
                <a:gridCol w="5410200"/>
              </a:tblGrid>
              <a:tr h="45090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rtl="0" eaLnBrk="1" latinLnBrk="0" hangingPunct="1">
                        <a:lnSpc>
                          <a:spcPct val="115000"/>
                        </a:lnSpc>
                        <a:spcBef>
                          <a:spcPts val="0"/>
                        </a:spcBef>
                        <a:spcAft>
                          <a:spcPts val="0"/>
                        </a:spcAft>
                        <a:tabLst>
                          <a:tab pos="228600" algn="l"/>
                          <a:tab pos="457200" algn="l"/>
                        </a:tabLst>
                      </a:pPr>
                      <a:r>
                        <a:rPr kumimoji="0" lang="en-US" sz="2000" kern="1200" dirty="0"/>
                        <a:t>Grade</a:t>
                      </a:r>
                      <a:endParaRPr kumimoji="0" lang="en-US" sz="2000" b="1" kern="1200" dirty="0">
                        <a:solidFill>
                          <a:schemeClr val="tx1">
                            <a:lumMod val="75000"/>
                          </a:schemeClr>
                        </a:solidFill>
                        <a:latin typeface="Calibri"/>
                        <a:ea typeface="Calibri"/>
                        <a:cs typeface="Arial"/>
                      </a:endParaRPr>
                    </a:p>
                  </a:txBody>
                  <a:tcPr marL="68580" marR="68580" marT="0"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rtl="0" eaLnBrk="1" latinLnBrk="0" hangingPunct="1">
                        <a:lnSpc>
                          <a:spcPct val="115000"/>
                        </a:lnSpc>
                        <a:spcBef>
                          <a:spcPts val="0"/>
                        </a:spcBef>
                        <a:spcAft>
                          <a:spcPts val="0"/>
                        </a:spcAft>
                        <a:tabLst>
                          <a:tab pos="228600" algn="l"/>
                          <a:tab pos="457200" algn="l"/>
                        </a:tabLst>
                      </a:pPr>
                      <a:r>
                        <a:rPr kumimoji="0" lang="en-US" sz="2000" kern="1200" dirty="0" smtClean="0"/>
                        <a:t>Standard</a:t>
                      </a:r>
                      <a:endParaRPr kumimoji="0" lang="en-US" sz="2000" b="1" kern="1200" dirty="0">
                        <a:solidFill>
                          <a:schemeClr val="tx1">
                            <a:lumMod val="75000"/>
                          </a:schemeClr>
                        </a:solidFill>
                        <a:latin typeface="Calibri"/>
                        <a:ea typeface="Calibri"/>
                        <a:cs typeface="Arial"/>
                      </a:endParaRPr>
                    </a:p>
                  </a:txBody>
                  <a:tcPr marL="68580" marR="68580" marT="0" marB="0"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rtl="0" eaLnBrk="1" latinLnBrk="0" hangingPunct="1">
                        <a:lnSpc>
                          <a:spcPct val="115000"/>
                        </a:lnSpc>
                        <a:spcBef>
                          <a:spcPts val="0"/>
                        </a:spcBef>
                        <a:spcAft>
                          <a:spcPts val="0"/>
                        </a:spcAft>
                        <a:tabLst>
                          <a:tab pos="228600" algn="l"/>
                          <a:tab pos="457200" algn="l"/>
                        </a:tabLst>
                      </a:pPr>
                      <a:r>
                        <a:rPr kumimoji="0" lang="en-US" sz="2000" kern="1200" dirty="0"/>
                        <a:t>Required Fluency</a:t>
                      </a:r>
                      <a:endParaRPr kumimoji="0" lang="en-US" sz="2000" b="1" kern="1200" dirty="0">
                        <a:solidFill>
                          <a:schemeClr val="tx1">
                            <a:lumMod val="75000"/>
                          </a:schemeClr>
                        </a:solidFill>
                        <a:latin typeface="Calibri"/>
                        <a:ea typeface="Calibri"/>
                        <a:cs typeface="Arial"/>
                      </a:endParaRPr>
                    </a:p>
                  </a:txBody>
                  <a:tcPr marL="68580" marR="68580" marT="0" marB="0" anchor="ctr"/>
                </a:tc>
              </a:tr>
              <a:tr h="45090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a:lnSpc>
                          <a:spcPct val="115000"/>
                        </a:lnSpc>
                        <a:spcBef>
                          <a:spcPts val="200"/>
                        </a:spcBef>
                        <a:spcAft>
                          <a:spcPts val="200"/>
                        </a:spcAft>
                        <a:tabLst>
                          <a:tab pos="228600" algn="l"/>
                          <a:tab pos="457200" algn="l"/>
                        </a:tabLst>
                      </a:pPr>
                      <a:r>
                        <a:rPr lang="en-US" sz="1800" dirty="0"/>
                        <a:t>K</a:t>
                      </a:r>
                      <a:endParaRPr lang="en-US" sz="1800" dirty="0">
                        <a:latin typeface="Times New Roman"/>
                        <a:ea typeface="Calibri"/>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a:lnSpc>
                          <a:spcPct val="115000"/>
                        </a:lnSpc>
                        <a:spcBef>
                          <a:spcPts val="200"/>
                        </a:spcBef>
                        <a:spcAft>
                          <a:spcPts val="200"/>
                        </a:spcAft>
                        <a:tabLst>
                          <a:tab pos="228600" algn="l"/>
                          <a:tab pos="457200" algn="l"/>
                        </a:tabLst>
                      </a:pPr>
                      <a:r>
                        <a:rPr lang="en-US" sz="1800" dirty="0" smtClean="0"/>
                        <a:t>K.OA.5</a:t>
                      </a:r>
                      <a:endParaRPr lang="en-US" sz="1800" dirty="0">
                        <a:latin typeface="+mj-lt"/>
                        <a:ea typeface="Calibri"/>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nSpc>
                          <a:spcPct val="115000"/>
                        </a:lnSpc>
                        <a:spcBef>
                          <a:spcPts val="200"/>
                        </a:spcBef>
                        <a:spcAft>
                          <a:spcPts val="200"/>
                        </a:spcAft>
                        <a:tabLst>
                          <a:tab pos="228600" algn="l"/>
                          <a:tab pos="457200" algn="l"/>
                        </a:tabLst>
                      </a:pPr>
                      <a:r>
                        <a:rPr lang="en-US" sz="1800" dirty="0"/>
                        <a:t>Add/subtract </a:t>
                      </a:r>
                      <a:r>
                        <a:rPr lang="en-US" sz="1800" dirty="0" smtClean="0"/>
                        <a:t>up to </a:t>
                      </a:r>
                      <a:r>
                        <a:rPr lang="en-US" sz="1800" dirty="0"/>
                        <a:t>5</a:t>
                      </a:r>
                      <a:endParaRPr lang="en-US" sz="1800" dirty="0">
                        <a:latin typeface="Times New Roman"/>
                        <a:ea typeface="Calibri"/>
                      </a:endParaRPr>
                    </a:p>
                  </a:txBody>
                  <a:tcPr marL="68580" marR="68580" marT="0" marB="0" anchor="ctr"/>
                </a:tc>
              </a:tr>
              <a:tr h="45090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a:lnSpc>
                          <a:spcPct val="115000"/>
                        </a:lnSpc>
                        <a:spcBef>
                          <a:spcPts val="200"/>
                        </a:spcBef>
                        <a:spcAft>
                          <a:spcPts val="200"/>
                        </a:spcAft>
                        <a:tabLst>
                          <a:tab pos="228600" algn="l"/>
                          <a:tab pos="457200" algn="l"/>
                        </a:tabLst>
                      </a:pPr>
                      <a:r>
                        <a:rPr lang="en-US" sz="1800" dirty="0"/>
                        <a:t>1</a:t>
                      </a:r>
                      <a:endParaRPr lang="en-US" sz="1800" dirty="0">
                        <a:latin typeface="Times New Roman"/>
                        <a:ea typeface="Calibri"/>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a:lnSpc>
                          <a:spcPct val="115000"/>
                        </a:lnSpc>
                        <a:spcBef>
                          <a:spcPts val="200"/>
                        </a:spcBef>
                        <a:spcAft>
                          <a:spcPts val="200"/>
                        </a:spcAft>
                        <a:tabLst>
                          <a:tab pos="228600" algn="l"/>
                          <a:tab pos="457200" algn="l"/>
                        </a:tabLst>
                      </a:pPr>
                      <a:r>
                        <a:rPr lang="en-US" sz="1800" dirty="0" smtClean="0"/>
                        <a:t>1.OA.6</a:t>
                      </a:r>
                      <a:endParaRPr lang="en-US" sz="1800" dirty="0">
                        <a:latin typeface="+mj-lt"/>
                        <a:ea typeface="Calibri"/>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nSpc>
                          <a:spcPct val="115000"/>
                        </a:lnSpc>
                        <a:spcBef>
                          <a:spcPts val="200"/>
                        </a:spcBef>
                        <a:spcAft>
                          <a:spcPts val="200"/>
                        </a:spcAft>
                        <a:tabLst>
                          <a:tab pos="228600" algn="l"/>
                          <a:tab pos="457200" algn="l"/>
                        </a:tabLst>
                      </a:pPr>
                      <a:r>
                        <a:rPr lang="en-US" sz="1800" dirty="0" smtClean="0"/>
                        <a:t>Add/subtract up to 10</a:t>
                      </a:r>
                      <a:endParaRPr lang="en-US" sz="1800" dirty="0">
                        <a:latin typeface="Times New Roman"/>
                        <a:ea typeface="Calibri"/>
                      </a:endParaRPr>
                    </a:p>
                  </a:txBody>
                  <a:tcPr marL="68580" marR="68580" marT="0" marB="0" anchor="ctr"/>
                </a:tc>
              </a:tr>
              <a:tr h="72183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a:lnSpc>
                          <a:spcPct val="115000"/>
                        </a:lnSpc>
                        <a:spcBef>
                          <a:spcPts val="200"/>
                        </a:spcBef>
                        <a:spcAft>
                          <a:spcPts val="200"/>
                        </a:spcAft>
                        <a:tabLst>
                          <a:tab pos="228600" algn="l"/>
                          <a:tab pos="457200" algn="l"/>
                        </a:tabLst>
                      </a:pPr>
                      <a:r>
                        <a:rPr lang="en-US" sz="1800" dirty="0"/>
                        <a:t>2</a:t>
                      </a:r>
                      <a:endParaRPr lang="en-US" sz="1800" dirty="0">
                        <a:latin typeface="Times New Roman"/>
                        <a:ea typeface="Calibri"/>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a:lnSpc>
                          <a:spcPct val="115000"/>
                        </a:lnSpc>
                        <a:spcBef>
                          <a:spcPts val="200"/>
                        </a:spcBef>
                        <a:spcAft>
                          <a:spcPts val="200"/>
                        </a:spcAft>
                        <a:tabLst>
                          <a:tab pos="228600" algn="l"/>
                          <a:tab pos="457200" algn="l"/>
                        </a:tabLst>
                      </a:pPr>
                      <a:r>
                        <a:rPr lang="en-US" sz="1800" dirty="0" smtClean="0"/>
                        <a:t>2.OA.2</a:t>
                      </a:r>
                    </a:p>
                    <a:p>
                      <a:pPr marL="0" marR="0" indent="0" algn="ctr">
                        <a:lnSpc>
                          <a:spcPct val="115000"/>
                        </a:lnSpc>
                        <a:spcBef>
                          <a:spcPts val="200"/>
                        </a:spcBef>
                        <a:spcAft>
                          <a:spcPts val="200"/>
                        </a:spcAft>
                        <a:tabLst>
                          <a:tab pos="228600" algn="l"/>
                          <a:tab pos="457200" algn="l"/>
                        </a:tabLst>
                      </a:pPr>
                      <a:r>
                        <a:rPr lang="en-US" sz="1800" dirty="0" smtClean="0"/>
                        <a:t>2.NBT.5</a:t>
                      </a:r>
                      <a:endParaRPr lang="en-US" sz="1800" dirty="0">
                        <a:latin typeface="+mj-lt"/>
                        <a:ea typeface="Calibri"/>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nSpc>
                          <a:spcPct val="115000"/>
                        </a:lnSpc>
                        <a:spcBef>
                          <a:spcPts val="200"/>
                        </a:spcBef>
                        <a:spcAft>
                          <a:spcPts val="200"/>
                        </a:spcAft>
                        <a:tabLst>
                          <a:tab pos="228600" algn="l"/>
                          <a:tab pos="457200" algn="l"/>
                        </a:tabLst>
                      </a:pPr>
                      <a:r>
                        <a:rPr lang="en-US" sz="1800" dirty="0"/>
                        <a:t>Add/subtract </a:t>
                      </a:r>
                      <a:r>
                        <a:rPr lang="en-US" sz="1800" dirty="0" smtClean="0"/>
                        <a:t>up to 20 (know single-digit sums from memory)</a:t>
                      </a:r>
                      <a:endParaRPr lang="en-US" sz="1800" dirty="0"/>
                    </a:p>
                    <a:p>
                      <a:pPr marL="0" marR="0" indent="0">
                        <a:lnSpc>
                          <a:spcPct val="115000"/>
                        </a:lnSpc>
                        <a:spcBef>
                          <a:spcPts val="200"/>
                        </a:spcBef>
                        <a:spcAft>
                          <a:spcPts val="200"/>
                        </a:spcAft>
                        <a:tabLst>
                          <a:tab pos="228600" algn="l"/>
                          <a:tab pos="457200" algn="l"/>
                        </a:tabLst>
                      </a:pPr>
                      <a:r>
                        <a:rPr lang="en-US" sz="1800" dirty="0"/>
                        <a:t>Add/subtract </a:t>
                      </a:r>
                      <a:r>
                        <a:rPr lang="en-US" sz="1800" dirty="0" smtClean="0"/>
                        <a:t>up to 100</a:t>
                      </a:r>
                      <a:endParaRPr lang="en-US" sz="1800" dirty="0">
                        <a:latin typeface="Times New Roman"/>
                        <a:ea typeface="Calibri"/>
                      </a:endParaRPr>
                    </a:p>
                  </a:txBody>
                  <a:tcPr marL="68580" marR="68580" marT="0" marB="0" anchor="ctr"/>
                </a:tc>
              </a:tr>
              <a:tr h="99717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a:lnSpc>
                          <a:spcPct val="115000"/>
                        </a:lnSpc>
                        <a:spcBef>
                          <a:spcPts val="200"/>
                        </a:spcBef>
                        <a:spcAft>
                          <a:spcPts val="200"/>
                        </a:spcAft>
                        <a:tabLst>
                          <a:tab pos="228600" algn="l"/>
                          <a:tab pos="457200" algn="l"/>
                        </a:tabLst>
                      </a:pPr>
                      <a:r>
                        <a:rPr lang="en-US" sz="1800" dirty="0"/>
                        <a:t>3</a:t>
                      </a:r>
                      <a:endParaRPr lang="en-US" sz="1800" dirty="0">
                        <a:latin typeface="Times New Roman"/>
                        <a:ea typeface="Calibri"/>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a:lnSpc>
                          <a:spcPct val="115000"/>
                        </a:lnSpc>
                        <a:spcBef>
                          <a:spcPts val="200"/>
                        </a:spcBef>
                        <a:spcAft>
                          <a:spcPts val="200"/>
                        </a:spcAft>
                        <a:tabLst>
                          <a:tab pos="228600" algn="l"/>
                          <a:tab pos="457200" algn="l"/>
                        </a:tabLst>
                      </a:pPr>
                      <a:r>
                        <a:rPr lang="en-US" sz="1800" dirty="0" smtClean="0"/>
                        <a:t>3.OA.7</a:t>
                      </a:r>
                    </a:p>
                    <a:p>
                      <a:pPr marL="0" marR="0" indent="0" algn="ctr">
                        <a:lnSpc>
                          <a:spcPct val="115000"/>
                        </a:lnSpc>
                        <a:spcBef>
                          <a:spcPts val="200"/>
                        </a:spcBef>
                        <a:spcAft>
                          <a:spcPts val="200"/>
                        </a:spcAft>
                        <a:tabLst>
                          <a:tab pos="228600" algn="l"/>
                          <a:tab pos="457200" algn="l"/>
                        </a:tabLst>
                      </a:pPr>
                      <a:r>
                        <a:rPr lang="en-US" sz="1800" dirty="0" smtClean="0"/>
                        <a:t>3.NBT.2</a:t>
                      </a:r>
                      <a:endParaRPr lang="en-US" sz="1800" dirty="0">
                        <a:latin typeface="+mj-lt"/>
                        <a:ea typeface="Calibri"/>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nSpc>
                          <a:spcPct val="115000"/>
                        </a:lnSpc>
                        <a:spcBef>
                          <a:spcPts val="200"/>
                        </a:spcBef>
                        <a:spcAft>
                          <a:spcPts val="200"/>
                        </a:spcAft>
                        <a:tabLst>
                          <a:tab pos="228600" algn="l"/>
                          <a:tab pos="457200" algn="l"/>
                        </a:tabLst>
                      </a:pPr>
                      <a:r>
                        <a:rPr lang="en-US" sz="1800" dirty="0"/>
                        <a:t>Multiply/divide </a:t>
                      </a:r>
                      <a:r>
                        <a:rPr lang="en-US" sz="1800" dirty="0" smtClean="0"/>
                        <a:t>up to 100 (know single-digit products from memory)</a:t>
                      </a:r>
                      <a:endParaRPr lang="en-US" sz="1800" dirty="0"/>
                    </a:p>
                    <a:p>
                      <a:pPr marL="0" marR="0" indent="0">
                        <a:lnSpc>
                          <a:spcPct val="115000"/>
                        </a:lnSpc>
                        <a:spcBef>
                          <a:spcPts val="200"/>
                        </a:spcBef>
                        <a:spcAft>
                          <a:spcPts val="200"/>
                        </a:spcAft>
                        <a:tabLst>
                          <a:tab pos="228600" algn="l"/>
                          <a:tab pos="457200" algn="l"/>
                        </a:tabLst>
                      </a:pPr>
                      <a:r>
                        <a:rPr lang="en-US" sz="1800" dirty="0"/>
                        <a:t>Add/subtract </a:t>
                      </a:r>
                      <a:r>
                        <a:rPr lang="en-US" sz="1800" dirty="0" smtClean="0"/>
                        <a:t>up to </a:t>
                      </a:r>
                      <a:r>
                        <a:rPr lang="en-US" sz="1800" dirty="0"/>
                        <a:t>1000</a:t>
                      </a:r>
                      <a:endParaRPr lang="en-US" sz="1800" dirty="0">
                        <a:latin typeface="Times New Roman"/>
                        <a:ea typeface="Calibri"/>
                      </a:endParaRPr>
                    </a:p>
                  </a:txBody>
                  <a:tcPr marL="68580" marR="68580" marT="0" marB="0" anchor="ctr"/>
                </a:tc>
              </a:tr>
              <a:tr h="45090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a:lnSpc>
                          <a:spcPct val="115000"/>
                        </a:lnSpc>
                        <a:spcBef>
                          <a:spcPts val="200"/>
                        </a:spcBef>
                        <a:spcAft>
                          <a:spcPts val="200"/>
                        </a:spcAft>
                        <a:tabLst>
                          <a:tab pos="228600" algn="l"/>
                          <a:tab pos="457200" algn="l"/>
                        </a:tabLst>
                      </a:pPr>
                      <a:r>
                        <a:rPr lang="en-US" sz="1800" dirty="0"/>
                        <a:t>4</a:t>
                      </a:r>
                      <a:endParaRPr lang="en-US" sz="1800" dirty="0">
                        <a:latin typeface="Times New Roman"/>
                        <a:ea typeface="Calibri"/>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a:lnSpc>
                          <a:spcPct val="115000"/>
                        </a:lnSpc>
                        <a:spcBef>
                          <a:spcPts val="200"/>
                        </a:spcBef>
                        <a:spcAft>
                          <a:spcPts val="200"/>
                        </a:spcAft>
                        <a:tabLst>
                          <a:tab pos="228600" algn="l"/>
                          <a:tab pos="457200" algn="l"/>
                        </a:tabLst>
                      </a:pPr>
                      <a:r>
                        <a:rPr lang="en-US" sz="1800" dirty="0" smtClean="0"/>
                        <a:t>4.NBT.4</a:t>
                      </a:r>
                      <a:endParaRPr lang="en-US" sz="1800" dirty="0">
                        <a:latin typeface="+mj-lt"/>
                        <a:ea typeface="Calibri"/>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nSpc>
                          <a:spcPct val="115000"/>
                        </a:lnSpc>
                        <a:spcBef>
                          <a:spcPts val="200"/>
                        </a:spcBef>
                        <a:spcAft>
                          <a:spcPts val="200"/>
                        </a:spcAft>
                        <a:tabLst>
                          <a:tab pos="228600" algn="l"/>
                          <a:tab pos="457200" algn="l"/>
                        </a:tabLst>
                      </a:pPr>
                      <a:r>
                        <a:rPr lang="en-US" sz="1800" dirty="0"/>
                        <a:t>Add/subtract </a:t>
                      </a:r>
                      <a:r>
                        <a:rPr lang="en-US" sz="1800" dirty="0" smtClean="0"/>
                        <a:t>up to </a:t>
                      </a:r>
                      <a:r>
                        <a:rPr lang="en-US" sz="1800" dirty="0"/>
                        <a:t>1,000,000</a:t>
                      </a:r>
                      <a:endParaRPr lang="en-US" sz="1800" dirty="0">
                        <a:latin typeface="Times New Roman"/>
                        <a:ea typeface="Calibri"/>
                      </a:endParaRPr>
                    </a:p>
                  </a:txBody>
                  <a:tcPr marL="68580" marR="68580" marT="0" marB="0" anchor="ctr"/>
                </a:tc>
              </a:tr>
              <a:tr h="45090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a:lnSpc>
                          <a:spcPct val="115000"/>
                        </a:lnSpc>
                        <a:spcBef>
                          <a:spcPts val="200"/>
                        </a:spcBef>
                        <a:spcAft>
                          <a:spcPts val="200"/>
                        </a:spcAft>
                        <a:tabLst>
                          <a:tab pos="228600" algn="l"/>
                          <a:tab pos="457200" algn="l"/>
                        </a:tabLst>
                      </a:pPr>
                      <a:r>
                        <a:rPr lang="en-US" sz="1800" dirty="0"/>
                        <a:t>5</a:t>
                      </a:r>
                      <a:endParaRPr lang="en-US" sz="1800" dirty="0">
                        <a:latin typeface="Times New Roman"/>
                        <a:ea typeface="Calibri"/>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a:lnSpc>
                          <a:spcPct val="115000"/>
                        </a:lnSpc>
                        <a:spcBef>
                          <a:spcPts val="200"/>
                        </a:spcBef>
                        <a:spcAft>
                          <a:spcPts val="200"/>
                        </a:spcAft>
                        <a:tabLst>
                          <a:tab pos="228600" algn="l"/>
                          <a:tab pos="457200" algn="l"/>
                        </a:tabLst>
                      </a:pPr>
                      <a:r>
                        <a:rPr lang="en-US" sz="1800" dirty="0" smtClean="0"/>
                        <a:t>5.NBT.5</a:t>
                      </a:r>
                      <a:endParaRPr lang="en-US" sz="1800" dirty="0">
                        <a:latin typeface="+mj-lt"/>
                        <a:ea typeface="Calibri"/>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nSpc>
                          <a:spcPct val="115000"/>
                        </a:lnSpc>
                        <a:spcBef>
                          <a:spcPts val="200"/>
                        </a:spcBef>
                        <a:spcAft>
                          <a:spcPts val="200"/>
                        </a:spcAft>
                        <a:tabLst>
                          <a:tab pos="228600" algn="l"/>
                          <a:tab pos="457200" algn="l"/>
                        </a:tabLst>
                      </a:pPr>
                      <a:r>
                        <a:rPr lang="en-US" sz="1800" dirty="0"/>
                        <a:t>Multi-digit multiplication</a:t>
                      </a:r>
                      <a:endParaRPr lang="en-US" sz="1800" dirty="0">
                        <a:latin typeface="Times New Roman"/>
                        <a:ea typeface="Calibri"/>
                      </a:endParaRPr>
                    </a:p>
                  </a:txBody>
                  <a:tcPr marL="68580" marR="68580" marT="0" marB="0" anchor="ctr"/>
                </a:tc>
              </a:tr>
              <a:tr h="72068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a:lnSpc>
                          <a:spcPct val="115000"/>
                        </a:lnSpc>
                        <a:spcBef>
                          <a:spcPts val="200"/>
                        </a:spcBef>
                        <a:spcAft>
                          <a:spcPts val="200"/>
                        </a:spcAft>
                        <a:tabLst>
                          <a:tab pos="228600" algn="l"/>
                          <a:tab pos="457200" algn="l"/>
                        </a:tabLst>
                      </a:pPr>
                      <a:r>
                        <a:rPr lang="en-US" sz="1800" dirty="0"/>
                        <a:t>6</a:t>
                      </a:r>
                      <a:endParaRPr lang="en-US" sz="1800" dirty="0">
                        <a:latin typeface="Times New Roman"/>
                        <a:ea typeface="Calibri"/>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a:lnSpc>
                          <a:spcPct val="115000"/>
                        </a:lnSpc>
                        <a:spcBef>
                          <a:spcPts val="200"/>
                        </a:spcBef>
                        <a:spcAft>
                          <a:spcPts val="200"/>
                        </a:spcAft>
                        <a:tabLst>
                          <a:tab pos="228600" algn="l"/>
                          <a:tab pos="457200" algn="l"/>
                        </a:tabLst>
                      </a:pPr>
                      <a:r>
                        <a:rPr lang="en-US" sz="1800" dirty="0" smtClean="0"/>
                        <a:t>6.NS.2,3</a:t>
                      </a:r>
                      <a:endParaRPr lang="en-US" sz="1800" dirty="0">
                        <a:latin typeface="+mj-lt"/>
                        <a:ea typeface="Calibri"/>
                      </a:endParaRPr>
                    </a:p>
                  </a:txBody>
                  <a:tcPr marL="68580" marR="68580" marT="0" marB="0"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nSpc>
                          <a:spcPct val="115000"/>
                        </a:lnSpc>
                        <a:spcBef>
                          <a:spcPts val="200"/>
                        </a:spcBef>
                        <a:spcAft>
                          <a:spcPts val="200"/>
                        </a:spcAft>
                        <a:tabLst>
                          <a:tab pos="228600" algn="l"/>
                          <a:tab pos="457200" algn="l"/>
                        </a:tabLst>
                      </a:pPr>
                      <a:r>
                        <a:rPr lang="en-US" sz="1800" dirty="0"/>
                        <a:t>Multi-digit division</a:t>
                      </a:r>
                    </a:p>
                    <a:p>
                      <a:pPr marL="0" marR="0" indent="0">
                        <a:lnSpc>
                          <a:spcPct val="115000"/>
                        </a:lnSpc>
                        <a:spcBef>
                          <a:spcPts val="200"/>
                        </a:spcBef>
                        <a:spcAft>
                          <a:spcPts val="200"/>
                        </a:spcAft>
                        <a:tabLst>
                          <a:tab pos="228600" algn="l"/>
                          <a:tab pos="457200" algn="l"/>
                        </a:tabLst>
                      </a:pPr>
                      <a:r>
                        <a:rPr lang="en-US" sz="1800" dirty="0"/>
                        <a:t>Multi-digit decimal operations</a:t>
                      </a:r>
                      <a:endParaRPr lang="en-US" sz="1800" dirty="0">
                        <a:latin typeface="Times New Roman"/>
                        <a:ea typeface="Calibri"/>
                      </a:endParaRPr>
                    </a:p>
                  </a:txBody>
                  <a:tcPr marL="68580" marR="68580" marT="0" marB="0" anchor="ctr"/>
                </a:tc>
              </a:tr>
            </a:tbl>
          </a:graphicData>
        </a:graphic>
      </p:graphicFrame>
    </p:spTree>
    <p:extLst>
      <p:ext uri="{BB962C8B-B14F-4D97-AF65-F5344CB8AC3E}">
        <p14:creationId xmlns:p14="http://schemas.microsoft.com/office/powerpoint/2010/main" val="2028865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Slide Number Placeholder 2"/>
          <p:cNvSpPr>
            <a:spLocks noGrp="1"/>
          </p:cNvSpPr>
          <p:nvPr>
            <p:ph type="sldNum" sz="quarter" idx="12"/>
          </p:nvPr>
        </p:nvSpPr>
        <p:spPr/>
        <p:txBody>
          <a:bodyPr/>
          <a:lstStyle/>
          <a:p>
            <a:fld id="{4C0DCE1E-8A6A-4DD0-9C7E-0A30779B2309}" type="slidenum">
              <a:rPr lang="en-US" smtClean="0"/>
              <a:t>17</a:t>
            </a:fld>
            <a:endParaRPr lang="en-US"/>
          </a:p>
        </p:txBody>
      </p:sp>
      <p:sp>
        <p:nvSpPr>
          <p:cNvPr id="5" name="Shape 330"/>
          <p:cNvSpPr txBox="1">
            <a:spLocks/>
          </p:cNvSpPr>
          <p:nvPr/>
        </p:nvSpPr>
        <p:spPr>
          <a:xfrm>
            <a:off x="381001" y="1828800"/>
            <a:ext cx="7696200" cy="4645398"/>
          </a:xfrm>
          <a:prstGeom prst="rect">
            <a:avLst/>
          </a:prstGeom>
        </p:spPr>
        <p:txBody>
          <a:bodyPr vert="horz" wrap="square" lIns="91425" tIns="45700" rIns="91425" bIns="45700" rtlCol="0">
            <a:sp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indent="-342900">
              <a:lnSpc>
                <a:spcPct val="114000"/>
              </a:lnSpc>
              <a:spcBef>
                <a:spcPts val="638"/>
              </a:spcBef>
              <a:buClr>
                <a:srgbClr val="000000"/>
              </a:buClr>
              <a:buSzPct val="132000"/>
              <a:buFont typeface="Wingdings" pitchFamily="2" charset="2"/>
              <a:buChar char="ü"/>
            </a:pPr>
            <a:r>
              <a:rPr lang="en-US" dirty="0" smtClean="0">
                <a:solidFill>
                  <a:srgbClr val="0D0D0D"/>
                </a:solidFill>
                <a:sym typeface="Arial" charset="0"/>
              </a:rPr>
              <a:t>Students can use appropriate concepts and procedures for application even when not prompted to do so.</a:t>
            </a:r>
          </a:p>
          <a:p>
            <a:pPr marL="0" indent="0">
              <a:lnSpc>
                <a:spcPct val="114000"/>
              </a:lnSpc>
              <a:spcBef>
                <a:spcPts val="638"/>
              </a:spcBef>
              <a:buClr>
                <a:srgbClr val="000000"/>
              </a:buClr>
              <a:buSzPct val="132000"/>
              <a:buNone/>
            </a:pPr>
            <a:endParaRPr lang="en-US" dirty="0" smtClean="0">
              <a:solidFill>
                <a:srgbClr val="0D0D0D"/>
              </a:solidFill>
              <a:sym typeface="Arial" charset="0"/>
            </a:endParaRPr>
          </a:p>
          <a:p>
            <a:pPr indent="-342900">
              <a:lnSpc>
                <a:spcPct val="114000"/>
              </a:lnSpc>
              <a:spcBef>
                <a:spcPts val="638"/>
              </a:spcBef>
              <a:buClr>
                <a:srgbClr val="000000"/>
              </a:buClr>
              <a:buSzPct val="132000"/>
              <a:buFont typeface="Wingdings" pitchFamily="2" charset="2"/>
              <a:buChar char="ü"/>
            </a:pPr>
            <a:r>
              <a:rPr lang="en-US" dirty="0" smtClean="0">
                <a:solidFill>
                  <a:srgbClr val="0D0D0D"/>
                </a:solidFill>
              </a:rPr>
              <a:t>Teachers p</a:t>
            </a:r>
            <a:r>
              <a:rPr lang="en-US" dirty="0" smtClean="0">
                <a:solidFill>
                  <a:srgbClr val="0D0D0D"/>
                </a:solidFill>
                <a:sym typeface="Arial" charset="0"/>
              </a:rPr>
              <a:t>rovide opportunities at all grade levels for students to apply math concepts in </a:t>
            </a:r>
            <a:r>
              <a:rPr lang="ja-JP" altLang="en-US" dirty="0" smtClean="0">
                <a:solidFill>
                  <a:srgbClr val="0D0D0D"/>
                </a:solidFill>
                <a:sym typeface="Arial" charset="0"/>
              </a:rPr>
              <a:t>“</a:t>
            </a:r>
            <a:r>
              <a:rPr lang="en-US" altLang="ja-JP" dirty="0" smtClean="0">
                <a:solidFill>
                  <a:srgbClr val="0D0D0D"/>
                </a:solidFill>
                <a:sym typeface="Arial" charset="0"/>
              </a:rPr>
              <a:t>real world</a:t>
            </a:r>
            <a:r>
              <a:rPr lang="ja-JP" altLang="en-US" dirty="0" smtClean="0">
                <a:solidFill>
                  <a:srgbClr val="0D0D0D"/>
                </a:solidFill>
                <a:sym typeface="Arial" charset="0"/>
              </a:rPr>
              <a:t>”</a:t>
            </a:r>
            <a:r>
              <a:rPr lang="en-US" altLang="ja-JP" dirty="0" smtClean="0">
                <a:solidFill>
                  <a:srgbClr val="0D0D0D"/>
                </a:solidFill>
                <a:sym typeface="Arial" charset="0"/>
              </a:rPr>
              <a:t> situations, recognizing this means different things in K-5, 6-8, and HS.</a:t>
            </a:r>
          </a:p>
          <a:p>
            <a:pPr marL="0" indent="0">
              <a:lnSpc>
                <a:spcPct val="114000"/>
              </a:lnSpc>
              <a:spcBef>
                <a:spcPts val="638"/>
              </a:spcBef>
              <a:buClr>
                <a:srgbClr val="000000"/>
              </a:buClr>
              <a:buSzPct val="132000"/>
              <a:buNone/>
            </a:pPr>
            <a:endParaRPr lang="en-US" altLang="ja-JP" dirty="0" smtClean="0">
              <a:solidFill>
                <a:srgbClr val="0D0D0D"/>
              </a:solidFill>
              <a:sym typeface="Arial" charset="0"/>
            </a:endParaRPr>
          </a:p>
          <a:p>
            <a:pPr indent="-342900">
              <a:lnSpc>
                <a:spcPct val="114000"/>
              </a:lnSpc>
              <a:spcBef>
                <a:spcPts val="638"/>
              </a:spcBef>
              <a:buClr>
                <a:srgbClr val="000000"/>
              </a:buClr>
              <a:buSzPct val="132000"/>
              <a:buFont typeface="Wingdings" pitchFamily="2" charset="2"/>
              <a:buChar char="ü"/>
            </a:pPr>
            <a:r>
              <a:rPr lang="en-US" b="1" dirty="0" smtClean="0">
                <a:solidFill>
                  <a:srgbClr val="0D0D0D"/>
                </a:solidFill>
                <a:sym typeface="Arial" charset="0"/>
              </a:rPr>
              <a:t>Teachers in content areas outside of math, particularly science, ensure that students are using grade-level-appropriate math to make meaning of and access science content</a:t>
            </a:r>
            <a:r>
              <a:rPr lang="en-US" b="1" dirty="0" smtClean="0">
                <a:solidFill>
                  <a:srgbClr val="0D0D0D"/>
                </a:solidFill>
                <a:latin typeface="Calibri" charset="0"/>
                <a:sym typeface="Arial" charset="0"/>
              </a:rPr>
              <a:t>.</a:t>
            </a:r>
            <a:endParaRPr lang="en-US" b="1" dirty="0">
              <a:solidFill>
                <a:srgbClr val="0D0D0D"/>
              </a:solidFill>
              <a:latin typeface="Calibri" charset="0"/>
              <a:sym typeface="Arial" charset="0"/>
            </a:endParaRPr>
          </a:p>
        </p:txBody>
      </p:sp>
    </p:spTree>
    <p:extLst>
      <p:ext uri="{BB962C8B-B14F-4D97-AF65-F5344CB8AC3E}">
        <p14:creationId xmlns:p14="http://schemas.microsoft.com/office/powerpoint/2010/main" val="32789161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Standards for Mathematical Practice</a:t>
            </a:r>
            <a:endParaRPr lang="en-US" dirty="0"/>
          </a:p>
        </p:txBody>
      </p:sp>
      <p:sp>
        <p:nvSpPr>
          <p:cNvPr id="3" name="Content Placeholder 2"/>
          <p:cNvSpPr>
            <a:spLocks noGrp="1"/>
          </p:cNvSpPr>
          <p:nvPr>
            <p:ph idx="1"/>
          </p:nvPr>
        </p:nvSpPr>
        <p:spPr/>
        <p:txBody>
          <a:bodyPr/>
          <a:lstStyle/>
          <a:p>
            <a:pPr marL="0" indent="0">
              <a:buNone/>
            </a:pPr>
            <a:r>
              <a:rPr lang="en-US" dirty="0" smtClean="0"/>
              <a:t>Embedded standards at every grade level to establish habits of mind that will empower students to become mathematically literate.</a:t>
            </a:r>
          </a:p>
          <a:p>
            <a:pPr>
              <a:buFont typeface="Wingdings" pitchFamily="2" charset="2"/>
              <a:buChar char="ü"/>
            </a:pPr>
            <a:r>
              <a:rPr lang="en-US" dirty="0" smtClean="0"/>
              <a:t>Procedural fluency</a:t>
            </a:r>
          </a:p>
          <a:p>
            <a:pPr>
              <a:buFont typeface="Wingdings" pitchFamily="2" charset="2"/>
              <a:buChar char="ü"/>
            </a:pPr>
            <a:r>
              <a:rPr lang="en-US" dirty="0" smtClean="0"/>
              <a:t>Development of concepts</a:t>
            </a:r>
          </a:p>
          <a:p>
            <a:pPr>
              <a:buFont typeface="Wingdings" pitchFamily="2" charset="2"/>
              <a:buChar char="ü"/>
            </a:pPr>
            <a:r>
              <a:rPr lang="en-US" dirty="0" smtClean="0"/>
              <a:t>Application of knowledge</a:t>
            </a:r>
          </a:p>
          <a:p>
            <a:pPr>
              <a:buFont typeface="Wingdings" pitchFamily="2" charset="2"/>
              <a:buChar char="ü"/>
            </a:pPr>
            <a:r>
              <a:rPr lang="en-US" dirty="0" smtClean="0"/>
              <a:t>Self-assessment</a:t>
            </a:r>
            <a:endParaRPr lang="en-US" dirty="0"/>
          </a:p>
        </p:txBody>
      </p:sp>
      <p:sp>
        <p:nvSpPr>
          <p:cNvPr id="4" name="Slide Number Placeholder 3"/>
          <p:cNvSpPr>
            <a:spLocks noGrp="1"/>
          </p:cNvSpPr>
          <p:nvPr>
            <p:ph type="sldNum" sz="quarter" idx="12"/>
          </p:nvPr>
        </p:nvSpPr>
        <p:spPr/>
        <p:txBody>
          <a:bodyPr/>
          <a:lstStyle/>
          <a:p>
            <a:pPr algn="ctr"/>
            <a:fld id="{4C0DCE1E-8A6A-4DD0-9C7E-0A30779B2309}" type="slidenum">
              <a:rPr lang="en-US" smtClean="0"/>
              <a:pPr algn="ctr"/>
              <a:t>18</a:t>
            </a:fld>
            <a:endParaRPr lang="en-US" dirty="0"/>
          </a:p>
        </p:txBody>
      </p:sp>
    </p:spTree>
    <p:extLst>
      <p:ext uri="{BB962C8B-B14F-4D97-AF65-F5344CB8AC3E}">
        <p14:creationId xmlns:p14="http://schemas.microsoft.com/office/powerpoint/2010/main" val="24024409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Standards for Mathematical Practice</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smtClean="0"/>
              <a:t>Make sense of problems and persevere in solving them.</a:t>
            </a:r>
          </a:p>
          <a:p>
            <a:pPr marL="514350" indent="-514350">
              <a:buFont typeface="+mj-lt"/>
              <a:buAutoNum type="arabicPeriod"/>
            </a:pPr>
            <a:r>
              <a:rPr lang="en-US" dirty="0" smtClean="0"/>
              <a:t>Reason abstractly and quantitatively.</a:t>
            </a:r>
          </a:p>
          <a:p>
            <a:pPr marL="514350" indent="-514350">
              <a:buFont typeface="+mj-lt"/>
              <a:buAutoNum type="arabicPeriod"/>
            </a:pPr>
            <a:r>
              <a:rPr lang="en-US" dirty="0" smtClean="0"/>
              <a:t>Construct viable arguments and critique the reasoning of others.</a:t>
            </a:r>
          </a:p>
          <a:p>
            <a:pPr marL="514350" indent="-514350">
              <a:buFont typeface="+mj-lt"/>
              <a:buAutoNum type="arabicPeriod"/>
            </a:pPr>
            <a:r>
              <a:rPr lang="en-US" dirty="0" smtClean="0"/>
              <a:t>Model with mathematics.</a:t>
            </a:r>
          </a:p>
          <a:p>
            <a:pPr marL="514350" indent="-514350">
              <a:buFont typeface="+mj-lt"/>
              <a:buAutoNum type="arabicPeriod"/>
            </a:pPr>
            <a:r>
              <a:rPr lang="en-US" dirty="0" smtClean="0"/>
              <a:t>Use appropriate tools strategically.</a:t>
            </a:r>
          </a:p>
          <a:p>
            <a:pPr marL="514350" indent="-514350">
              <a:buFont typeface="+mj-lt"/>
              <a:buAutoNum type="arabicPeriod"/>
            </a:pPr>
            <a:r>
              <a:rPr lang="en-US" dirty="0" smtClean="0"/>
              <a:t>Attend to precision.</a:t>
            </a:r>
          </a:p>
          <a:p>
            <a:pPr marL="514350" indent="-514350">
              <a:buFont typeface="+mj-lt"/>
              <a:buAutoNum type="arabicPeriod"/>
            </a:pPr>
            <a:r>
              <a:rPr lang="en-US" dirty="0" smtClean="0"/>
              <a:t>Look for and make use of structure.</a:t>
            </a:r>
          </a:p>
          <a:p>
            <a:pPr marL="514350" indent="-514350">
              <a:buFont typeface="+mj-lt"/>
              <a:buAutoNum type="arabicPeriod"/>
            </a:pPr>
            <a:r>
              <a:rPr lang="en-US" dirty="0" smtClean="0"/>
              <a:t>Look for and express regularity in repeated reasoning.</a:t>
            </a:r>
            <a:endParaRPr lang="en-US" dirty="0"/>
          </a:p>
        </p:txBody>
      </p:sp>
      <p:sp>
        <p:nvSpPr>
          <p:cNvPr id="4" name="Slide Number Placeholder 3"/>
          <p:cNvSpPr>
            <a:spLocks noGrp="1"/>
          </p:cNvSpPr>
          <p:nvPr>
            <p:ph type="sldNum" sz="quarter" idx="12"/>
          </p:nvPr>
        </p:nvSpPr>
        <p:spPr/>
        <p:txBody>
          <a:bodyPr/>
          <a:lstStyle/>
          <a:p>
            <a:pPr algn="ctr"/>
            <a:fld id="{4C0DCE1E-8A6A-4DD0-9C7E-0A30779B2309}" type="slidenum">
              <a:rPr lang="en-US" smtClean="0"/>
              <a:pPr algn="ctr"/>
              <a:t>19</a:t>
            </a:fld>
            <a:endParaRPr lang="en-US" dirty="0"/>
          </a:p>
        </p:txBody>
      </p:sp>
    </p:spTree>
    <p:extLst>
      <p:ext uri="{BB962C8B-B14F-4D97-AF65-F5344CB8AC3E}">
        <p14:creationId xmlns:p14="http://schemas.microsoft.com/office/powerpoint/2010/main" val="18050301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Objectives</a:t>
            </a:r>
            <a:endParaRPr lang="en-US" dirty="0"/>
          </a:p>
        </p:txBody>
      </p:sp>
      <p:sp>
        <p:nvSpPr>
          <p:cNvPr id="5" name="Content Placeholder 4"/>
          <p:cNvSpPr>
            <a:spLocks noGrp="1"/>
          </p:cNvSpPr>
          <p:nvPr>
            <p:ph idx="1"/>
          </p:nvPr>
        </p:nvSpPr>
        <p:spPr/>
        <p:txBody>
          <a:bodyPr/>
          <a:lstStyle/>
          <a:p>
            <a:pPr>
              <a:buFont typeface="Wingdings" pitchFamily="2" charset="2"/>
              <a:buChar char="ü"/>
            </a:pPr>
            <a:r>
              <a:rPr lang="en-US" dirty="0" smtClean="0"/>
              <a:t>Look at the organization of the Standards</a:t>
            </a:r>
          </a:p>
          <a:p>
            <a:pPr lvl="1">
              <a:buFont typeface="Arial" pitchFamily="34" charset="0"/>
              <a:buChar char="•"/>
            </a:pPr>
            <a:r>
              <a:rPr lang="en-US" dirty="0" smtClean="0"/>
              <a:t>Content Standards</a:t>
            </a:r>
          </a:p>
          <a:p>
            <a:pPr lvl="1">
              <a:buFont typeface="Arial" pitchFamily="34" charset="0"/>
              <a:buChar char="•"/>
            </a:pPr>
            <a:r>
              <a:rPr lang="en-US" dirty="0" smtClean="0"/>
              <a:t>Mathematical Practice Standards</a:t>
            </a:r>
          </a:p>
          <a:p>
            <a:pPr lvl="0">
              <a:buFont typeface="Wingdings" pitchFamily="2" charset="2"/>
              <a:buChar char="ü"/>
            </a:pPr>
            <a:r>
              <a:rPr lang="en-US" dirty="0">
                <a:solidFill>
                  <a:srgbClr val="000000"/>
                </a:solidFill>
              </a:rPr>
              <a:t>Look at Shifts in Mathematics</a:t>
            </a:r>
          </a:p>
          <a:p>
            <a:pPr>
              <a:buFont typeface="Wingdings" pitchFamily="2" charset="2"/>
              <a:buChar char="ü"/>
            </a:pPr>
            <a:r>
              <a:rPr lang="en-US" dirty="0" smtClean="0"/>
              <a:t>Strategies to start right away</a:t>
            </a:r>
          </a:p>
          <a:p>
            <a:pPr marL="0" indent="0">
              <a:buNone/>
            </a:pPr>
            <a:endParaRPr lang="en-US" dirty="0"/>
          </a:p>
        </p:txBody>
      </p:sp>
      <p:sp>
        <p:nvSpPr>
          <p:cNvPr id="3" name="Slide Number Placeholder 2"/>
          <p:cNvSpPr>
            <a:spLocks noGrp="1"/>
          </p:cNvSpPr>
          <p:nvPr>
            <p:ph type="sldNum" sz="quarter" idx="12"/>
          </p:nvPr>
        </p:nvSpPr>
        <p:spPr/>
        <p:txBody>
          <a:bodyPr/>
          <a:lstStyle/>
          <a:p>
            <a:fld id="{4C0DCE1E-8A6A-4DD0-9C7E-0A30779B2309}" type="slidenum">
              <a:rPr lang="en-US" smtClean="0"/>
              <a:t>2</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4845756"/>
            <a:ext cx="2640576" cy="1747048"/>
          </a:xfrm>
          <a:prstGeom prst="rect">
            <a:avLst/>
          </a:prstGeom>
        </p:spPr>
      </p:pic>
    </p:spTree>
    <p:extLst>
      <p:ext uri="{BB962C8B-B14F-4D97-AF65-F5344CB8AC3E}">
        <p14:creationId xmlns:p14="http://schemas.microsoft.com/office/powerpoint/2010/main" val="3502319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Hexagon Perimeters</a:t>
            </a:r>
            <a:endParaRPr lang="en-US"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2042497" y="3185073"/>
            <a:ext cx="847417" cy="1005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half" idx="2"/>
          </p:nvPr>
        </p:nvSpPr>
        <p:spPr/>
        <p:txBody>
          <a:bodyPr>
            <a:normAutofit fontScale="77500" lnSpcReduction="20000"/>
          </a:bodyPr>
          <a:lstStyle/>
          <a:p>
            <a:pPr marL="0" indent="0">
              <a:buNone/>
            </a:pPr>
            <a:r>
              <a:rPr lang="en-US" dirty="0" smtClean="0"/>
              <a:t>Look at the hexagons. As each hexagon is added, the perimeter of the whole figure changes.</a:t>
            </a:r>
          </a:p>
          <a:p>
            <a:pPr marL="514350" indent="-514350">
              <a:buFont typeface="+mj-lt"/>
              <a:buAutoNum type="alphaLcPeriod"/>
            </a:pPr>
            <a:r>
              <a:rPr lang="en-US" dirty="0" smtClean="0"/>
              <a:t>What will the perimeter be after the 10</a:t>
            </a:r>
            <a:r>
              <a:rPr lang="en-US" baseline="30000" dirty="0" smtClean="0"/>
              <a:t>th</a:t>
            </a:r>
            <a:r>
              <a:rPr lang="en-US" dirty="0" smtClean="0"/>
              <a:t> hexagon is added?</a:t>
            </a:r>
          </a:p>
          <a:p>
            <a:pPr marL="514350" indent="-514350">
              <a:buFont typeface="+mj-lt"/>
              <a:buAutoNum type="alphaLcPeriod"/>
            </a:pPr>
            <a:r>
              <a:rPr lang="en-US" dirty="0" smtClean="0"/>
              <a:t>What will the perimeter be after the 100</a:t>
            </a:r>
            <a:r>
              <a:rPr lang="en-US" baseline="30000" dirty="0" smtClean="0"/>
              <a:t>th</a:t>
            </a:r>
            <a:r>
              <a:rPr lang="en-US" dirty="0" smtClean="0"/>
              <a:t> hexagon is added?</a:t>
            </a:r>
          </a:p>
          <a:p>
            <a:pPr marL="514350" indent="-514350">
              <a:buFont typeface="+mj-lt"/>
              <a:buAutoNum type="alphaLcPeriod"/>
            </a:pPr>
            <a:r>
              <a:rPr lang="en-US" dirty="0" smtClean="0"/>
              <a:t>How could you determine the perimeter of any number of hexagons you had in the figure?</a:t>
            </a:r>
          </a:p>
          <a:p>
            <a:endParaRPr lang="en-US" dirty="0"/>
          </a:p>
        </p:txBody>
      </p:sp>
      <p:sp>
        <p:nvSpPr>
          <p:cNvPr id="4" name="Slide Number Placeholder 3"/>
          <p:cNvSpPr>
            <a:spLocks noGrp="1"/>
          </p:cNvSpPr>
          <p:nvPr>
            <p:ph type="sldNum" sz="quarter" idx="12"/>
          </p:nvPr>
        </p:nvSpPr>
        <p:spPr/>
        <p:txBody>
          <a:bodyPr/>
          <a:lstStyle/>
          <a:p>
            <a:fld id="{4C0DCE1E-8A6A-4DD0-9C7E-0A30779B2309}" type="slidenum">
              <a:rPr lang="en-US" smtClean="0">
                <a:solidFill>
                  <a:srgbClr val="000000">
                    <a:tint val="75000"/>
                  </a:srgbClr>
                </a:solidFill>
              </a:rPr>
              <a:pPr/>
              <a:t>20</a:t>
            </a:fld>
            <a:endParaRPr lang="en-US" dirty="0">
              <a:solidFill>
                <a:srgbClr val="000000">
                  <a:tint val="75000"/>
                </a:srgbClr>
              </a:solidFill>
            </a:endParaRPr>
          </a:p>
        </p:txBody>
      </p:sp>
      <p:sp>
        <p:nvSpPr>
          <p:cNvPr id="5" name="Hexagon 4"/>
          <p:cNvSpPr/>
          <p:nvPr/>
        </p:nvSpPr>
        <p:spPr>
          <a:xfrm rot="1606092">
            <a:off x="1185862" y="1913602"/>
            <a:ext cx="914400" cy="8382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913" y="4708524"/>
            <a:ext cx="8477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2189" y="4724400"/>
            <a:ext cx="8477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800600"/>
            <a:ext cx="8477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232149"/>
            <a:ext cx="8477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81979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lgn="ctr"/>
            <a:fld id="{4C0DCE1E-8A6A-4DD0-9C7E-0A30779B2309}" type="slidenum">
              <a:rPr lang="en-US" smtClean="0"/>
              <a:pPr algn="ctr"/>
              <a:t>21</a:t>
            </a:fld>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72934377"/>
              </p:ext>
            </p:extLst>
          </p:nvPr>
        </p:nvGraphicFramePr>
        <p:xfrm>
          <a:off x="205648" y="4370092"/>
          <a:ext cx="8043669" cy="26490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57200" y="2197661"/>
            <a:ext cx="4495800"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000000"/>
                </a:solidFill>
                <a:effectLst/>
                <a:uLnTx/>
                <a:uFillTx/>
              </a:rPr>
              <a:t>Make sense of problems and persevere in solving them.</a:t>
            </a:r>
          </a:p>
        </p:txBody>
      </p:sp>
      <p:sp>
        <p:nvSpPr>
          <p:cNvPr id="7" name="Title 1"/>
          <p:cNvSpPr txBox="1">
            <a:spLocks/>
          </p:cNvSpPr>
          <p:nvPr/>
        </p:nvSpPr>
        <p:spPr>
          <a:xfrm>
            <a:off x="525408" y="381000"/>
            <a:ext cx="3208392"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0" i="0" u="none" strike="noStrike" kern="1200" cap="none" spc="0" normalizeH="0" baseline="0" noProof="0" smtClean="0">
                <a:ln>
                  <a:noFill/>
                </a:ln>
                <a:solidFill>
                  <a:srgbClr val="000000"/>
                </a:solidFill>
                <a:effectLst/>
                <a:uLnTx/>
                <a:uFillTx/>
                <a:latin typeface="Times New Roman"/>
                <a:ea typeface="+mj-ea"/>
                <a:cs typeface="+mj-cs"/>
              </a:rPr>
              <a:t>Mathematical Practice </a:t>
            </a:r>
            <a:r>
              <a:rPr kumimoji="0" lang="en-US" sz="4400" b="0" i="0" u="none" strike="noStrike" kern="1200" cap="none" spc="0" normalizeH="0" baseline="0" noProof="0" smtClean="0">
                <a:ln>
                  <a:noFill/>
                </a:ln>
                <a:solidFill>
                  <a:srgbClr val="000000"/>
                </a:solidFill>
                <a:effectLst/>
                <a:uLnTx/>
                <a:uFillTx/>
                <a:latin typeface="Times New Roman"/>
                <a:ea typeface="+mj-ea"/>
                <a:cs typeface="+mj-cs"/>
              </a:rPr>
              <a:t>Standard 1</a:t>
            </a:r>
            <a:endParaRPr kumimoji="0" lang="en-US" sz="4400" b="0" i="0" u="none" strike="noStrike" kern="1200" cap="none" spc="0" normalizeH="0" baseline="0" noProof="0" dirty="0">
              <a:ln>
                <a:noFill/>
              </a:ln>
              <a:solidFill>
                <a:srgbClr val="000000"/>
              </a:solidFill>
              <a:effectLst/>
              <a:uLnTx/>
              <a:uFillTx/>
              <a:latin typeface="Times New Roman"/>
              <a:ea typeface="+mj-ea"/>
              <a:cs typeface="+mj-cs"/>
            </a:endParaRPr>
          </a:p>
        </p:txBody>
      </p:sp>
      <p:grpSp>
        <p:nvGrpSpPr>
          <p:cNvPr id="8" name="Group 7"/>
          <p:cNvGrpSpPr/>
          <p:nvPr/>
        </p:nvGrpSpPr>
        <p:grpSpPr>
          <a:xfrm>
            <a:off x="4953000" y="685800"/>
            <a:ext cx="2954847" cy="4015381"/>
            <a:chOff x="5105400" y="533400"/>
            <a:chExt cx="2802376" cy="4622055"/>
          </a:xfrm>
        </p:grpSpPr>
        <p:pic>
          <p:nvPicPr>
            <p:cNvPr id="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68615">
              <a:off x="5105400" y="533400"/>
              <a:ext cx="2802376" cy="4559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rot="564476">
              <a:off x="5464704" y="1224539"/>
              <a:ext cx="2146765" cy="3930916"/>
            </a:xfrm>
            <a:prstGeom prst="rect">
              <a:avLst/>
            </a:prstGeom>
            <a:noFill/>
            <a:ln>
              <a:noFill/>
            </a:ln>
            <a:scene3d>
              <a:camera prst="orthographicFront"/>
              <a:lightRig rig="threePt" dir="t"/>
            </a:scene3d>
            <a:sp3d>
              <a:bevelT w="152400" h="50800" prst="softRound"/>
            </a:sp3d>
          </p:spPr>
          <p:txBody>
            <a:bodyPr wrap="square" rtlCol="0">
              <a:spAutoFit/>
            </a:bodyPr>
            <a:lstStyle/>
            <a:p>
              <a:pPr algn="ctr"/>
              <a:r>
                <a:rPr lang="en-US" sz="2000" dirty="0" smtClean="0">
                  <a:solidFill>
                    <a:srgbClr val="92D050"/>
                  </a:solidFill>
                  <a:latin typeface="Blue Highway Linocut" pitchFamily="2" charset="0"/>
                </a:rPr>
                <a:t>Problem Solving Strategies</a:t>
              </a:r>
            </a:p>
            <a:p>
              <a:pPr marL="285750" indent="-285750">
                <a:buFontTx/>
                <a:buBlip>
                  <a:blip r:embed="rId9"/>
                </a:buBlip>
              </a:pPr>
              <a:r>
                <a:rPr lang="en-US" sz="2000" dirty="0" smtClean="0">
                  <a:solidFill>
                    <a:srgbClr val="000000"/>
                  </a:solidFill>
                  <a:latin typeface="Boopee" pitchFamily="2" charset="0"/>
                </a:rPr>
                <a:t>Create Drawings</a:t>
              </a:r>
            </a:p>
            <a:p>
              <a:pPr marL="285750" indent="-285750">
                <a:buFontTx/>
                <a:buBlip>
                  <a:blip r:embed="rId9"/>
                </a:buBlip>
              </a:pPr>
              <a:r>
                <a:rPr lang="en-US" sz="2000" dirty="0" smtClean="0">
                  <a:solidFill>
                    <a:srgbClr val="000000"/>
                  </a:solidFill>
                  <a:latin typeface="Boopee" pitchFamily="2" charset="0"/>
                </a:rPr>
                <a:t>Look for patterns</a:t>
              </a:r>
            </a:p>
            <a:p>
              <a:pPr marL="285750" indent="-285750">
                <a:buFontTx/>
                <a:buBlip>
                  <a:blip r:embed="rId9"/>
                </a:buBlip>
              </a:pPr>
              <a:r>
                <a:rPr lang="en-US" sz="2000" dirty="0" smtClean="0">
                  <a:solidFill>
                    <a:srgbClr val="000000"/>
                  </a:solidFill>
                  <a:latin typeface="Boopee" pitchFamily="2" charset="0"/>
                </a:rPr>
                <a:t>Work backwards</a:t>
              </a:r>
              <a:endParaRPr lang="en-US" sz="2000" dirty="0">
                <a:solidFill>
                  <a:srgbClr val="000000"/>
                </a:solidFill>
                <a:latin typeface="Boopee" pitchFamily="2" charset="0"/>
              </a:endParaRPr>
            </a:p>
            <a:p>
              <a:pPr marL="285750" indent="-285750">
                <a:buFontTx/>
                <a:buBlip>
                  <a:blip r:embed="rId9"/>
                </a:buBlip>
              </a:pPr>
              <a:r>
                <a:rPr lang="en-US" sz="2000" dirty="0" smtClean="0">
                  <a:solidFill>
                    <a:srgbClr val="000000"/>
                  </a:solidFill>
                  <a:latin typeface="Boopee" pitchFamily="2" charset="0"/>
                </a:rPr>
                <a:t>Consider a simpler case</a:t>
              </a:r>
            </a:p>
            <a:p>
              <a:pPr marL="285750" indent="-285750">
                <a:buFontTx/>
                <a:buBlip>
                  <a:blip r:embed="rId9"/>
                </a:buBlip>
              </a:pPr>
              <a:r>
                <a:rPr lang="en-US" sz="2000" dirty="0" smtClean="0">
                  <a:solidFill>
                    <a:srgbClr val="000000"/>
                  </a:solidFill>
                  <a:latin typeface="Boopee" pitchFamily="2" charset="0"/>
                </a:rPr>
                <a:t>Estimate solution</a:t>
              </a:r>
            </a:p>
            <a:p>
              <a:pPr marL="285750" indent="-285750">
                <a:buFontTx/>
                <a:buBlip>
                  <a:blip r:embed="rId9"/>
                </a:buBlip>
              </a:pPr>
              <a:r>
                <a:rPr lang="en-US" sz="2000" dirty="0" smtClean="0">
                  <a:solidFill>
                    <a:srgbClr val="000000"/>
                  </a:solidFill>
                  <a:latin typeface="Boopee" pitchFamily="2" charset="0"/>
                </a:rPr>
                <a:t>Make a table, chart or list</a:t>
              </a:r>
              <a:endParaRPr lang="en-US" sz="2000" dirty="0">
                <a:solidFill>
                  <a:srgbClr val="000000"/>
                </a:solidFill>
                <a:latin typeface="Boopee" pitchFamily="2" charset="0"/>
              </a:endParaRPr>
            </a:p>
          </p:txBody>
        </p:sp>
      </p:grpSp>
    </p:spTree>
    <p:extLst>
      <p:ext uri="{BB962C8B-B14F-4D97-AF65-F5344CB8AC3E}">
        <p14:creationId xmlns:p14="http://schemas.microsoft.com/office/powerpoint/2010/main" val="15966955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C0DCE1E-8A6A-4DD0-9C7E-0A30779B2309}" type="slidenum">
              <a:rPr lang="en-US" smtClean="0"/>
              <a:pPr/>
              <a:t>22</a:t>
            </a:fld>
            <a:endParaRPr lang="en-US"/>
          </a:p>
        </p:txBody>
      </p:sp>
      <p:grpSp>
        <p:nvGrpSpPr>
          <p:cNvPr id="3" name="Group 2"/>
          <p:cNvGrpSpPr/>
          <p:nvPr/>
        </p:nvGrpSpPr>
        <p:grpSpPr>
          <a:xfrm>
            <a:off x="419100" y="1718354"/>
            <a:ext cx="7848600" cy="4724400"/>
            <a:chOff x="457200" y="1447800"/>
            <a:chExt cx="7848600" cy="4114800"/>
          </a:xfrm>
        </p:grpSpPr>
        <p:sp>
          <p:nvSpPr>
            <p:cNvPr id="4" name="Curved Down Arrow 3"/>
            <p:cNvSpPr/>
            <p:nvPr/>
          </p:nvSpPr>
          <p:spPr>
            <a:xfrm>
              <a:off x="457200" y="1447800"/>
              <a:ext cx="7543800" cy="1295400"/>
            </a:xfrm>
            <a:prstGeom prst="curvedDownArrow">
              <a:avLst/>
            </a:prstGeom>
            <a:solidFill>
              <a:srgbClr val="7097D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a:ea typeface="+mn-ea"/>
                <a:cs typeface="+mn-cs"/>
              </a:endParaRPr>
            </a:p>
          </p:txBody>
        </p:sp>
        <p:sp>
          <p:nvSpPr>
            <p:cNvPr id="5" name="Curved Up Arrow 4"/>
            <p:cNvSpPr/>
            <p:nvPr/>
          </p:nvSpPr>
          <p:spPr>
            <a:xfrm flipH="1">
              <a:off x="457200" y="4114800"/>
              <a:ext cx="7467600" cy="1447800"/>
            </a:xfrm>
            <a:prstGeom prst="curvedUpArrow">
              <a:avLst/>
            </a:prstGeom>
            <a:solidFill>
              <a:srgbClr val="7097D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a:ea typeface="+mn-ea"/>
                <a:cs typeface="+mn-cs"/>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794000"/>
              <a:ext cx="1752600" cy="116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905000" y="1609203"/>
              <a:ext cx="4572000" cy="83099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000000"/>
                  </a:solidFill>
                  <a:effectLst/>
                  <a:uLnTx/>
                  <a:uFillTx/>
                </a:rPr>
                <a:t>Decontextualize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rPr>
                <a:t>Represent a situation symbolically and manipulate the symbols</a:t>
              </a:r>
            </a:p>
          </p:txBody>
        </p:sp>
        <p:sp>
          <p:nvSpPr>
            <p:cNvPr id="8" name="TextBox 7"/>
            <p:cNvSpPr txBox="1"/>
            <p:nvPr/>
          </p:nvSpPr>
          <p:spPr>
            <a:xfrm>
              <a:off x="2312633" y="4495800"/>
              <a:ext cx="4267200" cy="64335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000000"/>
                  </a:solidFill>
                  <a:effectLst/>
                  <a:uLnTx/>
                  <a:uFillTx/>
                </a:rPr>
                <a:t>Contextualize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rPr>
                <a:t>Make meaning of the symbols in the problem</a:t>
              </a:r>
            </a:p>
          </p:txBody>
        </p:sp>
        <p:sp>
          <p:nvSpPr>
            <p:cNvPr id="9" name="TextBox 8"/>
            <p:cNvSpPr txBox="1"/>
            <p:nvPr/>
          </p:nvSpPr>
          <p:spPr>
            <a:xfrm>
              <a:off x="1975282" y="2895600"/>
              <a:ext cx="4343400" cy="107721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00"/>
                  </a:solidFill>
                  <a:effectLst/>
                  <a:uLnTx/>
                  <a:uFillTx/>
                </a:rPr>
                <a:t>Sample Problem</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rPr>
                <a:t>99 students need to go on a field trip. The busses can carry 44 students each. How many busses do they need?</a:t>
              </a:r>
            </a:p>
          </p:txBody>
        </p:sp>
      </p:grpSp>
      <p:sp>
        <p:nvSpPr>
          <p:cNvPr id="10" name="TextBox 9"/>
          <p:cNvSpPr txBox="1"/>
          <p:nvPr/>
        </p:nvSpPr>
        <p:spPr>
          <a:xfrm>
            <a:off x="186469" y="3580796"/>
            <a:ext cx="1614256" cy="707886"/>
          </a:xfrm>
          <a:prstGeom prst="rect">
            <a:avLst/>
          </a:prstGeom>
          <a:solidFill>
            <a:srgbClr val="FFFFFF"/>
          </a:solidFill>
          <a:ln w="57150" cap="flat" cmpd="sng" algn="ctr">
            <a:solidFill>
              <a:srgbClr val="7CCA62"/>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Times New Roman"/>
                <a:ea typeface="+mn-ea"/>
                <a:cs typeface="+mn-cs"/>
              </a:rPr>
              <a:t>Mathematical Problem</a:t>
            </a:r>
          </a:p>
        </p:txBody>
      </p:sp>
      <p:sp>
        <p:nvSpPr>
          <p:cNvPr id="11" name="TextBox 10"/>
          <p:cNvSpPr txBox="1"/>
          <p:nvPr/>
        </p:nvSpPr>
        <p:spPr>
          <a:xfrm>
            <a:off x="3276600" y="2791880"/>
            <a:ext cx="17526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0000"/>
                </a:solidFill>
                <a:effectLst/>
                <a:uLnTx/>
                <a:uFillTx/>
              </a:rPr>
              <a:t>99 ÷ 44 =  2.25</a:t>
            </a:r>
          </a:p>
        </p:txBody>
      </p:sp>
      <p:sp>
        <p:nvSpPr>
          <p:cNvPr id="12" name="TextBox 11"/>
          <p:cNvSpPr txBox="1"/>
          <p:nvPr/>
        </p:nvSpPr>
        <p:spPr>
          <a:xfrm>
            <a:off x="3206911" y="4709164"/>
            <a:ext cx="2171700" cy="37535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0000"/>
                </a:solidFill>
                <a:effectLst/>
                <a:uLnTx/>
                <a:uFillTx/>
              </a:rPr>
              <a:t>Will need 3 busses.</a:t>
            </a:r>
          </a:p>
        </p:txBody>
      </p:sp>
      <p:graphicFrame>
        <p:nvGraphicFramePr>
          <p:cNvPr id="13" name="Table 12"/>
          <p:cNvGraphicFramePr>
            <a:graphicFrameLocks noGrp="1"/>
          </p:cNvGraphicFramePr>
          <p:nvPr>
            <p:extLst>
              <p:ext uri="{D42A27DB-BD31-4B8C-83A1-F6EECF244321}">
                <p14:modId xmlns:p14="http://schemas.microsoft.com/office/powerpoint/2010/main" val="3244479078"/>
              </p:ext>
            </p:extLst>
          </p:nvPr>
        </p:nvGraphicFramePr>
        <p:xfrm>
          <a:off x="368300" y="303213"/>
          <a:ext cx="7616906" cy="1066800"/>
        </p:xfrm>
        <a:graphic>
          <a:graphicData uri="http://schemas.openxmlformats.org/drawingml/2006/table">
            <a:tbl>
              <a:tblPr firstRow="1" bandRow="1"/>
              <a:tblGrid>
                <a:gridCol w="3412126"/>
                <a:gridCol w="4204780"/>
              </a:tblGrid>
              <a:tr h="915988">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r>
                        <a:rPr lang="en-US" sz="2400" b="0" dirty="0" smtClean="0">
                          <a:solidFill>
                            <a:schemeClr val="tx1"/>
                          </a:solidFill>
                        </a:rPr>
                        <a:t>Mathematical Practice</a:t>
                      </a:r>
                    </a:p>
                    <a:p>
                      <a:r>
                        <a:rPr lang="en-US" sz="4000" b="0" dirty="0" smtClean="0">
                          <a:solidFill>
                            <a:schemeClr val="tx1"/>
                          </a:solidFill>
                        </a:rPr>
                        <a:t>Standard 2</a:t>
                      </a:r>
                      <a:endParaRPr lang="en-US" sz="4000" b="0"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DDDFA"/>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r>
                        <a:rPr lang="en-US" sz="2400" b="0" dirty="0" smtClean="0">
                          <a:solidFill>
                            <a:schemeClr val="tx1"/>
                          </a:solidFill>
                        </a:rPr>
                        <a:t>Reason</a:t>
                      </a:r>
                      <a:r>
                        <a:rPr lang="en-US" sz="2400" b="0" baseline="0" dirty="0" smtClean="0">
                          <a:solidFill>
                            <a:schemeClr val="tx1"/>
                          </a:solidFill>
                        </a:rPr>
                        <a:t> abstractly and quantitatively.</a:t>
                      </a:r>
                      <a:endParaRPr lang="en-US" sz="2400" b="0"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DDDFA"/>
                    </a:solidFill>
                  </a:tcPr>
                </a:tc>
              </a:tr>
            </a:tbl>
          </a:graphicData>
        </a:graphic>
      </p:graphicFrame>
    </p:spTree>
    <p:extLst>
      <p:ext uri="{BB962C8B-B14F-4D97-AF65-F5344CB8AC3E}">
        <p14:creationId xmlns:p14="http://schemas.microsoft.com/office/powerpoint/2010/main" val="109962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C0DCE1E-8A6A-4DD0-9C7E-0A30779B2309}" type="slidenum">
              <a:rPr lang="en-US" smtClean="0"/>
              <a:pPr/>
              <a:t>23</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658501366"/>
              </p:ext>
            </p:extLst>
          </p:nvPr>
        </p:nvGraphicFramePr>
        <p:xfrm>
          <a:off x="304800" y="304800"/>
          <a:ext cx="7833048" cy="1066800"/>
        </p:xfrm>
        <a:graphic>
          <a:graphicData uri="http://schemas.openxmlformats.org/drawingml/2006/table">
            <a:tbl>
              <a:tblPr firstRow="1" bandRow="1"/>
              <a:tblGrid>
                <a:gridCol w="3479635"/>
                <a:gridCol w="4353413"/>
              </a:tblGrid>
              <a:tr h="914400">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r>
                        <a:rPr lang="en-US" sz="2400" b="0" dirty="0" smtClean="0">
                          <a:solidFill>
                            <a:schemeClr val="tx1"/>
                          </a:solidFill>
                        </a:rPr>
                        <a:t>Mathematical Practice</a:t>
                      </a:r>
                    </a:p>
                    <a:p>
                      <a:r>
                        <a:rPr lang="en-US" sz="4000" b="0" dirty="0" smtClean="0">
                          <a:solidFill>
                            <a:schemeClr val="tx1"/>
                          </a:solidFill>
                        </a:rPr>
                        <a:t>Standard 3</a:t>
                      </a:r>
                      <a:endParaRPr lang="en-US" sz="4000" b="0"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DDDFA"/>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r>
                        <a:rPr lang="en-US" sz="2400" b="0" dirty="0" smtClean="0">
                          <a:solidFill>
                            <a:schemeClr val="tx1"/>
                          </a:solidFill>
                        </a:rPr>
                        <a:t>Construct</a:t>
                      </a:r>
                      <a:r>
                        <a:rPr lang="en-US" sz="2400" b="0" baseline="0" dirty="0" smtClean="0">
                          <a:solidFill>
                            <a:schemeClr val="tx1"/>
                          </a:solidFill>
                        </a:rPr>
                        <a:t> viable arguments and critique the reasoning of others.</a:t>
                      </a:r>
                      <a:endParaRPr lang="en-US" sz="2400" b="0"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DDDFA"/>
                    </a:solidFill>
                  </a:tcPr>
                </a:tc>
              </a:tr>
            </a:tbl>
          </a:graphicData>
        </a:graphic>
      </p:graphicFrame>
      <p:grpSp>
        <p:nvGrpSpPr>
          <p:cNvPr id="4" name="Group 3"/>
          <p:cNvGrpSpPr/>
          <p:nvPr/>
        </p:nvGrpSpPr>
        <p:grpSpPr>
          <a:xfrm>
            <a:off x="609600" y="1733729"/>
            <a:ext cx="2133600" cy="1238071"/>
            <a:chOff x="609600" y="1733729"/>
            <a:chExt cx="2133600" cy="1238071"/>
          </a:xfrm>
        </p:grpSpPr>
        <p:sp>
          <p:nvSpPr>
            <p:cNvPr id="5" name="Flowchart: Preparation 4"/>
            <p:cNvSpPr/>
            <p:nvPr/>
          </p:nvSpPr>
          <p:spPr>
            <a:xfrm>
              <a:off x="609600" y="1733729"/>
              <a:ext cx="2133600" cy="1238071"/>
            </a:xfrm>
            <a:prstGeom prst="flowChartPreparation">
              <a:avLst/>
            </a:prstGeom>
            <a:solidFill>
              <a:srgbClr val="FFFFFF"/>
            </a:solidFill>
            <a:ln w="25400" cap="flat" cmpd="sng" algn="ctr">
              <a:solidFill>
                <a:srgbClr val="BDDDF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a:ea typeface="+mn-ea"/>
                <a:cs typeface="+mn-cs"/>
              </a:endParaRPr>
            </a:p>
          </p:txBody>
        </p:sp>
        <p:sp>
          <p:nvSpPr>
            <p:cNvPr id="6" name="TextBox 5"/>
            <p:cNvSpPr txBox="1"/>
            <p:nvPr/>
          </p:nvSpPr>
          <p:spPr>
            <a:xfrm>
              <a:off x="838200" y="1937265"/>
              <a:ext cx="1676400"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rPr>
                <a:t>Use assumptions, definitions and previous results</a:t>
              </a:r>
            </a:p>
          </p:txBody>
        </p:sp>
      </p:grpSp>
      <p:grpSp>
        <p:nvGrpSpPr>
          <p:cNvPr id="7" name="Group 6"/>
          <p:cNvGrpSpPr/>
          <p:nvPr/>
        </p:nvGrpSpPr>
        <p:grpSpPr>
          <a:xfrm>
            <a:off x="3352800" y="2590800"/>
            <a:ext cx="2743200" cy="3048000"/>
            <a:chOff x="3352800" y="2590800"/>
            <a:chExt cx="2743200" cy="3048000"/>
          </a:xfrm>
        </p:grpSpPr>
        <p:sp>
          <p:nvSpPr>
            <p:cNvPr id="8" name="Flowchart: Manual Operation 7"/>
            <p:cNvSpPr/>
            <p:nvPr/>
          </p:nvSpPr>
          <p:spPr>
            <a:xfrm>
              <a:off x="3352800" y="2590800"/>
              <a:ext cx="2743200" cy="3048000"/>
            </a:xfrm>
            <a:prstGeom prst="flowChartManualOperation">
              <a:avLst/>
            </a:prstGeom>
            <a:solidFill>
              <a:srgbClr val="FFFFFF"/>
            </a:solidFill>
            <a:ln w="25400" cap="flat" cmpd="sng" algn="ctr">
              <a:solidFill>
                <a:srgbClr val="7CCA6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a:ea typeface="+mn-ea"/>
                <a:cs typeface="+mn-cs"/>
              </a:endParaRPr>
            </a:p>
          </p:txBody>
        </p:sp>
        <p:sp>
          <p:nvSpPr>
            <p:cNvPr id="9" name="TextBox 8"/>
            <p:cNvSpPr txBox="1"/>
            <p:nvPr/>
          </p:nvSpPr>
          <p:spPr>
            <a:xfrm>
              <a:off x="3810000" y="2602735"/>
              <a:ext cx="1905000" cy="2970044"/>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Wingdings" pitchFamily="2" charset="2"/>
                <a:buChar char="q"/>
                <a:tabLst/>
                <a:defRPr/>
              </a:pPr>
              <a:r>
                <a:rPr kumimoji="0" lang="en-US" sz="1400" b="0" i="0" u="none" strike="noStrike" kern="0" cap="none" spc="0" normalizeH="0" baseline="0" noProof="0" dirty="0" smtClean="0">
                  <a:ln>
                    <a:noFill/>
                  </a:ln>
                  <a:solidFill>
                    <a:srgbClr val="000000"/>
                  </a:solidFill>
                  <a:effectLst/>
                  <a:uLnTx/>
                  <a:uFillTx/>
                </a:rPr>
                <a:t>Make a conjecture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srgbClr val="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q"/>
                <a:tabLst/>
                <a:defRPr/>
              </a:pPr>
              <a:r>
                <a:rPr kumimoji="0" lang="en-US" sz="1400" b="0" i="0" u="none" strike="noStrike" kern="0" cap="none" spc="0" normalizeH="0" baseline="0" noProof="0" dirty="0" smtClean="0">
                  <a:ln>
                    <a:noFill/>
                  </a:ln>
                  <a:solidFill>
                    <a:srgbClr val="000000"/>
                  </a:solidFill>
                  <a:effectLst/>
                  <a:uLnTx/>
                  <a:uFillTx/>
                </a:rPr>
                <a:t>Build a logical progression of statements to explore conjecture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q"/>
                <a:tabLst/>
                <a:defRPr/>
              </a:pPr>
              <a:r>
                <a:rPr kumimoji="0" lang="en-US" sz="1400" b="0" i="0" u="none" strike="noStrike" kern="0" cap="none" spc="0" normalizeH="0" baseline="0" noProof="0" dirty="0" smtClean="0">
                  <a:ln>
                    <a:noFill/>
                  </a:ln>
                  <a:solidFill>
                    <a:srgbClr val="000000"/>
                  </a:solidFill>
                  <a:effectLst/>
                  <a:uLnTx/>
                  <a:uFillTx/>
                </a:rPr>
                <a:t>Analyze the situations by breaking them into cases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Wingdings" pitchFamily="2" charset="2"/>
                <a:buChar char="q"/>
                <a:tabLst/>
                <a:defRPr/>
              </a:pPr>
              <a:r>
                <a:rPr kumimoji="0" lang="en-US" sz="1400" b="0" i="0" u="none" strike="noStrike" kern="0" cap="none" spc="0" normalizeH="0" baseline="0" noProof="0" dirty="0" smtClean="0">
                  <a:ln>
                    <a:noFill/>
                  </a:ln>
                  <a:solidFill>
                    <a:srgbClr val="000000"/>
                  </a:solidFill>
                  <a:effectLst/>
                  <a:uLnTx/>
                  <a:uFillTx/>
                </a:rPr>
                <a:t>Recognize and use counter examples</a:t>
              </a:r>
            </a:p>
          </p:txBody>
        </p:sp>
      </p:grpSp>
      <p:grpSp>
        <p:nvGrpSpPr>
          <p:cNvPr id="10" name="Group 9"/>
          <p:cNvGrpSpPr/>
          <p:nvPr/>
        </p:nvGrpSpPr>
        <p:grpSpPr>
          <a:xfrm>
            <a:off x="1866900" y="3886200"/>
            <a:ext cx="1322387" cy="2040555"/>
            <a:chOff x="1866900" y="3886200"/>
            <a:chExt cx="1322387" cy="2040555"/>
          </a:xfrm>
        </p:grpSpPr>
        <p:sp>
          <p:nvSpPr>
            <p:cNvPr id="11" name="Pentagon 10"/>
            <p:cNvSpPr/>
            <p:nvPr/>
          </p:nvSpPr>
          <p:spPr>
            <a:xfrm>
              <a:off x="1866900" y="3886200"/>
              <a:ext cx="1295400" cy="533400"/>
            </a:xfrm>
            <a:prstGeom prst="homePlate">
              <a:avLst/>
            </a:prstGeom>
            <a:solidFill>
              <a:srgbClr val="FFFFFF"/>
            </a:solidFill>
            <a:ln w="25400" cap="flat" cmpd="sng" algn="ctr">
              <a:solidFill>
                <a:srgbClr val="7CBBF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a:ea typeface="+mn-ea"/>
                <a:cs typeface="+mn-cs"/>
              </a:endParaRPr>
            </a:p>
          </p:txBody>
        </p:sp>
        <p:pic>
          <p:nvPicPr>
            <p:cNvPr id="1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900" y="5372718"/>
              <a:ext cx="1322387"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900" y="4648199"/>
              <a:ext cx="1322387"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866900" y="3886200"/>
              <a:ext cx="129540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rPr>
                <a:t>Distinguish correct logic</a:t>
              </a:r>
            </a:p>
          </p:txBody>
        </p:sp>
        <p:sp>
          <p:nvSpPr>
            <p:cNvPr id="15" name="TextBox 14"/>
            <p:cNvSpPr txBox="1"/>
            <p:nvPr/>
          </p:nvSpPr>
          <p:spPr>
            <a:xfrm>
              <a:off x="1866900" y="4771328"/>
              <a:ext cx="129540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rPr>
                <a:t>Explain flaws</a:t>
              </a:r>
            </a:p>
          </p:txBody>
        </p:sp>
        <p:sp>
          <p:nvSpPr>
            <p:cNvPr id="16" name="TextBox 15"/>
            <p:cNvSpPr txBox="1"/>
            <p:nvPr/>
          </p:nvSpPr>
          <p:spPr>
            <a:xfrm>
              <a:off x="1866900" y="5372718"/>
              <a:ext cx="129540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rPr>
                <a:t>Ask clarifying questions</a:t>
              </a:r>
            </a:p>
          </p:txBody>
        </p:sp>
      </p:grpSp>
      <p:grpSp>
        <p:nvGrpSpPr>
          <p:cNvPr id="17" name="Group 16"/>
          <p:cNvGrpSpPr/>
          <p:nvPr/>
        </p:nvGrpSpPr>
        <p:grpSpPr>
          <a:xfrm>
            <a:off x="6300786" y="4001453"/>
            <a:ext cx="1551542" cy="1888789"/>
            <a:chOff x="6300786" y="4001453"/>
            <a:chExt cx="1551542" cy="1888789"/>
          </a:xfrm>
        </p:grpSpPr>
        <p:sp>
          <p:nvSpPr>
            <p:cNvPr id="18" name="Pentagon 17"/>
            <p:cNvSpPr/>
            <p:nvPr/>
          </p:nvSpPr>
          <p:spPr>
            <a:xfrm>
              <a:off x="6324600" y="4038601"/>
              <a:ext cx="1524000" cy="457200"/>
            </a:xfrm>
            <a:prstGeom prst="homePlate">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a:ea typeface="+mn-ea"/>
                <a:cs typeface="+mn-cs"/>
              </a:endParaRPr>
            </a:p>
          </p:txBody>
        </p:sp>
        <p:sp>
          <p:nvSpPr>
            <p:cNvPr id="19" name="TextBox 18"/>
            <p:cNvSpPr txBox="1"/>
            <p:nvPr/>
          </p:nvSpPr>
          <p:spPr>
            <a:xfrm>
              <a:off x="6324600" y="4001453"/>
              <a:ext cx="121920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rPr>
                <a:t>Communicate conclusions</a:t>
              </a:r>
            </a:p>
          </p:txBody>
        </p:sp>
        <p:pic>
          <p:nvPicPr>
            <p:cNvPr id="2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6" y="5409229"/>
              <a:ext cx="1547813"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7" y="4721223"/>
              <a:ext cx="1547813"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6300787" y="4700119"/>
              <a:ext cx="137160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rPr>
                <a:t>Justify conclusions</a:t>
              </a:r>
            </a:p>
          </p:txBody>
        </p:sp>
        <p:sp>
          <p:nvSpPr>
            <p:cNvPr id="23" name="TextBox 22"/>
            <p:cNvSpPr txBox="1"/>
            <p:nvPr/>
          </p:nvSpPr>
          <p:spPr>
            <a:xfrm>
              <a:off x="6328329" y="5367022"/>
              <a:ext cx="1523999"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rPr>
                <a:t>Respond to arguments</a:t>
              </a:r>
            </a:p>
          </p:txBody>
        </p:sp>
      </p:grpSp>
      <p:sp>
        <p:nvSpPr>
          <p:cNvPr id="24" name="TextBox 23"/>
          <p:cNvSpPr txBox="1"/>
          <p:nvPr/>
        </p:nvSpPr>
        <p:spPr>
          <a:xfrm>
            <a:off x="6154838" y="3393757"/>
            <a:ext cx="22098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smtClean="0">
                <a:ln>
                  <a:noFill/>
                </a:ln>
                <a:solidFill>
                  <a:srgbClr val="000000"/>
                </a:solidFill>
                <a:effectLst/>
                <a:uLnTx/>
                <a:uFillTx/>
              </a:rPr>
              <a:t>Support an argument</a:t>
            </a:r>
          </a:p>
        </p:txBody>
      </p:sp>
      <p:sp>
        <p:nvSpPr>
          <p:cNvPr id="25" name="TextBox 24"/>
          <p:cNvSpPr txBox="1"/>
          <p:nvPr/>
        </p:nvSpPr>
        <p:spPr>
          <a:xfrm>
            <a:off x="797468" y="3393757"/>
            <a:ext cx="238505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smtClean="0">
                <a:ln>
                  <a:noFill/>
                </a:ln>
                <a:solidFill>
                  <a:srgbClr val="000000"/>
                </a:solidFill>
                <a:effectLst/>
                <a:uLnTx/>
                <a:uFillTx/>
              </a:rPr>
              <a:t>Critique an argument</a:t>
            </a:r>
          </a:p>
        </p:txBody>
      </p:sp>
      <p:grpSp>
        <p:nvGrpSpPr>
          <p:cNvPr id="26" name="Group 25"/>
          <p:cNvGrpSpPr/>
          <p:nvPr/>
        </p:nvGrpSpPr>
        <p:grpSpPr>
          <a:xfrm>
            <a:off x="2659894" y="2092835"/>
            <a:ext cx="2120575" cy="878965"/>
            <a:chOff x="2659894" y="2092835"/>
            <a:chExt cx="2120575" cy="878965"/>
          </a:xfrm>
        </p:grpSpPr>
        <p:cxnSp>
          <p:nvCxnSpPr>
            <p:cNvPr id="27" name="Straight Arrow Connector 26"/>
            <p:cNvCxnSpPr/>
            <p:nvPr/>
          </p:nvCxnSpPr>
          <p:spPr>
            <a:xfrm>
              <a:off x="2667000" y="2590800"/>
              <a:ext cx="685800" cy="381000"/>
            </a:xfrm>
            <a:prstGeom prst="straightConnector1">
              <a:avLst/>
            </a:prstGeom>
            <a:noFill/>
            <a:ln w="38100" cap="flat" cmpd="sng" algn="ctr">
              <a:solidFill>
                <a:srgbClr val="083E6F"/>
              </a:solidFill>
              <a:prstDash val="solid"/>
              <a:tailEnd type="arrow"/>
            </a:ln>
            <a:effectLst>
              <a:outerShdw blurRad="40000" dist="23000" dir="5400000" rotWithShape="0">
                <a:srgbClr val="000000">
                  <a:alpha val="35000"/>
                </a:srgbClr>
              </a:outerShdw>
            </a:effectLst>
          </p:spPr>
        </p:cxnSp>
        <p:sp>
          <p:nvSpPr>
            <p:cNvPr id="28" name="TextBox 27"/>
            <p:cNvSpPr txBox="1"/>
            <p:nvPr/>
          </p:nvSpPr>
          <p:spPr>
            <a:xfrm rot="20469716">
              <a:off x="2659894" y="2092835"/>
              <a:ext cx="212057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smtClean="0">
                  <a:ln>
                    <a:noFill/>
                  </a:ln>
                  <a:solidFill>
                    <a:srgbClr val="000000"/>
                  </a:solidFill>
                  <a:effectLst/>
                  <a:uLnTx/>
                  <a:uFillTx/>
                </a:rPr>
                <a:t>Create an argument</a:t>
              </a:r>
            </a:p>
          </p:txBody>
        </p:sp>
      </p:grpSp>
    </p:spTree>
    <p:extLst>
      <p:ext uri="{BB962C8B-B14F-4D97-AF65-F5344CB8AC3E}">
        <p14:creationId xmlns:p14="http://schemas.microsoft.com/office/powerpoint/2010/main" val="360906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C0DCE1E-8A6A-4DD0-9C7E-0A30779B2309}" type="slidenum">
              <a:rPr lang="en-US" smtClean="0"/>
              <a:pPr/>
              <a:t>24</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786167205"/>
              </p:ext>
            </p:extLst>
          </p:nvPr>
        </p:nvGraphicFramePr>
        <p:xfrm>
          <a:off x="332609" y="304800"/>
          <a:ext cx="7744591" cy="1066800"/>
        </p:xfrm>
        <a:graphic>
          <a:graphicData uri="http://schemas.openxmlformats.org/drawingml/2006/table">
            <a:tbl>
              <a:tblPr firstRow="1" bandRow="1"/>
              <a:tblGrid>
                <a:gridCol w="3320344"/>
                <a:gridCol w="4424247"/>
              </a:tblGrid>
              <a:tr h="838200">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r>
                        <a:rPr kumimoji="0" lang="en-US" sz="2400" b="0" i="0" u="none" strike="noStrike" kern="1200" cap="none" spc="0" normalizeH="0" baseline="0" noProof="0" dirty="0" smtClean="0">
                          <a:ln>
                            <a:noFill/>
                          </a:ln>
                          <a:solidFill>
                            <a:srgbClr val="000000"/>
                          </a:solidFill>
                          <a:effectLst/>
                          <a:uLnTx/>
                          <a:uFillTx/>
                          <a:latin typeface="+mn-lt"/>
                          <a:ea typeface="+mj-ea"/>
                          <a:cs typeface="+mj-cs"/>
                        </a:rPr>
                        <a:t>Mathematical Practice </a:t>
                      </a:r>
                      <a:r>
                        <a:rPr kumimoji="0" lang="en-US" sz="4000" b="0" i="0" u="none" strike="noStrike" kern="1200" cap="none" spc="0" normalizeH="0" baseline="0" noProof="0" dirty="0" smtClean="0">
                          <a:ln>
                            <a:noFill/>
                          </a:ln>
                          <a:solidFill>
                            <a:srgbClr val="000000"/>
                          </a:solidFill>
                          <a:effectLst/>
                          <a:uLnTx/>
                          <a:uFillTx/>
                          <a:latin typeface="+mn-lt"/>
                          <a:ea typeface="+mj-ea"/>
                          <a:cs typeface="+mj-cs"/>
                        </a:rPr>
                        <a:t>Standard 4</a:t>
                      </a:r>
                      <a:endParaRPr lang="en-US"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83E6F">
                        <a:lumMod val="20000"/>
                        <a:lumOff val="80000"/>
                      </a:srgbClr>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000000"/>
                          </a:solidFill>
                          <a:effectLst/>
                          <a:uLnTx/>
                          <a:uFillTx/>
                          <a:latin typeface="+mn-lt"/>
                          <a:ea typeface="+mn-ea"/>
                          <a:cs typeface="+mn-cs"/>
                        </a:rPr>
                        <a:t>Model with mathematics.</a:t>
                      </a:r>
                    </a:p>
                    <a:p>
                      <a:endParaRPr lang="en-US"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83E6F">
                        <a:lumMod val="20000"/>
                        <a:lumOff val="80000"/>
                      </a:srgbClr>
                    </a:solidFill>
                  </a:tcPr>
                </a:tc>
              </a:tr>
            </a:tbl>
          </a:graphicData>
        </a:graphic>
      </p:graphicFrame>
      <p:grpSp>
        <p:nvGrpSpPr>
          <p:cNvPr id="4" name="Group 3"/>
          <p:cNvGrpSpPr/>
          <p:nvPr/>
        </p:nvGrpSpPr>
        <p:grpSpPr>
          <a:xfrm>
            <a:off x="332609" y="1704944"/>
            <a:ext cx="7744591" cy="3677575"/>
            <a:chOff x="332609" y="1704944"/>
            <a:chExt cx="7744591" cy="3677575"/>
          </a:xfrm>
        </p:grpSpPr>
        <p:sp>
          <p:nvSpPr>
            <p:cNvPr id="5" name="TextBox 4"/>
            <p:cNvSpPr txBox="1"/>
            <p:nvPr/>
          </p:nvSpPr>
          <p:spPr>
            <a:xfrm>
              <a:off x="533400" y="1704944"/>
              <a:ext cx="320040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0070C0"/>
                  </a:solidFill>
                  <a:effectLst/>
                  <a:uLnTx/>
                  <a:uFillTx/>
                </a:rPr>
                <a:t>Everyday situations</a:t>
              </a:r>
            </a:p>
          </p:txBody>
        </p:sp>
        <p:sp>
          <p:nvSpPr>
            <p:cNvPr id="6" name="TextBox 5"/>
            <p:cNvSpPr txBox="1"/>
            <p:nvPr/>
          </p:nvSpPr>
          <p:spPr>
            <a:xfrm>
              <a:off x="4670234" y="1704944"/>
              <a:ext cx="3200400"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0070C0"/>
                  </a:solidFill>
                  <a:effectLst/>
                  <a:uLnTx/>
                  <a:uFillTx/>
                </a:rPr>
                <a:t>…reasoned using mathematical methods</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609" y="2544903"/>
              <a:ext cx="1496191" cy="1120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0712" y="2837601"/>
              <a:ext cx="1919288" cy="1277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4182369"/>
              <a:ext cx="2246622"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2629250"/>
              <a:ext cx="1524000" cy="110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0637" y="2649533"/>
              <a:ext cx="1452563" cy="1452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24635" y="3848597"/>
              <a:ext cx="1880965" cy="1235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49" y="3733800"/>
            <a:ext cx="1803209" cy="1350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05600" y="3733800"/>
            <a:ext cx="1683721"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93247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C0DCE1E-8A6A-4DD0-9C7E-0A30779B2309}" type="slidenum">
              <a:rPr lang="en-US" smtClean="0"/>
              <a:pPr/>
              <a:t>25</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445409455"/>
              </p:ext>
            </p:extLst>
          </p:nvPr>
        </p:nvGraphicFramePr>
        <p:xfrm>
          <a:off x="381000" y="304800"/>
          <a:ext cx="7620002" cy="1066800"/>
        </p:xfrm>
        <a:graphic>
          <a:graphicData uri="http://schemas.openxmlformats.org/drawingml/2006/table">
            <a:tbl>
              <a:tblPr firstRow="1" bandRow="1"/>
              <a:tblGrid>
                <a:gridCol w="3200403"/>
                <a:gridCol w="4419599"/>
              </a:tblGrid>
              <a:tr h="886406">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r>
                        <a:rPr lang="en-US" sz="2400" b="0" dirty="0" smtClean="0">
                          <a:solidFill>
                            <a:schemeClr val="tx1"/>
                          </a:solidFill>
                        </a:rPr>
                        <a:t>Mathematical Practice </a:t>
                      </a:r>
                      <a:r>
                        <a:rPr lang="en-US" sz="4000" b="0" dirty="0" smtClean="0">
                          <a:solidFill>
                            <a:schemeClr val="tx1"/>
                          </a:solidFill>
                        </a:rPr>
                        <a:t>Standard</a:t>
                      </a:r>
                      <a:r>
                        <a:rPr lang="en-US" sz="2800" b="0" dirty="0" smtClean="0">
                          <a:solidFill>
                            <a:schemeClr val="tx1"/>
                          </a:solidFill>
                        </a:rPr>
                        <a:t> </a:t>
                      </a:r>
                      <a:r>
                        <a:rPr lang="en-US" sz="4000" b="0" dirty="0" smtClean="0">
                          <a:solidFill>
                            <a:schemeClr val="tx1"/>
                          </a:solidFill>
                        </a:rPr>
                        <a:t>5</a:t>
                      </a:r>
                      <a:endParaRPr lang="en-US" sz="40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83E6F">
                        <a:lumMod val="20000"/>
                        <a:lumOff val="80000"/>
                      </a:srgbClr>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r>
                        <a:rPr lang="en-US" sz="2000" b="0" dirty="0" smtClean="0">
                          <a:solidFill>
                            <a:schemeClr val="tx1"/>
                          </a:solidFill>
                        </a:rPr>
                        <a:t>Use appropriate tools strategically.</a:t>
                      </a:r>
                    </a:p>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83E6F">
                        <a:lumMod val="20000"/>
                        <a:lumOff val="80000"/>
                      </a:srgbClr>
                    </a:solidFill>
                  </a:tcPr>
                </a:tc>
              </a:tr>
            </a:tbl>
          </a:graphicData>
        </a:graphic>
      </p:graphicFrame>
      <p:grpSp>
        <p:nvGrpSpPr>
          <p:cNvPr id="6" name="Group 5"/>
          <p:cNvGrpSpPr/>
          <p:nvPr/>
        </p:nvGrpSpPr>
        <p:grpSpPr>
          <a:xfrm>
            <a:off x="247880" y="1633964"/>
            <a:ext cx="8054248" cy="5034324"/>
            <a:chOff x="247880" y="1633964"/>
            <a:chExt cx="8054248" cy="5034324"/>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6971" y="4925458"/>
              <a:ext cx="1715288" cy="1715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188936"/>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801661" y="1734142"/>
              <a:ext cx="289560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0070C0"/>
                  </a:solidFill>
                  <a:effectLst/>
                  <a:uLnTx/>
                  <a:uFillTx/>
                </a:rPr>
                <a:t>Use available tools</a:t>
              </a:r>
              <a:r>
                <a:rPr kumimoji="0" lang="en-US" sz="1800" b="0" i="0" u="none" strike="noStrike" kern="0" cap="none" spc="0" normalizeH="0" baseline="0" noProof="0" dirty="0" smtClean="0">
                  <a:ln>
                    <a:noFill/>
                  </a:ln>
                  <a:solidFill>
                    <a:srgbClr val="000000"/>
                  </a:solidFill>
                  <a:effectLst/>
                  <a:uLnTx/>
                  <a:uFillTx/>
                </a:rPr>
                <a:t>.</a:t>
              </a:r>
            </a:p>
          </p:txBody>
        </p:sp>
        <p:sp>
          <p:nvSpPr>
            <p:cNvPr id="10" name="TextBox 9"/>
            <p:cNvSpPr txBox="1"/>
            <p:nvPr/>
          </p:nvSpPr>
          <p:spPr>
            <a:xfrm>
              <a:off x="5177928" y="6206623"/>
              <a:ext cx="312420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0070C0"/>
                  </a:solidFill>
                  <a:effectLst/>
                  <a:uLnTx/>
                  <a:uFillTx/>
                </a:rPr>
                <a:t>Use technological tools</a:t>
              </a:r>
              <a:r>
                <a:rPr kumimoji="0" lang="en-US" sz="1800" b="0" i="0" u="none" strike="noStrike" kern="0" cap="none" spc="0" normalizeH="0" baseline="0" noProof="0" dirty="0" smtClean="0">
                  <a:ln>
                    <a:noFill/>
                  </a:ln>
                  <a:solidFill>
                    <a:srgbClr val="000000"/>
                  </a:solidFill>
                  <a:effectLst/>
                  <a:uLnTx/>
                  <a:uFillTx/>
                </a:rPr>
                <a:t>.</a:t>
              </a:r>
            </a:p>
          </p:txBody>
        </p:sp>
        <p:sp>
          <p:nvSpPr>
            <p:cNvPr id="11" name="TextBox 10"/>
            <p:cNvSpPr txBox="1"/>
            <p:nvPr/>
          </p:nvSpPr>
          <p:spPr>
            <a:xfrm>
              <a:off x="866201" y="4205234"/>
              <a:ext cx="1724599"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0070C0"/>
                  </a:solidFill>
                  <a:effectLst/>
                  <a:uLnTx/>
                  <a:uFillTx/>
                </a:rPr>
                <a:t> Estimate</a:t>
              </a:r>
            </a:p>
          </p:txBody>
        </p:sp>
        <p:pic>
          <p:nvPicPr>
            <p:cNvPr id="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3111" y="2170331"/>
              <a:ext cx="2724150" cy="1676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7378" y="1633964"/>
              <a:ext cx="1909762" cy="14564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4767378" y="3200400"/>
              <a:ext cx="144780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rPr>
                <a:t>Strengths?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rPr>
                <a:t>Weaknesses?</a:t>
              </a:r>
            </a:p>
          </p:txBody>
        </p:sp>
        <p:pic>
          <p:nvPicPr>
            <p:cNvPr id="15"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7880" y="4860563"/>
              <a:ext cx="2733675"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0604047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C0DCE1E-8A6A-4DD0-9C7E-0A30779B2309}" type="slidenum">
              <a:rPr lang="en-US" smtClean="0"/>
              <a:pPr/>
              <a:t>26</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911010546"/>
              </p:ext>
            </p:extLst>
          </p:nvPr>
        </p:nvGraphicFramePr>
        <p:xfrm>
          <a:off x="457200" y="304800"/>
          <a:ext cx="7772400" cy="1066800"/>
        </p:xfrm>
        <a:graphic>
          <a:graphicData uri="http://schemas.openxmlformats.org/drawingml/2006/table">
            <a:tbl>
              <a:tblPr firstRow="1" bandRow="1"/>
              <a:tblGrid>
                <a:gridCol w="3505200"/>
                <a:gridCol w="4267200"/>
              </a:tblGrid>
              <a:tr h="990600">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r>
                        <a:rPr kumimoji="0" lang="en-US" sz="2400" b="0" i="0" u="none" strike="noStrike" kern="1200" cap="none" spc="0" normalizeH="0" baseline="0" noProof="0" dirty="0" smtClean="0">
                          <a:ln>
                            <a:noFill/>
                          </a:ln>
                          <a:solidFill>
                            <a:srgbClr val="000000"/>
                          </a:solidFill>
                          <a:effectLst/>
                          <a:uLnTx/>
                          <a:uFillTx/>
                          <a:latin typeface="+mn-lt"/>
                          <a:ea typeface="+mj-ea"/>
                          <a:cs typeface="+mj-cs"/>
                        </a:rPr>
                        <a:t>Mathematical  Practice</a:t>
                      </a:r>
                      <a:br>
                        <a:rPr kumimoji="0" lang="en-US" sz="2400" b="0" i="0" u="none" strike="noStrike" kern="1200" cap="none" spc="0" normalizeH="0" baseline="0" noProof="0" dirty="0" smtClean="0">
                          <a:ln>
                            <a:noFill/>
                          </a:ln>
                          <a:solidFill>
                            <a:srgbClr val="000000"/>
                          </a:solidFill>
                          <a:effectLst/>
                          <a:uLnTx/>
                          <a:uFillTx/>
                          <a:latin typeface="+mn-lt"/>
                          <a:ea typeface="+mj-ea"/>
                          <a:cs typeface="+mj-cs"/>
                        </a:rPr>
                      </a:br>
                      <a:r>
                        <a:rPr kumimoji="0" lang="en-US" sz="4000" b="0" i="0" u="none" strike="noStrike" kern="1200" cap="none" spc="0" normalizeH="0" baseline="0" noProof="0" dirty="0" smtClean="0">
                          <a:ln>
                            <a:noFill/>
                          </a:ln>
                          <a:solidFill>
                            <a:srgbClr val="000000"/>
                          </a:solidFill>
                          <a:effectLst/>
                          <a:uLnTx/>
                          <a:uFillTx/>
                          <a:latin typeface="+mn-lt"/>
                          <a:ea typeface="+mj-ea"/>
                          <a:cs typeface="+mj-cs"/>
                        </a:rPr>
                        <a:t>Standard 6</a:t>
                      </a:r>
                      <a:endParaRPr lang="en-US"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DDDFA"/>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r>
                        <a:rPr kumimoji="0" lang="en-US" sz="2800" b="0" i="0" u="none" strike="noStrike" kern="1200" cap="none" spc="0" normalizeH="0" baseline="0" noProof="0" dirty="0" smtClean="0">
                          <a:ln>
                            <a:noFill/>
                          </a:ln>
                          <a:solidFill>
                            <a:srgbClr val="000000"/>
                          </a:solidFill>
                          <a:effectLst/>
                          <a:uLnTx/>
                          <a:uFillTx/>
                          <a:latin typeface="+mn-lt"/>
                          <a:ea typeface="+mn-ea"/>
                          <a:cs typeface="+mn-cs"/>
                        </a:rPr>
                        <a:t>Attend to precision.</a:t>
                      </a:r>
                      <a:endParaRPr lang="en-US"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DDDFA"/>
                    </a:solidFill>
                  </a:tcPr>
                </a:tc>
              </a:tr>
            </a:tbl>
          </a:graphicData>
        </a:graphic>
      </p:graphicFrame>
      <p:graphicFrame>
        <p:nvGraphicFramePr>
          <p:cNvPr id="4" name="Diagram 3"/>
          <p:cNvGraphicFramePr/>
          <p:nvPr>
            <p:extLst>
              <p:ext uri="{D42A27DB-BD31-4B8C-83A1-F6EECF244321}">
                <p14:modId xmlns:p14="http://schemas.microsoft.com/office/powerpoint/2010/main" val="181894092"/>
              </p:ext>
            </p:extLst>
          </p:nvPr>
        </p:nvGraphicFramePr>
        <p:xfrm>
          <a:off x="609600" y="1600200"/>
          <a:ext cx="7467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838200" y="2840516"/>
            <a:ext cx="20574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rPr>
              <a:t>Significant figures</a:t>
            </a:r>
          </a:p>
        </p:txBody>
      </p:sp>
      <p:sp>
        <p:nvSpPr>
          <p:cNvPr id="6" name="TextBox 5"/>
          <p:cNvSpPr txBox="1"/>
          <p:nvPr/>
        </p:nvSpPr>
        <p:spPr>
          <a:xfrm>
            <a:off x="5676900" y="1600200"/>
            <a:ext cx="1752600"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rPr>
              <a:t>Explain results and reasoning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7" name="TextBox 6"/>
          <p:cNvSpPr txBox="1"/>
          <p:nvPr/>
        </p:nvSpPr>
        <p:spPr>
          <a:xfrm>
            <a:off x="6394373" y="4703179"/>
            <a:ext cx="167640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rPr>
              <a:t>Accuracy and efficiency</a:t>
            </a:r>
          </a:p>
        </p:txBody>
      </p:sp>
      <p:sp>
        <p:nvSpPr>
          <p:cNvPr id="8" name="TextBox 7"/>
          <p:cNvSpPr txBox="1"/>
          <p:nvPr/>
        </p:nvSpPr>
        <p:spPr>
          <a:xfrm>
            <a:off x="1752600" y="5638800"/>
            <a:ext cx="137160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rPr>
              <a:t>∏  ∑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rPr>
              <a:t>cm</a:t>
            </a:r>
            <a:r>
              <a:rPr kumimoji="0" lang="en-US" sz="1800" b="0" i="0" u="none" strike="noStrike" kern="0" cap="none" spc="0" normalizeH="0" baseline="30000" noProof="0" dirty="0" smtClean="0">
                <a:ln>
                  <a:noFill/>
                </a:ln>
                <a:solidFill>
                  <a:srgbClr val="000000"/>
                </a:solidFill>
                <a:effectLst/>
                <a:uLnTx/>
                <a:uFillTx/>
              </a:rPr>
              <a:t>2   </a:t>
            </a:r>
            <a:r>
              <a:rPr kumimoji="0" lang="en-US" sz="1800" b="0" i="0" u="none" strike="noStrike" kern="0" cap="none" spc="0" normalizeH="0" baseline="0" noProof="0" dirty="0" smtClean="0">
                <a:ln>
                  <a:noFill/>
                </a:ln>
                <a:solidFill>
                  <a:srgbClr val="000000"/>
                </a:solidFill>
                <a:effectLst/>
                <a:uLnTx/>
                <a:uFillTx/>
              </a:rPr>
              <a:t>m/sec</a:t>
            </a:r>
          </a:p>
        </p:txBody>
      </p:sp>
    </p:spTree>
    <p:extLst>
      <p:ext uri="{BB962C8B-B14F-4D97-AF65-F5344CB8AC3E}">
        <p14:creationId xmlns:p14="http://schemas.microsoft.com/office/powerpoint/2010/main" val="30819719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C0DCE1E-8A6A-4DD0-9C7E-0A30779B2309}" type="slidenum">
              <a:rPr lang="en-US" smtClean="0"/>
              <a:pPr/>
              <a:t>27</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4034742511"/>
              </p:ext>
            </p:extLst>
          </p:nvPr>
        </p:nvGraphicFramePr>
        <p:xfrm>
          <a:off x="304800" y="304799"/>
          <a:ext cx="7848600" cy="1258109"/>
        </p:xfrm>
        <a:graphic>
          <a:graphicData uri="http://schemas.openxmlformats.org/drawingml/2006/table">
            <a:tbl>
              <a:tblPr firstRow="1" bandRow="1"/>
              <a:tblGrid>
                <a:gridCol w="3924300"/>
                <a:gridCol w="3924300"/>
              </a:tblGrid>
              <a:tr h="1258109">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r>
                        <a:rPr kumimoji="0" lang="en-US" sz="2400" b="0" i="0" u="none" strike="noStrike" kern="1200" cap="none" spc="0" normalizeH="0" baseline="0" noProof="0" dirty="0" smtClean="0">
                          <a:ln>
                            <a:noFill/>
                          </a:ln>
                          <a:solidFill>
                            <a:srgbClr val="000000"/>
                          </a:solidFill>
                          <a:effectLst/>
                          <a:uLnTx/>
                          <a:uFillTx/>
                          <a:latin typeface="+mn-lt"/>
                          <a:ea typeface="+mj-ea"/>
                          <a:cs typeface="+mj-cs"/>
                        </a:rPr>
                        <a:t>Mathematical Practice </a:t>
                      </a:r>
                      <a:r>
                        <a:rPr kumimoji="0" lang="en-US" sz="4000" b="0" i="0" u="none" strike="noStrike" kern="1200" cap="none" spc="0" normalizeH="0" baseline="0" noProof="0" dirty="0" smtClean="0">
                          <a:ln>
                            <a:noFill/>
                          </a:ln>
                          <a:solidFill>
                            <a:srgbClr val="000000"/>
                          </a:solidFill>
                          <a:effectLst/>
                          <a:uLnTx/>
                          <a:uFillTx/>
                          <a:latin typeface="+mn-lt"/>
                          <a:ea typeface="+mj-ea"/>
                          <a:cs typeface="+mj-cs"/>
                        </a:rPr>
                        <a:t>Standard 7</a:t>
                      </a:r>
                      <a:endParaRPr lang="en-US"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DDDFA"/>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000000"/>
                          </a:solidFill>
                          <a:effectLst/>
                          <a:uLnTx/>
                          <a:uFillTx/>
                          <a:latin typeface="+mn-lt"/>
                          <a:ea typeface="+mn-ea"/>
                          <a:cs typeface="+mn-cs"/>
                        </a:rPr>
                        <a:t>Look for and make use of structure.</a:t>
                      </a:r>
                    </a:p>
                    <a:p>
                      <a:endParaRPr lang="en-US"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DDDFA"/>
                    </a:solidFill>
                  </a:tcPr>
                </a:tc>
              </a:tr>
            </a:tbl>
          </a:graphicData>
        </a:graphic>
      </p:graphicFrame>
      <p:grpSp>
        <p:nvGrpSpPr>
          <p:cNvPr id="4" name="Group 3"/>
          <p:cNvGrpSpPr/>
          <p:nvPr/>
        </p:nvGrpSpPr>
        <p:grpSpPr>
          <a:xfrm>
            <a:off x="304800" y="1911155"/>
            <a:ext cx="7750095" cy="4475530"/>
            <a:chOff x="304800" y="1911155"/>
            <a:chExt cx="7750095" cy="4475530"/>
          </a:xfrm>
        </p:grpSpPr>
        <p:sp>
          <p:nvSpPr>
            <p:cNvPr id="5" name="TextBox 4"/>
            <p:cNvSpPr txBox="1"/>
            <p:nvPr/>
          </p:nvSpPr>
          <p:spPr>
            <a:xfrm>
              <a:off x="4302259" y="1911155"/>
              <a:ext cx="2590800" cy="132343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2060"/>
                  </a:solidFill>
                  <a:effectLst/>
                  <a:uLnTx/>
                  <a:uFillTx/>
                </a:rPr>
                <a:t>See complicated things as a single object or as being composed of several objects</a:t>
              </a:r>
              <a:r>
                <a:rPr kumimoji="0" lang="en-US" sz="2000" b="0" i="0" u="none" strike="noStrike" kern="0" cap="none" spc="0" normalizeH="0" baseline="0" noProof="0" dirty="0" smtClean="0">
                  <a:ln>
                    <a:noFill/>
                  </a:ln>
                  <a:solidFill>
                    <a:srgbClr val="000000"/>
                  </a:solidFill>
                  <a:effectLst/>
                  <a:uLnTx/>
                  <a:uFillTx/>
                </a:rPr>
                <a:t>.</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60224"/>
              <a:ext cx="2697988" cy="20208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1770" y="2853733"/>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4643610"/>
              <a:ext cx="2619375" cy="1743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TextBox 8"/>
            <p:cNvSpPr txBox="1"/>
            <p:nvPr/>
          </p:nvSpPr>
          <p:spPr>
            <a:xfrm>
              <a:off x="3002789" y="4181111"/>
              <a:ext cx="259487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002060"/>
                  </a:solidFill>
                  <a:effectLst/>
                  <a:uLnTx/>
                  <a:uFillTx/>
                </a:rPr>
                <a:t>Shift Perspective</a:t>
              </a:r>
            </a:p>
          </p:txBody>
        </p:sp>
      </p:grpSp>
      <p:sp>
        <p:nvSpPr>
          <p:cNvPr id="10" name="TextBox 9"/>
          <p:cNvSpPr txBox="1"/>
          <p:nvPr/>
        </p:nvSpPr>
        <p:spPr>
          <a:xfrm>
            <a:off x="949668" y="1562909"/>
            <a:ext cx="15240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002060"/>
                </a:solidFill>
                <a:effectLst/>
                <a:uLnTx/>
                <a:uFillTx/>
              </a:rPr>
              <a:t>Patterns</a:t>
            </a:r>
          </a:p>
        </p:txBody>
      </p:sp>
    </p:spTree>
    <p:extLst>
      <p:ext uri="{BB962C8B-B14F-4D97-AF65-F5344CB8AC3E}">
        <p14:creationId xmlns:p14="http://schemas.microsoft.com/office/powerpoint/2010/main" val="24750983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C0DCE1E-8A6A-4DD0-9C7E-0A30779B2309}" type="slidenum">
              <a:rPr lang="en-US" smtClean="0"/>
              <a:pPr/>
              <a:t>28</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851849748"/>
              </p:ext>
            </p:extLst>
          </p:nvPr>
        </p:nvGraphicFramePr>
        <p:xfrm>
          <a:off x="243365" y="375821"/>
          <a:ext cx="7986238" cy="1219200"/>
        </p:xfrm>
        <a:graphic>
          <a:graphicData uri="http://schemas.openxmlformats.org/drawingml/2006/table">
            <a:tbl>
              <a:tblPr firstRow="1" bandRow="1"/>
              <a:tblGrid>
                <a:gridCol w="3185638"/>
                <a:gridCol w="4800600"/>
              </a:tblGrid>
              <a:tr h="762000">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r>
                        <a:rPr kumimoji="0" lang="en-US" sz="2400" b="0" i="0" u="none" strike="noStrike" kern="1200" cap="none" spc="0" normalizeH="0" baseline="0" noProof="0" dirty="0" smtClean="0">
                          <a:ln>
                            <a:noFill/>
                          </a:ln>
                          <a:solidFill>
                            <a:srgbClr val="000000"/>
                          </a:solidFill>
                          <a:effectLst/>
                          <a:uLnTx/>
                          <a:uFillTx/>
                          <a:latin typeface="+mn-lt"/>
                          <a:ea typeface="+mj-ea"/>
                          <a:cs typeface="+mj-cs"/>
                        </a:rPr>
                        <a:t>Mathematical Practice </a:t>
                      </a:r>
                      <a:r>
                        <a:rPr kumimoji="0" lang="en-US" sz="4000" b="0" i="0" u="none" strike="noStrike" kern="1200" cap="none" spc="0" normalizeH="0" baseline="0" noProof="0" dirty="0" smtClean="0">
                          <a:ln>
                            <a:noFill/>
                          </a:ln>
                          <a:solidFill>
                            <a:srgbClr val="000000"/>
                          </a:solidFill>
                          <a:effectLst/>
                          <a:uLnTx/>
                          <a:uFillTx/>
                          <a:latin typeface="+mn-lt"/>
                          <a:ea typeface="+mj-ea"/>
                          <a:cs typeface="+mj-cs"/>
                        </a:rPr>
                        <a:t>Standard 8</a:t>
                      </a:r>
                      <a:endParaRPr lang="en-US"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DDDFA"/>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000000"/>
                          </a:solidFill>
                          <a:effectLst/>
                          <a:uLnTx/>
                          <a:uFillTx/>
                          <a:latin typeface="+mn-lt"/>
                          <a:ea typeface="+mn-ea"/>
                          <a:cs typeface="+mn-cs"/>
                        </a:rPr>
                        <a:t>Look for and express regularity in repeated reasoning.</a:t>
                      </a:r>
                    </a:p>
                    <a:p>
                      <a:endParaRPr lang="en-US"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DDDFA"/>
                    </a:solidFill>
                  </a:tcPr>
                </a:tc>
              </a:tr>
            </a:tbl>
          </a:graphicData>
        </a:graphic>
      </p:graphicFrame>
      <p:sp>
        <p:nvSpPr>
          <p:cNvPr id="4" name="TextBox 3"/>
          <p:cNvSpPr txBox="1"/>
          <p:nvPr/>
        </p:nvSpPr>
        <p:spPr>
          <a:xfrm>
            <a:off x="4927064" y="1595021"/>
            <a:ext cx="3150136" cy="5262979"/>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0" cap="none" spc="0" normalizeH="0" baseline="0" noProof="0" dirty="0" smtClean="0">
                <a:ln>
                  <a:noFill/>
                </a:ln>
                <a:solidFill>
                  <a:srgbClr val="0070C0"/>
                </a:solidFill>
                <a:effectLst/>
                <a:uLnTx/>
                <a:uFillTx/>
              </a:rPr>
              <a:t>See repeated calculations and look for generalizations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0070C0"/>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0" cap="none" spc="0" normalizeH="0" baseline="0" noProof="0" dirty="0" smtClean="0">
                <a:ln>
                  <a:noFill/>
                </a:ln>
                <a:solidFill>
                  <a:srgbClr val="0070C0"/>
                </a:solidFill>
                <a:effectLst/>
                <a:uLnTx/>
                <a:uFillTx/>
              </a:rPr>
              <a:t>Recognize reasonable solutions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0070C0"/>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0" cap="none" spc="0" normalizeH="0" baseline="0" noProof="0" dirty="0" smtClean="0">
                <a:ln>
                  <a:noFill/>
                </a:ln>
                <a:solidFill>
                  <a:srgbClr val="0070C0"/>
                </a:solidFill>
                <a:effectLst/>
                <a:uLnTx/>
                <a:uFillTx/>
              </a:rPr>
              <a:t>See the process – attend to details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0070C0"/>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0" cap="none" spc="0" normalizeH="0" baseline="0" noProof="0" dirty="0" smtClean="0">
                <a:ln>
                  <a:noFill/>
                </a:ln>
                <a:solidFill>
                  <a:srgbClr val="0070C0"/>
                </a:solidFill>
                <a:effectLst/>
                <a:uLnTx/>
                <a:uFillTx/>
              </a:rPr>
              <a:t>Understand the broader application of patterns</a:t>
            </a:r>
          </a:p>
          <a:p>
            <a:pPr marL="342900" marR="0" lvl="0" indent="-342900" defTabSz="914400" eaLnBrk="1" fontAlgn="auto" latinLnBrk="0" hangingPunct="1">
              <a:lnSpc>
                <a:spcPct val="100000"/>
              </a:lnSpc>
              <a:spcBef>
                <a:spcPts val="0"/>
              </a:spcBef>
              <a:spcAft>
                <a:spcPts val="0"/>
              </a:spcAft>
              <a:buClrTx/>
              <a:buSzTx/>
              <a:buFont typeface="Arial" pitchFamily="34" charset="0"/>
              <a:buChar char="•"/>
              <a:tabLst/>
              <a:defRPr/>
            </a:pPr>
            <a:endParaRPr kumimoji="0" lang="en-US" sz="2400" b="0" i="0" u="none" strike="noStrike" kern="0" cap="none" spc="0" normalizeH="0" baseline="0" noProof="0" dirty="0" smtClean="0">
              <a:ln>
                <a:noFill/>
              </a:ln>
              <a:solidFill>
                <a:srgbClr val="0070C0"/>
              </a:solidFill>
              <a:effectLst/>
              <a:uLnTx/>
              <a:uFillTx/>
            </a:endParaRPr>
          </a:p>
        </p:txBody>
      </p:sp>
      <p:grpSp>
        <p:nvGrpSpPr>
          <p:cNvPr id="5" name="Group 4"/>
          <p:cNvGrpSpPr/>
          <p:nvPr/>
        </p:nvGrpSpPr>
        <p:grpSpPr>
          <a:xfrm>
            <a:off x="243365" y="1748583"/>
            <a:ext cx="4251360" cy="4904595"/>
            <a:chOff x="243365" y="1748583"/>
            <a:chExt cx="4251360" cy="4904595"/>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365" y="1748583"/>
              <a:ext cx="1794985" cy="2981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828799"/>
              <a:ext cx="1569051" cy="252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9890" y="4789552"/>
              <a:ext cx="2484835" cy="18636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1554708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Mathematics Standards</a:t>
            </a:r>
            <a:endParaRPr lang="en-US" dirty="0"/>
          </a:p>
        </p:txBody>
      </p:sp>
      <p:sp>
        <p:nvSpPr>
          <p:cNvPr id="4" name="Slide Number Placeholder 3"/>
          <p:cNvSpPr>
            <a:spLocks noGrp="1"/>
          </p:cNvSpPr>
          <p:nvPr>
            <p:ph type="sldNum" sz="quarter" idx="12"/>
          </p:nvPr>
        </p:nvSpPr>
        <p:spPr/>
        <p:txBody>
          <a:bodyPr/>
          <a:lstStyle/>
          <a:p>
            <a:fld id="{4C0DCE1E-8A6A-4DD0-9C7E-0A30779B2309}" type="slidenum">
              <a:rPr lang="en-US" smtClean="0">
                <a:solidFill>
                  <a:srgbClr val="000000">
                    <a:tint val="75000"/>
                  </a:srgbClr>
                </a:solidFill>
              </a:rPr>
              <a:pPr/>
              <a:t>29</a:t>
            </a:fld>
            <a:endParaRPr lang="en-US" dirty="0">
              <a:solidFill>
                <a:srgbClr val="000000">
                  <a:tint val="75000"/>
                </a:srgbClr>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6800" y="1371600"/>
            <a:ext cx="645763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819400" y="5638800"/>
            <a:ext cx="3124200" cy="523220"/>
          </a:xfrm>
          <a:prstGeom prst="rect">
            <a:avLst/>
          </a:prstGeom>
          <a:noFill/>
        </p:spPr>
        <p:txBody>
          <a:bodyPr wrap="square" rtlCol="0">
            <a:spAutoFit/>
          </a:bodyPr>
          <a:lstStyle/>
          <a:p>
            <a:pPr algn="ctr"/>
            <a:r>
              <a:rPr lang="en-US" sz="2800" dirty="0" smtClean="0">
                <a:solidFill>
                  <a:srgbClr val="FF0000"/>
                </a:solidFill>
              </a:rPr>
              <a:t>Understanding</a:t>
            </a:r>
            <a:endParaRPr lang="en-US" sz="2800" dirty="0">
              <a:solidFill>
                <a:srgbClr val="FF0000"/>
              </a:solidFill>
            </a:endParaRPr>
          </a:p>
        </p:txBody>
      </p:sp>
      <p:cxnSp>
        <p:nvCxnSpPr>
          <p:cNvPr id="7" name="Straight Arrow Connector 6"/>
          <p:cNvCxnSpPr/>
          <p:nvPr/>
        </p:nvCxnSpPr>
        <p:spPr>
          <a:xfrm flipV="1">
            <a:off x="4000500" y="3886200"/>
            <a:ext cx="190500" cy="1752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088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Mathematics Standards</a:t>
            </a:r>
            <a:endParaRPr lang="en-US" dirty="0"/>
          </a:p>
        </p:txBody>
      </p:sp>
      <p:sp>
        <p:nvSpPr>
          <p:cNvPr id="3" name="Content Placeholder 2"/>
          <p:cNvSpPr>
            <a:spLocks noGrp="1"/>
          </p:cNvSpPr>
          <p:nvPr>
            <p:ph idx="1"/>
          </p:nvPr>
        </p:nvSpPr>
        <p:spPr/>
        <p:txBody>
          <a:bodyPr/>
          <a:lstStyle/>
          <a:p>
            <a:r>
              <a:rPr lang="en-US" dirty="0" smtClean="0"/>
              <a:t>Address </a:t>
            </a:r>
            <a:r>
              <a:rPr lang="en-US" b="1" dirty="0" smtClean="0"/>
              <a:t>kindergarten – grade 12</a:t>
            </a:r>
          </a:p>
          <a:p>
            <a:r>
              <a:rPr lang="en-US" b="1" dirty="0" smtClean="0"/>
              <a:t>Focus </a:t>
            </a:r>
            <a:r>
              <a:rPr lang="en-US" dirty="0" smtClean="0"/>
              <a:t>critical areas identified in grades k-8</a:t>
            </a:r>
          </a:p>
          <a:p>
            <a:r>
              <a:rPr lang="en-US" dirty="0" smtClean="0"/>
              <a:t>Provide </a:t>
            </a:r>
            <a:r>
              <a:rPr lang="en-US" b="1" dirty="0" smtClean="0"/>
              <a:t>coherence</a:t>
            </a:r>
            <a:r>
              <a:rPr lang="en-US" dirty="0" smtClean="0"/>
              <a:t> across grades </a:t>
            </a:r>
          </a:p>
          <a:p>
            <a:r>
              <a:rPr lang="en-US" dirty="0" smtClean="0"/>
              <a:t>Establish increased </a:t>
            </a:r>
            <a:r>
              <a:rPr lang="en-US" b="1" dirty="0" smtClean="0"/>
              <a:t>rigor</a:t>
            </a:r>
          </a:p>
          <a:p>
            <a:r>
              <a:rPr lang="en-US" dirty="0" smtClean="0"/>
              <a:t>Present by conceptual categories in high school</a:t>
            </a:r>
            <a:endParaRPr lang="en-US" dirty="0"/>
          </a:p>
        </p:txBody>
      </p:sp>
      <p:sp>
        <p:nvSpPr>
          <p:cNvPr id="4" name="Slide Number Placeholder 3"/>
          <p:cNvSpPr>
            <a:spLocks noGrp="1"/>
          </p:cNvSpPr>
          <p:nvPr>
            <p:ph type="sldNum" sz="quarter" idx="12"/>
          </p:nvPr>
        </p:nvSpPr>
        <p:spPr/>
        <p:txBody>
          <a:bodyPr/>
          <a:lstStyle/>
          <a:p>
            <a:pPr algn="ctr"/>
            <a:fld id="{4C0DCE1E-8A6A-4DD0-9C7E-0A30779B2309}" type="slidenum">
              <a:rPr lang="en-US" smtClean="0"/>
              <a:pPr algn="ctr"/>
              <a:t>3</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7550" y="4800600"/>
            <a:ext cx="2628900" cy="1743075"/>
          </a:xfrm>
          <a:prstGeom prst="rect">
            <a:avLst/>
          </a:prstGeom>
        </p:spPr>
      </p:pic>
    </p:spTree>
    <p:extLst>
      <p:ext uri="{BB962C8B-B14F-4D97-AF65-F5344CB8AC3E}">
        <p14:creationId xmlns:p14="http://schemas.microsoft.com/office/powerpoint/2010/main" val="34599080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Performance Tasks</a:t>
            </a:r>
            <a:endParaRPr lang="en-US" dirty="0"/>
          </a:p>
        </p:txBody>
      </p:sp>
      <p:sp>
        <p:nvSpPr>
          <p:cNvPr id="4" name="Content Placeholder 3"/>
          <p:cNvSpPr>
            <a:spLocks noGrp="1"/>
          </p:cNvSpPr>
          <p:nvPr>
            <p:ph idx="1"/>
          </p:nvPr>
        </p:nvSpPr>
        <p:spPr/>
        <p:txBody>
          <a:bodyPr>
            <a:normAutofit fontScale="85000" lnSpcReduction="10000"/>
          </a:bodyPr>
          <a:lstStyle/>
          <a:p>
            <a:r>
              <a:rPr lang="en-US" dirty="0" smtClean="0"/>
              <a:t>Activities that give students the opportunity to demonstrate their understanding and mastery of math skills and concepts covered in class.</a:t>
            </a:r>
          </a:p>
          <a:p>
            <a:r>
              <a:rPr lang="en-US" dirty="0" smtClean="0"/>
              <a:t>Students </a:t>
            </a:r>
          </a:p>
          <a:p>
            <a:pPr lvl="1"/>
            <a:r>
              <a:rPr lang="en-US" dirty="0" smtClean="0"/>
              <a:t>Use an organized approach using one or more strategies</a:t>
            </a:r>
          </a:p>
          <a:p>
            <a:pPr lvl="1"/>
            <a:r>
              <a:rPr lang="en-US" dirty="0" smtClean="0"/>
              <a:t>Explain the steps and strategies used to complete the task</a:t>
            </a:r>
          </a:p>
          <a:p>
            <a:pPr lvl="1"/>
            <a:r>
              <a:rPr lang="en-US" dirty="0" smtClean="0"/>
              <a:t>Show evidence of checking answers for correctness and reasonableness.</a:t>
            </a:r>
          </a:p>
          <a:p>
            <a:r>
              <a:rPr lang="en-US" dirty="0" smtClean="0"/>
              <a:t>The tasks require analysis to explain the methods used and the reasoning behind choosing the method.</a:t>
            </a:r>
          </a:p>
        </p:txBody>
      </p:sp>
      <p:sp>
        <p:nvSpPr>
          <p:cNvPr id="2" name="Slide Number Placeholder 1"/>
          <p:cNvSpPr>
            <a:spLocks noGrp="1"/>
          </p:cNvSpPr>
          <p:nvPr>
            <p:ph type="sldNum" sz="quarter" idx="12"/>
          </p:nvPr>
        </p:nvSpPr>
        <p:spPr/>
        <p:txBody>
          <a:bodyPr/>
          <a:lstStyle/>
          <a:p>
            <a:fld id="{4C0DCE1E-8A6A-4DD0-9C7E-0A30779B2309}" type="slidenum">
              <a:rPr lang="en-US" smtClean="0">
                <a:solidFill>
                  <a:srgbClr val="000000">
                    <a:tint val="75000"/>
                  </a:srgbClr>
                </a:solidFill>
              </a:rPr>
              <a:pPr/>
              <a:t>30</a:t>
            </a:fld>
            <a:endParaRPr lang="en-US">
              <a:solidFill>
                <a:srgbClr val="000000">
                  <a:tint val="75000"/>
                </a:srgbClr>
              </a:solidFill>
            </a:endParaRPr>
          </a:p>
        </p:txBody>
      </p:sp>
      <p:sp>
        <p:nvSpPr>
          <p:cNvPr id="5" name="TextBox 4"/>
          <p:cNvSpPr txBox="1"/>
          <p:nvPr/>
        </p:nvSpPr>
        <p:spPr>
          <a:xfrm>
            <a:off x="685800" y="6211669"/>
            <a:ext cx="6553200" cy="307777"/>
          </a:xfrm>
          <a:prstGeom prst="rect">
            <a:avLst/>
          </a:prstGeom>
          <a:noFill/>
        </p:spPr>
        <p:txBody>
          <a:bodyPr wrap="square" rtlCol="0">
            <a:spAutoFit/>
          </a:bodyPr>
          <a:lstStyle/>
          <a:p>
            <a:r>
              <a:rPr lang="en-US" sz="1400" dirty="0">
                <a:solidFill>
                  <a:srgbClr val="000000"/>
                </a:solidFill>
              </a:rPr>
              <a:t>http://insidemathematics.org/index.php/exemplary-lessons-integrating-practice-standards</a:t>
            </a:r>
          </a:p>
        </p:txBody>
      </p:sp>
    </p:spTree>
    <p:extLst>
      <p:ext uri="{BB962C8B-B14F-4D97-AF65-F5344CB8AC3E}">
        <p14:creationId xmlns:p14="http://schemas.microsoft.com/office/powerpoint/2010/main" val="37145801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a:t>
            </a:r>
            <a:endParaRPr lang="en-US" dirty="0"/>
          </a:p>
        </p:txBody>
      </p:sp>
      <p:sp>
        <p:nvSpPr>
          <p:cNvPr id="3" name="Content Placeholder 2"/>
          <p:cNvSpPr>
            <a:spLocks noGrp="1"/>
          </p:cNvSpPr>
          <p:nvPr>
            <p:ph sz="half" idx="1"/>
          </p:nvPr>
        </p:nvSpPr>
        <p:spPr/>
        <p:txBody>
          <a:bodyPr/>
          <a:lstStyle/>
          <a:p>
            <a:r>
              <a:rPr lang="en-US" dirty="0" smtClean="0"/>
              <a:t>Frayer Model</a:t>
            </a:r>
            <a:endParaRPr lang="en-US" dirty="0"/>
          </a:p>
        </p:txBody>
      </p:sp>
      <p:sp>
        <p:nvSpPr>
          <p:cNvPr id="4" name="Content Placeholder 3"/>
          <p:cNvSpPr>
            <a:spLocks noGrp="1"/>
          </p:cNvSpPr>
          <p:nvPr>
            <p:ph sz="half" idx="2"/>
          </p:nvPr>
        </p:nvSpPr>
        <p:spPr/>
        <p:txBody>
          <a:bodyPr/>
          <a:lstStyle/>
          <a:p>
            <a:r>
              <a:rPr lang="en-US" dirty="0" err="1" smtClean="0"/>
              <a:t>WordMap</a:t>
            </a:r>
            <a:endParaRPr lang="en-US" dirty="0"/>
          </a:p>
        </p:txBody>
      </p:sp>
      <p:sp>
        <p:nvSpPr>
          <p:cNvPr id="5" name="Slide Number Placeholder 4"/>
          <p:cNvSpPr>
            <a:spLocks noGrp="1"/>
          </p:cNvSpPr>
          <p:nvPr>
            <p:ph type="sldNum" sz="quarter" idx="12"/>
          </p:nvPr>
        </p:nvSpPr>
        <p:spPr/>
        <p:txBody>
          <a:bodyPr/>
          <a:lstStyle/>
          <a:p>
            <a:fld id="{4C0DCE1E-8A6A-4DD0-9C7E-0A30779B2309}" type="slidenum">
              <a:rPr lang="en-US" smtClean="0">
                <a:solidFill>
                  <a:srgbClr val="000000">
                    <a:tint val="75000"/>
                  </a:srgbClr>
                </a:solidFill>
              </a:rPr>
              <a:pPr/>
              <a:t>31</a:t>
            </a:fld>
            <a:endParaRPr lang="en-US">
              <a:solidFill>
                <a:srgbClr val="000000">
                  <a:tint val="75000"/>
                </a:srgb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367115"/>
            <a:ext cx="3344463" cy="355716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1" y="2266154"/>
            <a:ext cx="3276600" cy="37590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84726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Vocabulary</a:t>
            </a:r>
            <a:endParaRPr lang="en-US" dirty="0"/>
          </a:p>
        </p:txBody>
      </p:sp>
      <p:sp>
        <p:nvSpPr>
          <p:cNvPr id="5" name="Slide Number Placeholder 4"/>
          <p:cNvSpPr>
            <a:spLocks noGrp="1"/>
          </p:cNvSpPr>
          <p:nvPr>
            <p:ph type="sldNum" sz="quarter" idx="10"/>
          </p:nvPr>
        </p:nvSpPr>
        <p:spPr/>
        <p:txBody>
          <a:bodyPr/>
          <a:lstStyle/>
          <a:p>
            <a:fld id="{4C0DCE1E-8A6A-4DD0-9C7E-0A30779B2309}" type="slidenum">
              <a:rPr lang="en-US" smtClean="0">
                <a:solidFill>
                  <a:srgbClr val="000000">
                    <a:tint val="75000"/>
                  </a:srgbClr>
                </a:solidFill>
              </a:rPr>
              <a:pPr/>
              <a:t>32</a:t>
            </a:fld>
            <a:endParaRPr lang="en-US">
              <a:solidFill>
                <a:srgbClr val="000000">
                  <a:tint val="75000"/>
                </a:srgb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890" y="1295400"/>
            <a:ext cx="4207448" cy="5343525"/>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3076" name="Picture 4" descr="https://encrypted-tbn1.gstatic.com/images?q=tbn:ANd9GcQi93SY_35kNpDUgShTJVKwIVpGTUkBbrELI04FyloqJ5Ws84kf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981200"/>
            <a:ext cx="180975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233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Vocabulary List</a:t>
            </a:r>
            <a:endParaRPr lang="en-US" dirty="0"/>
          </a:p>
        </p:txBody>
      </p:sp>
      <p:sp>
        <p:nvSpPr>
          <p:cNvPr id="4" name="Content Placeholder 3"/>
          <p:cNvSpPr>
            <a:spLocks noGrp="1"/>
          </p:cNvSpPr>
          <p:nvPr>
            <p:ph idx="1"/>
          </p:nvPr>
        </p:nvSpPr>
        <p:spPr/>
        <p:txBody>
          <a:bodyPr/>
          <a:lstStyle/>
          <a:p>
            <a:r>
              <a:rPr lang="en-US" dirty="0" smtClean="0"/>
              <a:t>From Marzano’s grade level list:</a:t>
            </a:r>
          </a:p>
          <a:p>
            <a:pPr marL="0" indent="0">
              <a:buNone/>
            </a:pPr>
            <a:endParaRPr lang="en-US" dirty="0" smtClean="0"/>
          </a:p>
        </p:txBody>
      </p:sp>
      <p:sp>
        <p:nvSpPr>
          <p:cNvPr id="3" name="Slide Number Placeholder 2"/>
          <p:cNvSpPr>
            <a:spLocks noGrp="1"/>
          </p:cNvSpPr>
          <p:nvPr>
            <p:ph type="sldNum" sz="quarter" idx="12"/>
          </p:nvPr>
        </p:nvSpPr>
        <p:spPr/>
        <p:txBody>
          <a:bodyPr/>
          <a:lstStyle/>
          <a:p>
            <a:fld id="{4C0DCE1E-8A6A-4DD0-9C7E-0A30779B2309}" type="slidenum">
              <a:rPr lang="en-US" smtClean="0">
                <a:solidFill>
                  <a:srgbClr val="000000">
                    <a:tint val="75000"/>
                  </a:srgbClr>
                </a:solidFill>
              </a:rPr>
              <a:pPr/>
              <a:t>33</a:t>
            </a:fld>
            <a:endParaRPr lang="en-US">
              <a:solidFill>
                <a:srgbClr val="000000">
                  <a:tint val="75000"/>
                </a:srgb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355786472"/>
              </p:ext>
            </p:extLst>
          </p:nvPr>
        </p:nvGraphicFramePr>
        <p:xfrm>
          <a:off x="533400" y="2362198"/>
          <a:ext cx="7467600" cy="3733802"/>
        </p:xfrm>
        <a:graphic>
          <a:graphicData uri="http://schemas.openxmlformats.org/drawingml/2006/table">
            <a:tbl>
              <a:tblPr firstRow="1" bandRow="1">
                <a:tableStyleId>{5C22544A-7EE6-4342-B048-85BDC9FD1C3A}</a:tableStyleId>
              </a:tblPr>
              <a:tblGrid>
                <a:gridCol w="1447800"/>
                <a:gridCol w="1828800"/>
                <a:gridCol w="1371600"/>
                <a:gridCol w="2819400"/>
              </a:tblGrid>
              <a:tr h="440959">
                <a:tc>
                  <a:txBody>
                    <a:bodyPr/>
                    <a:lstStyle/>
                    <a:p>
                      <a:pPr algn="ctr"/>
                      <a:r>
                        <a:rPr lang="en-US" dirty="0" smtClean="0"/>
                        <a:t>1</a:t>
                      </a:r>
                      <a:endParaRPr lang="en-US" dirty="0"/>
                    </a:p>
                  </a:txBody>
                  <a:tcPr/>
                </a:tc>
                <a:tc>
                  <a:txBody>
                    <a:bodyPr/>
                    <a:lstStyle/>
                    <a:p>
                      <a:pPr algn="ctr"/>
                      <a:r>
                        <a:rPr lang="en-US" dirty="0" smtClean="0"/>
                        <a:t>4</a:t>
                      </a:r>
                      <a:endParaRPr lang="en-US" dirty="0"/>
                    </a:p>
                  </a:txBody>
                  <a:tcPr/>
                </a:tc>
                <a:tc>
                  <a:txBody>
                    <a:bodyPr/>
                    <a:lstStyle/>
                    <a:p>
                      <a:pPr algn="ctr"/>
                      <a:r>
                        <a:rPr lang="en-US" dirty="0" smtClean="0"/>
                        <a:t>8</a:t>
                      </a:r>
                      <a:endParaRPr lang="en-US" dirty="0"/>
                    </a:p>
                  </a:txBody>
                  <a:tcPr/>
                </a:tc>
                <a:tc>
                  <a:txBody>
                    <a:bodyPr/>
                    <a:lstStyle/>
                    <a:p>
                      <a:pPr algn="ctr"/>
                      <a:r>
                        <a:rPr lang="en-US" dirty="0" smtClean="0"/>
                        <a:t>Algebra</a:t>
                      </a:r>
                      <a:endParaRPr lang="en-US" dirty="0"/>
                    </a:p>
                  </a:txBody>
                  <a:tcPr/>
                </a:tc>
              </a:tr>
              <a:tr h="440959">
                <a:tc>
                  <a:txBody>
                    <a:bodyPr/>
                    <a:lstStyle/>
                    <a:p>
                      <a:r>
                        <a:rPr lang="en-US" dirty="0" smtClean="0"/>
                        <a:t>Addend</a:t>
                      </a:r>
                      <a:endParaRPr lang="en-US" dirty="0"/>
                    </a:p>
                  </a:txBody>
                  <a:tcPr/>
                </a:tc>
                <a:tc>
                  <a:txBody>
                    <a:bodyPr/>
                    <a:lstStyle/>
                    <a:p>
                      <a:r>
                        <a:rPr lang="en-US" dirty="0" smtClean="0"/>
                        <a:t>Bar graph</a:t>
                      </a:r>
                      <a:endParaRPr lang="en-US" dirty="0"/>
                    </a:p>
                  </a:txBody>
                  <a:tcPr/>
                </a:tc>
                <a:tc>
                  <a:txBody>
                    <a:bodyPr/>
                    <a:lstStyle/>
                    <a:p>
                      <a:r>
                        <a:rPr lang="en-US" dirty="0" smtClean="0"/>
                        <a:t>Altitude</a:t>
                      </a:r>
                      <a:endParaRPr lang="en-US" dirty="0"/>
                    </a:p>
                  </a:txBody>
                  <a:tcPr/>
                </a:tc>
                <a:tc>
                  <a:txBody>
                    <a:bodyPr/>
                    <a:lstStyle/>
                    <a:p>
                      <a:r>
                        <a:rPr lang="en-US" dirty="0" smtClean="0"/>
                        <a:t>Binary system</a:t>
                      </a:r>
                      <a:endParaRPr lang="en-US" dirty="0"/>
                    </a:p>
                  </a:txBody>
                  <a:tcPr/>
                </a:tc>
              </a:tr>
              <a:tr h="440959">
                <a:tc>
                  <a:txBody>
                    <a:bodyPr/>
                    <a:lstStyle/>
                    <a:p>
                      <a:r>
                        <a:rPr lang="en-US" dirty="0" smtClean="0"/>
                        <a:t>Chart</a:t>
                      </a:r>
                      <a:endParaRPr lang="en-US" dirty="0"/>
                    </a:p>
                  </a:txBody>
                  <a:tcPr/>
                </a:tc>
                <a:tc>
                  <a:txBody>
                    <a:bodyPr/>
                    <a:lstStyle/>
                    <a:p>
                      <a:r>
                        <a:rPr lang="en-US" dirty="0" smtClean="0"/>
                        <a:t>Diameter</a:t>
                      </a:r>
                      <a:endParaRPr lang="en-US" dirty="0"/>
                    </a:p>
                  </a:txBody>
                  <a:tcPr/>
                </a:tc>
                <a:tc>
                  <a:txBody>
                    <a:bodyPr/>
                    <a:lstStyle/>
                    <a:p>
                      <a:r>
                        <a:rPr lang="en-US" dirty="0" smtClean="0"/>
                        <a:t>Converse</a:t>
                      </a:r>
                      <a:endParaRPr lang="en-US" dirty="0"/>
                    </a:p>
                  </a:txBody>
                  <a:tcPr/>
                </a:tc>
                <a:tc>
                  <a:txBody>
                    <a:bodyPr/>
                    <a:lstStyle/>
                    <a:p>
                      <a:r>
                        <a:rPr lang="en-US" dirty="0" smtClean="0"/>
                        <a:t>Divide radical expressions</a:t>
                      </a:r>
                      <a:endParaRPr lang="en-US" dirty="0"/>
                    </a:p>
                  </a:txBody>
                  <a:tcPr/>
                </a:tc>
              </a:tr>
              <a:tr h="500609">
                <a:tc>
                  <a:txBody>
                    <a:bodyPr/>
                    <a:lstStyle/>
                    <a:p>
                      <a:r>
                        <a:rPr lang="en-US" dirty="0" smtClean="0"/>
                        <a:t>Height</a:t>
                      </a:r>
                      <a:endParaRPr lang="en-US" dirty="0"/>
                    </a:p>
                  </a:txBody>
                  <a:tcPr/>
                </a:tc>
                <a:tc>
                  <a:txBody>
                    <a:bodyPr/>
                    <a:lstStyle/>
                    <a:p>
                      <a:r>
                        <a:rPr lang="en-US" dirty="0" smtClean="0"/>
                        <a:t>Equivalent forms</a:t>
                      </a:r>
                      <a:endParaRPr lang="en-US" dirty="0"/>
                    </a:p>
                  </a:txBody>
                  <a:tcPr/>
                </a:tc>
                <a:tc>
                  <a:txBody>
                    <a:bodyPr/>
                    <a:lstStyle/>
                    <a:p>
                      <a:r>
                        <a:rPr lang="en-US" dirty="0" smtClean="0"/>
                        <a:t>Extrapolate</a:t>
                      </a:r>
                      <a:endParaRPr lang="en-US" dirty="0"/>
                    </a:p>
                  </a:txBody>
                  <a:tcPr/>
                </a:tc>
                <a:tc>
                  <a:txBody>
                    <a:bodyPr/>
                    <a:lstStyle/>
                    <a:p>
                      <a:r>
                        <a:rPr lang="en-US" dirty="0" smtClean="0"/>
                        <a:t>Exponent</a:t>
                      </a:r>
                      <a:endParaRPr lang="en-US" dirty="0"/>
                    </a:p>
                  </a:txBody>
                  <a:tcPr/>
                </a:tc>
              </a:tr>
              <a:tr h="440959">
                <a:tc>
                  <a:txBody>
                    <a:bodyPr/>
                    <a:lstStyle/>
                    <a:p>
                      <a:r>
                        <a:rPr lang="en-US" dirty="0" smtClean="0"/>
                        <a:t>Line</a:t>
                      </a:r>
                      <a:endParaRPr lang="en-US" dirty="0"/>
                    </a:p>
                  </a:txBody>
                  <a:tcPr/>
                </a:tc>
                <a:tc>
                  <a:txBody>
                    <a:bodyPr/>
                    <a:lstStyle/>
                    <a:p>
                      <a:r>
                        <a:rPr lang="en-US" dirty="0" smtClean="0"/>
                        <a:t>Obtuse angle</a:t>
                      </a:r>
                      <a:endParaRPr lang="en-US" dirty="0"/>
                    </a:p>
                  </a:txBody>
                  <a:tcPr/>
                </a:tc>
                <a:tc>
                  <a:txBody>
                    <a:bodyPr/>
                    <a:lstStyle/>
                    <a:p>
                      <a:r>
                        <a:rPr lang="en-US" dirty="0" smtClean="0"/>
                        <a:t>Intercept</a:t>
                      </a:r>
                      <a:endParaRPr lang="en-US" dirty="0"/>
                    </a:p>
                  </a:txBody>
                  <a:tcPr/>
                </a:tc>
                <a:tc>
                  <a:txBody>
                    <a:bodyPr/>
                    <a:lstStyle/>
                    <a:p>
                      <a:r>
                        <a:rPr lang="en-US" dirty="0" smtClean="0"/>
                        <a:t>Matrix</a:t>
                      </a:r>
                      <a:endParaRPr lang="en-US" dirty="0"/>
                    </a:p>
                  </a:txBody>
                  <a:tcPr/>
                </a:tc>
              </a:tr>
              <a:tr h="440959">
                <a:tc>
                  <a:txBody>
                    <a:bodyPr/>
                    <a:lstStyle/>
                    <a:p>
                      <a:r>
                        <a:rPr lang="en-US" dirty="0" smtClean="0"/>
                        <a:t>Place order</a:t>
                      </a:r>
                      <a:endParaRPr lang="en-US" dirty="0"/>
                    </a:p>
                  </a:txBody>
                  <a:tcPr/>
                </a:tc>
                <a:tc>
                  <a:txBody>
                    <a:bodyPr/>
                    <a:lstStyle/>
                    <a:p>
                      <a:r>
                        <a:rPr lang="en-US" dirty="0" smtClean="0"/>
                        <a:t>Pictograph</a:t>
                      </a:r>
                      <a:endParaRPr lang="en-US" dirty="0"/>
                    </a:p>
                  </a:txBody>
                  <a:tcPr/>
                </a:tc>
                <a:tc>
                  <a:txBody>
                    <a:bodyPr/>
                    <a:lstStyle/>
                    <a:p>
                      <a:r>
                        <a:rPr lang="en-US" dirty="0" smtClean="0"/>
                        <a:t>Predict</a:t>
                      </a:r>
                      <a:endParaRPr lang="en-US" dirty="0"/>
                    </a:p>
                  </a:txBody>
                  <a:tcPr/>
                </a:tc>
                <a:tc>
                  <a:txBody>
                    <a:bodyPr/>
                    <a:lstStyle/>
                    <a:p>
                      <a:r>
                        <a:rPr lang="en-US" dirty="0" smtClean="0"/>
                        <a:t>Number subsystem</a:t>
                      </a:r>
                      <a:endParaRPr lang="en-US" dirty="0"/>
                    </a:p>
                  </a:txBody>
                  <a:tcPr/>
                </a:tc>
              </a:tr>
              <a:tr h="440959">
                <a:tc>
                  <a:txBody>
                    <a:bodyPr/>
                    <a:lstStyle/>
                    <a:p>
                      <a:r>
                        <a:rPr lang="en-US" dirty="0" smtClean="0"/>
                        <a:t>Sum</a:t>
                      </a:r>
                      <a:endParaRPr lang="en-US" dirty="0"/>
                    </a:p>
                  </a:txBody>
                  <a:tcPr/>
                </a:tc>
                <a:tc>
                  <a:txBody>
                    <a:bodyPr/>
                    <a:lstStyle/>
                    <a:p>
                      <a:r>
                        <a:rPr lang="en-US" dirty="0" smtClean="0"/>
                        <a:t>Ratio</a:t>
                      </a:r>
                      <a:endParaRPr lang="en-US" dirty="0"/>
                    </a:p>
                  </a:txBody>
                  <a:tcPr/>
                </a:tc>
                <a:tc>
                  <a:txBody>
                    <a:bodyPr/>
                    <a:lstStyle/>
                    <a:p>
                      <a:r>
                        <a:rPr lang="en-US" dirty="0" smtClean="0"/>
                        <a:t>Segment</a:t>
                      </a:r>
                      <a:endParaRPr lang="en-US" dirty="0"/>
                    </a:p>
                  </a:txBody>
                  <a:tcPr/>
                </a:tc>
                <a:tc>
                  <a:txBody>
                    <a:bodyPr/>
                    <a:lstStyle/>
                    <a:p>
                      <a:r>
                        <a:rPr lang="en-US" dirty="0" smtClean="0"/>
                        <a:t>Polynomial division</a:t>
                      </a:r>
                      <a:endParaRPr lang="en-US" dirty="0"/>
                    </a:p>
                  </a:txBody>
                  <a:tcPr/>
                </a:tc>
              </a:tr>
              <a:tr h="587439">
                <a:tc>
                  <a:txBody>
                    <a:bodyPr/>
                    <a:lstStyle/>
                    <a:p>
                      <a:r>
                        <a:rPr lang="en-US" dirty="0" smtClean="0"/>
                        <a:t>tally</a:t>
                      </a:r>
                      <a:endParaRPr lang="en-US" dirty="0"/>
                    </a:p>
                  </a:txBody>
                  <a:tcPr/>
                </a:tc>
                <a:tc>
                  <a:txBody>
                    <a:bodyPr/>
                    <a:lstStyle/>
                    <a:p>
                      <a:r>
                        <a:rPr lang="en-US" dirty="0" smtClean="0"/>
                        <a:t>transformation</a:t>
                      </a:r>
                      <a:endParaRPr lang="en-US" dirty="0"/>
                    </a:p>
                  </a:txBody>
                  <a:tcPr/>
                </a:tc>
                <a:tc>
                  <a:txBody>
                    <a:bodyPr/>
                    <a:lstStyle/>
                    <a:p>
                      <a:r>
                        <a:rPr lang="en-US" dirty="0" smtClean="0"/>
                        <a:t>slope</a:t>
                      </a:r>
                      <a:endParaRPr lang="en-US" dirty="0"/>
                    </a:p>
                  </a:txBody>
                  <a:tcPr/>
                </a:tc>
                <a:tc>
                  <a:txBody>
                    <a:bodyPr/>
                    <a:lstStyle/>
                    <a:p>
                      <a:r>
                        <a:rPr lang="en-US" dirty="0" smtClean="0"/>
                        <a:t>reciprocal</a:t>
                      </a:r>
                      <a:endParaRPr lang="en-US" dirty="0"/>
                    </a:p>
                  </a:txBody>
                  <a:tcPr/>
                </a:tc>
              </a:tr>
            </a:tbl>
          </a:graphicData>
        </a:graphic>
      </p:graphicFrame>
    </p:spTree>
    <p:extLst>
      <p:ext uri="{BB962C8B-B14F-4D97-AF65-F5344CB8AC3E}">
        <p14:creationId xmlns:p14="http://schemas.microsoft.com/office/powerpoint/2010/main" val="34555388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can you do right now?</a:t>
            </a:r>
            <a:endParaRPr lang="en-US" dirty="0"/>
          </a:p>
        </p:txBody>
      </p:sp>
      <p:sp>
        <p:nvSpPr>
          <p:cNvPr id="2" name="Slide Number Placeholder 1"/>
          <p:cNvSpPr>
            <a:spLocks noGrp="1"/>
          </p:cNvSpPr>
          <p:nvPr>
            <p:ph type="sldNum" sz="quarter" idx="12"/>
          </p:nvPr>
        </p:nvSpPr>
        <p:spPr/>
        <p:txBody>
          <a:bodyPr/>
          <a:lstStyle/>
          <a:p>
            <a:fld id="{4C0DCE1E-8A6A-4DD0-9C7E-0A30779B2309}" type="slidenum">
              <a:rPr lang="en-US" smtClean="0"/>
              <a:pPr/>
              <a:t>34</a:t>
            </a:fld>
            <a:endParaRPr lang="en-US"/>
          </a:p>
        </p:txBody>
      </p:sp>
      <p:sp>
        <p:nvSpPr>
          <p:cNvPr id="6" name="Content Placeholder 5"/>
          <p:cNvSpPr>
            <a:spLocks noGrp="1"/>
          </p:cNvSpPr>
          <p:nvPr>
            <p:ph idx="1"/>
          </p:nvPr>
        </p:nvSpPr>
        <p:spPr/>
        <p:txBody>
          <a:bodyPr/>
          <a:lstStyle/>
          <a:p>
            <a:r>
              <a:rPr lang="en-US" dirty="0" smtClean="0"/>
              <a:t>Attend to Focus</a:t>
            </a:r>
          </a:p>
          <a:p>
            <a:r>
              <a:rPr lang="en-US" dirty="0" smtClean="0"/>
              <a:t>Incorporate the Math Practices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505200"/>
            <a:ext cx="2751475"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68287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a:xfrm>
            <a:off x="1676400" y="2362200"/>
            <a:ext cx="5105399" cy="2286000"/>
          </a:xfrm>
        </p:spPr>
        <p:txBody>
          <a:bodyPr/>
          <a:lstStyle/>
          <a:p>
            <a:pPr marL="0" indent="0" algn="ctr">
              <a:buNone/>
            </a:pPr>
            <a:r>
              <a:rPr lang="en-US" dirty="0" smtClean="0"/>
              <a:t>Deborah Riddle</a:t>
            </a:r>
          </a:p>
          <a:p>
            <a:pPr marL="0" indent="0" algn="ctr">
              <a:buNone/>
            </a:pPr>
            <a:r>
              <a:rPr lang="en-US" sz="2400" dirty="0" smtClean="0"/>
              <a:t>Math Content Specialist</a:t>
            </a:r>
          </a:p>
          <a:p>
            <a:pPr marL="0" indent="0" algn="ctr">
              <a:buNone/>
            </a:pPr>
            <a:r>
              <a:rPr lang="en-US" sz="2400" dirty="0">
                <a:hlinkClick r:id="rId3"/>
              </a:rPr>
              <a:t>d</a:t>
            </a:r>
            <a:r>
              <a:rPr lang="en-US" sz="2400" dirty="0" smtClean="0">
                <a:hlinkClick r:id="rId3"/>
              </a:rPr>
              <a:t>eborah.riddle@alaska.gov</a:t>
            </a:r>
            <a:endParaRPr lang="en-US" sz="2400" dirty="0" smtClean="0"/>
          </a:p>
          <a:p>
            <a:pPr marL="0" indent="0" algn="ctr">
              <a:buNone/>
            </a:pPr>
            <a:r>
              <a:rPr lang="en-US" sz="2400" dirty="0"/>
              <a:t>(</a:t>
            </a:r>
            <a:r>
              <a:rPr lang="en-US" sz="2400" dirty="0" smtClean="0"/>
              <a:t>907) 465-3758</a:t>
            </a:r>
            <a:endParaRPr lang="en-US" sz="2400" dirty="0"/>
          </a:p>
        </p:txBody>
      </p:sp>
      <p:sp>
        <p:nvSpPr>
          <p:cNvPr id="4" name="Slide Number Placeholder 3"/>
          <p:cNvSpPr>
            <a:spLocks noGrp="1"/>
          </p:cNvSpPr>
          <p:nvPr>
            <p:ph type="sldNum" sz="quarter" idx="12"/>
          </p:nvPr>
        </p:nvSpPr>
        <p:spPr/>
        <p:txBody>
          <a:bodyPr/>
          <a:lstStyle/>
          <a:p>
            <a:pPr algn="ctr"/>
            <a:fld id="{4C0DCE1E-8A6A-4DD0-9C7E-0A30779B2309}" type="slidenum">
              <a:rPr lang="en-US" smtClean="0"/>
              <a:pPr algn="ctr"/>
              <a:t>35</a:t>
            </a:fld>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114800"/>
            <a:ext cx="2143125" cy="2143125"/>
          </a:xfrm>
          <a:prstGeom prst="rect">
            <a:avLst/>
          </a:prstGeom>
        </p:spPr>
      </p:pic>
    </p:spTree>
    <p:extLst>
      <p:ext uri="{BB962C8B-B14F-4D97-AF65-F5344CB8AC3E}">
        <p14:creationId xmlns:p14="http://schemas.microsoft.com/office/powerpoint/2010/main" val="4287360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Mathematics Standards Organization</a:t>
            </a:r>
            <a:endParaRPr lang="en-US" dirty="0"/>
          </a:p>
        </p:txBody>
      </p:sp>
      <p:sp>
        <p:nvSpPr>
          <p:cNvPr id="4" name="Slide Number Placeholder 3"/>
          <p:cNvSpPr>
            <a:spLocks noGrp="1"/>
          </p:cNvSpPr>
          <p:nvPr>
            <p:ph type="sldNum" sz="quarter" idx="12"/>
          </p:nvPr>
        </p:nvSpPr>
        <p:spPr/>
        <p:txBody>
          <a:bodyPr/>
          <a:lstStyle/>
          <a:p>
            <a:fld id="{4C0DCE1E-8A6A-4DD0-9C7E-0A30779B2309}" type="slidenum">
              <a:rPr lang="en-US" smtClean="0">
                <a:solidFill>
                  <a:srgbClr val="000000">
                    <a:tint val="75000"/>
                  </a:srgbClr>
                </a:solidFill>
              </a:rPr>
              <a:pPr/>
              <a:t>4</a:t>
            </a:fld>
            <a:endParaRPr lang="en-US" dirty="0">
              <a:solidFill>
                <a:srgbClr val="000000">
                  <a:tint val="75000"/>
                </a:srgbClr>
              </a:solidFill>
            </a:endParaRPr>
          </a:p>
        </p:txBody>
      </p:sp>
      <p:sp>
        <p:nvSpPr>
          <p:cNvPr id="5" name="Content Placeholder 2"/>
          <p:cNvSpPr>
            <a:spLocks noGrp="1"/>
          </p:cNvSpPr>
          <p:nvPr>
            <p:ph idx="1"/>
          </p:nvPr>
        </p:nvSpPr>
        <p:spPr/>
        <p:txBody>
          <a:bodyPr/>
          <a:lstStyle/>
          <a:p>
            <a:pPr marL="114300" indent="0">
              <a:buNone/>
            </a:pPr>
            <a:r>
              <a:rPr lang="en-US" sz="3600" dirty="0"/>
              <a:t>Two areas of equal importance</a:t>
            </a:r>
          </a:p>
          <a:p>
            <a:pPr algn="ctr"/>
            <a:r>
              <a:rPr lang="en-US" sz="3200" dirty="0"/>
              <a:t>Standards for Mathematical </a:t>
            </a:r>
            <a:r>
              <a:rPr lang="en-US" sz="3200" dirty="0" smtClean="0"/>
              <a:t>Practice</a:t>
            </a:r>
          </a:p>
          <a:p>
            <a:pPr algn="ctr"/>
            <a:endParaRPr lang="en-US" sz="3200" dirty="0"/>
          </a:p>
          <a:p>
            <a:pPr marL="114300" indent="0" algn="ctr">
              <a:buNone/>
            </a:pPr>
            <a:endParaRPr lang="en-US" sz="3200" dirty="0" smtClean="0"/>
          </a:p>
          <a:p>
            <a:pPr algn="ctr"/>
            <a:r>
              <a:rPr lang="en-US" sz="3200" dirty="0" smtClean="0"/>
              <a:t>Standards for Mathematical Content</a:t>
            </a:r>
            <a:endParaRPr lang="en-US" sz="3200" dirty="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819400"/>
            <a:ext cx="75723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788310"/>
            <a:ext cx="76200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4539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Mathematics </a:t>
            </a:r>
            <a:r>
              <a:rPr lang="en-US" smtClean="0"/>
              <a:t>Standards Organization</a:t>
            </a:r>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4C0DCE1E-8A6A-4DD0-9C7E-0A30779B2309}" type="slidenum">
              <a:rPr lang="en-US" smtClean="0">
                <a:solidFill>
                  <a:srgbClr val="000000">
                    <a:tint val="75000"/>
                  </a:srgbClr>
                </a:solidFill>
              </a:rPr>
              <a:pPr/>
              <a:t>5</a:t>
            </a:fld>
            <a:endParaRPr lang="en-US" dirty="0">
              <a:solidFill>
                <a:srgbClr val="000000">
                  <a:tint val="75000"/>
                </a:srgbClr>
              </a:solidFill>
            </a:endParaRPr>
          </a:p>
        </p:txBody>
      </p:sp>
      <p:pic>
        <p:nvPicPr>
          <p:cNvPr id="5" name="Content Placeholder 6"/>
          <p:cNvPicPr>
            <a:picLocks noChangeAspect="1"/>
          </p:cNvPicPr>
          <p:nvPr/>
        </p:nvPicPr>
        <p:blipFill rotWithShape="1">
          <a:blip r:embed="rId3" cstate="print">
            <a:extLst>
              <a:ext uri="{28A0092B-C50C-407E-A947-70E740481C1C}">
                <a14:useLocalDpi xmlns:a14="http://schemas.microsoft.com/office/drawing/2010/main" val="0"/>
              </a:ext>
            </a:extLst>
          </a:blip>
          <a:srcRect b="1801"/>
          <a:stretch/>
        </p:blipFill>
        <p:spPr>
          <a:xfrm>
            <a:off x="381000" y="1447800"/>
            <a:ext cx="7878935" cy="4848225"/>
          </a:xfrm>
          <a:prstGeom prst="rect">
            <a:avLst/>
          </a:prstGeom>
        </p:spPr>
      </p:pic>
    </p:spTree>
    <p:extLst>
      <p:ext uri="{BB962C8B-B14F-4D97-AF65-F5344CB8AC3E}">
        <p14:creationId xmlns:p14="http://schemas.microsoft.com/office/powerpoint/2010/main" val="1126303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 1</a:t>
            </a:r>
            <a:endParaRPr lang="en-US" dirty="0"/>
          </a:p>
        </p:txBody>
      </p:sp>
      <p:sp>
        <p:nvSpPr>
          <p:cNvPr id="4" name="Content Placeholder 3"/>
          <p:cNvSpPr>
            <a:spLocks noGrp="1"/>
          </p:cNvSpPr>
          <p:nvPr>
            <p:ph idx="1"/>
          </p:nvPr>
        </p:nvSpPr>
        <p:spPr/>
        <p:txBody>
          <a:bodyPr/>
          <a:lstStyle/>
          <a:p>
            <a:pPr marL="0" indent="0">
              <a:buNone/>
            </a:pPr>
            <a:r>
              <a:rPr lang="en-US" b="1" dirty="0" smtClean="0"/>
              <a:t>Focus</a:t>
            </a:r>
          </a:p>
          <a:p>
            <a:r>
              <a:rPr lang="en-US" dirty="0" smtClean="0"/>
              <a:t>2-4 topics focused on deeply in each grade</a:t>
            </a:r>
          </a:p>
          <a:p>
            <a:pPr lvl="1"/>
            <a:r>
              <a:rPr lang="en-US" dirty="0" smtClean="0"/>
              <a:t>Fewer big ideas to be covered</a:t>
            </a:r>
          </a:p>
          <a:p>
            <a:pPr lvl="1"/>
            <a:r>
              <a:rPr lang="en-US" dirty="0" smtClean="0"/>
              <a:t>Allows more time for students to understand the concepts</a:t>
            </a:r>
          </a:p>
          <a:p>
            <a:pPr lvl="1"/>
            <a:r>
              <a:rPr lang="en-US" dirty="0" smtClean="0"/>
              <a:t>Strive for understanding not coverage</a:t>
            </a:r>
          </a:p>
        </p:txBody>
      </p:sp>
      <p:sp>
        <p:nvSpPr>
          <p:cNvPr id="3" name="Slide Number Placeholder 2"/>
          <p:cNvSpPr>
            <a:spLocks noGrp="1"/>
          </p:cNvSpPr>
          <p:nvPr>
            <p:ph type="sldNum" sz="quarter" idx="12"/>
          </p:nvPr>
        </p:nvSpPr>
        <p:spPr/>
        <p:txBody>
          <a:bodyPr/>
          <a:lstStyle/>
          <a:p>
            <a:fld id="{4C0DCE1E-8A6A-4DD0-9C7E-0A30779B2309}" type="slidenum">
              <a:rPr lang="en-US" smtClean="0"/>
              <a:t>6</a:t>
            </a:fld>
            <a:endParaRPr lang="en-US"/>
          </a:p>
        </p:txBody>
      </p:sp>
    </p:spTree>
    <p:extLst>
      <p:ext uri="{BB962C8B-B14F-4D97-AF65-F5344CB8AC3E}">
        <p14:creationId xmlns:p14="http://schemas.microsoft.com/office/powerpoint/2010/main" val="3822478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59086" flipH="1">
            <a:off x="332804" y="-22847"/>
            <a:ext cx="2438024" cy="1917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Focus</a:t>
            </a:r>
            <a:endParaRPr lang="en-US" dirty="0"/>
          </a:p>
        </p:txBody>
      </p:sp>
      <p:sp>
        <p:nvSpPr>
          <p:cNvPr id="4" name="Slide Number Placeholder 3"/>
          <p:cNvSpPr>
            <a:spLocks noGrp="1"/>
          </p:cNvSpPr>
          <p:nvPr>
            <p:ph type="sldNum" sz="quarter" idx="12"/>
          </p:nvPr>
        </p:nvSpPr>
        <p:spPr/>
        <p:txBody>
          <a:bodyPr/>
          <a:lstStyle/>
          <a:p>
            <a:pPr algn="ctr"/>
            <a:fld id="{4C0DCE1E-8A6A-4DD0-9C7E-0A30779B2309}" type="slidenum">
              <a:rPr lang="en-US" smtClean="0"/>
              <a:pPr algn="ctr"/>
              <a:t>7</a:t>
            </a:fld>
            <a:endParaRPr lang="en-US" dirty="0"/>
          </a:p>
        </p:txBody>
      </p:sp>
      <p:sp>
        <p:nvSpPr>
          <p:cNvPr id="5" name="Shape 136"/>
          <p:cNvSpPr>
            <a:spLocks noChangeAspect="1"/>
          </p:cNvSpPr>
          <p:nvPr/>
        </p:nvSpPr>
        <p:spPr bwMode="auto">
          <a:xfrm>
            <a:off x="1828800" y="2133600"/>
            <a:ext cx="5078412" cy="4083446"/>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prstClr val="black"/>
              </a:solidFill>
              <a:latin typeface="Calibri"/>
            </a:endParaRPr>
          </a:p>
        </p:txBody>
      </p:sp>
      <p:sp>
        <p:nvSpPr>
          <p:cNvPr id="6" name="TextBox 5"/>
          <p:cNvSpPr txBox="1"/>
          <p:nvPr/>
        </p:nvSpPr>
        <p:spPr>
          <a:xfrm>
            <a:off x="563571" y="1597295"/>
            <a:ext cx="7543800" cy="461665"/>
          </a:xfrm>
          <a:prstGeom prst="rect">
            <a:avLst/>
          </a:prstGeom>
          <a:noFill/>
        </p:spPr>
        <p:txBody>
          <a:bodyPr wrap="square" rtlCol="0">
            <a:spAutoFit/>
          </a:bodyPr>
          <a:lstStyle/>
          <a:p>
            <a:pPr algn="ctr"/>
            <a:r>
              <a:rPr lang="en-US" sz="2400" dirty="0" smtClean="0"/>
              <a:t>The shape of mathematics in A+ countries</a:t>
            </a:r>
            <a:endParaRPr lang="en-US" sz="2400" dirty="0"/>
          </a:p>
        </p:txBody>
      </p:sp>
      <p:sp>
        <p:nvSpPr>
          <p:cNvPr id="7" name="TextBox 6"/>
          <p:cNvSpPr txBox="1"/>
          <p:nvPr/>
        </p:nvSpPr>
        <p:spPr>
          <a:xfrm>
            <a:off x="304800" y="2743200"/>
            <a:ext cx="1524000" cy="2031325"/>
          </a:xfrm>
          <a:prstGeom prst="rect">
            <a:avLst/>
          </a:prstGeom>
          <a:noFill/>
        </p:spPr>
        <p:txBody>
          <a:bodyPr wrap="square" rtlCol="0">
            <a:spAutoFit/>
          </a:bodyPr>
          <a:lstStyle/>
          <a:p>
            <a:r>
              <a:rPr lang="en-US" dirty="0" smtClean="0"/>
              <a:t>Mathematics topics intended at each grade by at least two-thirds of A+ countries</a:t>
            </a:r>
            <a:endParaRPr lang="en-US" dirty="0"/>
          </a:p>
        </p:txBody>
      </p:sp>
      <p:sp>
        <p:nvSpPr>
          <p:cNvPr id="8" name="TextBox 7"/>
          <p:cNvSpPr txBox="1"/>
          <p:nvPr/>
        </p:nvSpPr>
        <p:spPr>
          <a:xfrm>
            <a:off x="6907212" y="2819400"/>
            <a:ext cx="1474788" cy="2031325"/>
          </a:xfrm>
          <a:prstGeom prst="rect">
            <a:avLst/>
          </a:prstGeom>
          <a:noFill/>
        </p:spPr>
        <p:txBody>
          <a:bodyPr wrap="square" rtlCol="0">
            <a:spAutoFit/>
          </a:bodyPr>
          <a:lstStyle/>
          <a:p>
            <a:r>
              <a:rPr lang="en-US" dirty="0" smtClean="0"/>
              <a:t>Mathematics topics intended at each grade by at least two-thirds of 21 U.S. States</a:t>
            </a:r>
            <a:endParaRPr lang="en-US" dirty="0"/>
          </a:p>
        </p:txBody>
      </p:sp>
    </p:spTree>
    <p:extLst>
      <p:ext uri="{BB962C8B-B14F-4D97-AF65-F5344CB8AC3E}">
        <p14:creationId xmlns:p14="http://schemas.microsoft.com/office/powerpoint/2010/main" val="39397638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7315" y="5398532"/>
            <a:ext cx="2404551" cy="1351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0"/>
          </p:nvPr>
        </p:nvSpPr>
        <p:spPr/>
        <p:txBody>
          <a:bodyPr/>
          <a:lstStyle/>
          <a:p>
            <a:pPr algn="ctr"/>
            <a:fld id="{4C0DCE1E-8A6A-4DD0-9C7E-0A30779B2309}" type="slidenum">
              <a:rPr lang="en-US" smtClean="0"/>
              <a:pPr algn="ctr"/>
              <a:t>8</a:t>
            </a:fld>
            <a:endParaRPr lang="en-US" dirty="0"/>
          </a:p>
        </p:txBody>
      </p:sp>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000000"/>
                </a:solidFill>
                <a:effectLst/>
                <a:uLnTx/>
                <a:uFillTx/>
                <a:latin typeface="+mn-lt"/>
                <a:ea typeface="+mj-ea"/>
                <a:cs typeface="+mj-cs"/>
              </a:rPr>
              <a:t>Shift 1:  Focus        </a:t>
            </a:r>
            <a:r>
              <a:rPr kumimoji="0" lang="en-US" sz="3600" b="0" i="0" u="none" strike="noStrike" kern="1200" cap="none" spc="0" normalizeH="0" baseline="0" noProof="0" dirty="0" smtClean="0">
                <a:ln>
                  <a:noFill/>
                </a:ln>
                <a:solidFill>
                  <a:srgbClr val="083E6F"/>
                </a:solidFill>
                <a:effectLst/>
                <a:uLnTx/>
                <a:uFillTx/>
                <a:latin typeface="+mn-lt"/>
                <a:ea typeface="+mj-ea"/>
                <a:cs typeface="+mj-cs"/>
              </a:rPr>
              <a:t>Multiplication Grade 3</a:t>
            </a:r>
            <a:endParaRPr kumimoji="0" lang="en-US" sz="3600" b="0" i="0" u="none" strike="noStrike" kern="1200" cap="none" spc="0" normalizeH="0" baseline="0" noProof="0" dirty="0">
              <a:ln>
                <a:noFill/>
              </a:ln>
              <a:solidFill>
                <a:srgbClr val="083E6F"/>
              </a:solidFill>
              <a:effectLst/>
              <a:uLnTx/>
              <a:uFillTx/>
              <a:latin typeface="+mn-lt"/>
              <a:ea typeface="+mj-ea"/>
              <a:cs typeface="+mj-cs"/>
            </a:endParaRPr>
          </a:p>
        </p:txBody>
      </p:sp>
      <p:sp>
        <p:nvSpPr>
          <p:cNvPr id="6" name="Text Placeholder 3"/>
          <p:cNvSpPr txBox="1">
            <a:spLocks/>
          </p:cNvSpPr>
          <p:nvPr/>
        </p:nvSpPr>
        <p:spPr>
          <a:xfrm>
            <a:off x="457200" y="1295400"/>
            <a:ext cx="4040188"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rgbClr val="000000"/>
                </a:solidFill>
                <a:effectLst/>
                <a:uLnTx/>
                <a:uFillTx/>
                <a:ea typeface="+mn-ea"/>
                <a:cs typeface="+mn-cs"/>
              </a:rPr>
              <a:t>New Math Standards</a:t>
            </a:r>
            <a:endParaRPr kumimoji="0" lang="en-US" sz="2400" b="1" i="0" u="none" strike="noStrike" kern="1200" cap="none" spc="0" normalizeH="0" baseline="0" noProof="0" dirty="0">
              <a:ln>
                <a:noFill/>
              </a:ln>
              <a:solidFill>
                <a:srgbClr val="000000"/>
              </a:solidFill>
              <a:effectLst/>
              <a:uLnTx/>
              <a:uFillTx/>
              <a:ea typeface="+mn-ea"/>
              <a:cs typeface="+mn-cs"/>
            </a:endParaRPr>
          </a:p>
        </p:txBody>
      </p:sp>
      <p:sp>
        <p:nvSpPr>
          <p:cNvPr id="7" name="Content Placeholder 2"/>
          <p:cNvSpPr txBox="1">
            <a:spLocks/>
          </p:cNvSpPr>
          <p:nvPr/>
        </p:nvSpPr>
        <p:spPr>
          <a:xfrm>
            <a:off x="457200" y="1905000"/>
            <a:ext cx="4040188" cy="422116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ea typeface="+mn-ea"/>
                <a:cs typeface="+mn-cs"/>
              </a:rPr>
              <a:t>Represent and solve problems involving multiplication.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ea typeface="+mn-ea"/>
                <a:cs typeface="+mn-cs"/>
              </a:rPr>
              <a:t>3.OA.1, 3.OA.2, 3.OA.3, 3.OA.4</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ea typeface="+mn-ea"/>
                <a:cs typeface="+mn-cs"/>
              </a:rPr>
              <a:t>Understand properties of multiplication and the relationship between multiplication and division.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ea typeface="+mn-ea"/>
                <a:cs typeface="+mn-cs"/>
              </a:rPr>
              <a:t>3.OA.5, 3.OA.6,</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ea typeface="+mn-ea"/>
                <a:cs typeface="+mn-cs"/>
              </a:rPr>
              <a:t>Multiply and divide up to 100.</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ea typeface="+mn-ea"/>
                <a:cs typeface="+mn-cs"/>
              </a:rPr>
              <a:t>3.OA.7</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ea typeface="+mn-ea"/>
                <a:cs typeface="+mn-cs"/>
              </a:rPr>
              <a:t>Solve problems involving the four operations and identify and explain patterns in arithmetic.</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ea typeface="+mn-ea"/>
                <a:cs typeface="+mn-cs"/>
              </a:rPr>
              <a:t>3.OA.8, 3.OA.9</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ea typeface="+mn-ea"/>
                <a:cs typeface="+mn-cs"/>
              </a:rPr>
              <a:t>Use place value understanding and properties of operations to perform multi-digit arithmetic.</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ea typeface="+mn-ea"/>
                <a:cs typeface="+mn-cs"/>
              </a:rPr>
              <a:t>3.NBT.3</a:t>
            </a:r>
            <a:endParaRPr kumimoji="0" lang="en-US" sz="2000" b="0" i="0" u="none" strike="noStrike" kern="1200" cap="none" spc="0" normalizeH="0" baseline="0" noProof="0" dirty="0">
              <a:ln>
                <a:noFill/>
              </a:ln>
              <a:solidFill>
                <a:srgbClr val="000000"/>
              </a:solidFill>
              <a:effectLst/>
              <a:uLnTx/>
              <a:uFillTx/>
              <a:ea typeface="+mn-ea"/>
              <a:cs typeface="+mn-cs"/>
            </a:endParaRPr>
          </a:p>
        </p:txBody>
      </p:sp>
      <p:sp>
        <p:nvSpPr>
          <p:cNvPr id="8" name="Text Placeholder 4"/>
          <p:cNvSpPr txBox="1">
            <a:spLocks/>
          </p:cNvSpPr>
          <p:nvPr/>
        </p:nvSpPr>
        <p:spPr>
          <a:xfrm>
            <a:off x="4648200" y="1295400"/>
            <a:ext cx="4041775"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rgbClr val="000000"/>
                </a:solidFill>
                <a:effectLst/>
                <a:uLnTx/>
                <a:uFillTx/>
                <a:ea typeface="+mn-ea"/>
                <a:cs typeface="+mn-cs"/>
              </a:rPr>
              <a:t>GLE</a:t>
            </a:r>
            <a:endParaRPr kumimoji="0" lang="en-US" sz="2400" b="1" i="0" u="none" strike="noStrike" kern="1200" cap="none" spc="0" normalizeH="0" baseline="0" noProof="0" dirty="0">
              <a:ln>
                <a:noFill/>
              </a:ln>
              <a:solidFill>
                <a:srgbClr val="000000"/>
              </a:solidFill>
              <a:effectLst/>
              <a:uLnTx/>
              <a:uFillTx/>
              <a:ea typeface="+mn-ea"/>
              <a:cs typeface="+mn-cs"/>
            </a:endParaRPr>
          </a:p>
        </p:txBody>
      </p:sp>
      <p:sp>
        <p:nvSpPr>
          <p:cNvPr id="9" name="Content Placeholder 5"/>
          <p:cNvSpPr txBox="1">
            <a:spLocks/>
          </p:cNvSpPr>
          <p:nvPr/>
        </p:nvSpPr>
        <p:spPr>
          <a:xfrm>
            <a:off x="4645025" y="1905000"/>
            <a:ext cx="4041775" cy="4221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000000"/>
                </a:solidFill>
                <a:effectLst/>
                <a:uLnTx/>
                <a:uFillTx/>
                <a:ea typeface="+mn-ea"/>
                <a:cs typeface="+mn-cs"/>
              </a:rPr>
              <a:t>M3.1.4  Model multiplication as repeated addition and grouping objects; model division as “sharing equally” and grouping objects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ea typeface="+mn-ea"/>
                <a:cs typeface="+mn-cs"/>
              </a:rPr>
              <a:t>[3] E&amp;C-5, [3]E&amp;C-6</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rgbClr val="000000"/>
              </a:solidFill>
              <a:effectLst/>
              <a:uLnTx/>
              <a:uFillTx/>
              <a:latin typeface="Calibri"/>
              <a:ea typeface="+mn-ea"/>
              <a:cs typeface="+mn-cs"/>
            </a:endParaRPr>
          </a:p>
        </p:txBody>
      </p:sp>
      <p:sp>
        <p:nvSpPr>
          <p:cNvPr id="10" name="TextBox 9"/>
          <p:cNvSpPr txBox="1"/>
          <p:nvPr/>
        </p:nvSpPr>
        <p:spPr>
          <a:xfrm>
            <a:off x="4657315" y="5029200"/>
            <a:ext cx="2404551" cy="369332"/>
          </a:xfrm>
          <a:prstGeom prst="rect">
            <a:avLst/>
          </a:prstGeom>
          <a:noFill/>
        </p:spPr>
        <p:txBody>
          <a:bodyPr wrap="square" rtlCol="0">
            <a:spAutoFit/>
          </a:bodyPr>
          <a:lstStyle/>
          <a:p>
            <a:pPr algn="ctr"/>
            <a:r>
              <a:rPr lang="en-US" dirty="0" smtClean="0">
                <a:solidFill>
                  <a:srgbClr val="083E6F">
                    <a:lumMod val="75000"/>
                  </a:srgbClr>
                </a:solidFill>
              </a:rPr>
              <a:t>Digging Deeper</a:t>
            </a:r>
            <a:endParaRPr lang="en-US" dirty="0">
              <a:solidFill>
                <a:srgbClr val="083E6F">
                  <a:lumMod val="75000"/>
                </a:srgbClr>
              </a:solidFill>
            </a:endParaRPr>
          </a:p>
        </p:txBody>
      </p:sp>
    </p:spTree>
    <p:extLst>
      <p:ext uri="{BB962C8B-B14F-4D97-AF65-F5344CB8AC3E}">
        <p14:creationId xmlns:p14="http://schemas.microsoft.com/office/powerpoint/2010/main" val="3884600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lgn="ctr"/>
            <a:fld id="{4C0DCE1E-8A6A-4DD0-9C7E-0A30779B2309}" type="slidenum">
              <a:rPr lang="en-US" smtClean="0"/>
              <a:pPr algn="ctr"/>
              <a:t>9</a:t>
            </a:fld>
            <a:endParaRPr lang="en-US" dirty="0"/>
          </a:p>
        </p:txBody>
      </p:sp>
      <p:grpSp>
        <p:nvGrpSpPr>
          <p:cNvPr id="5" name="Group 4"/>
          <p:cNvGrpSpPr/>
          <p:nvPr/>
        </p:nvGrpSpPr>
        <p:grpSpPr>
          <a:xfrm>
            <a:off x="457940" y="457200"/>
            <a:ext cx="7771660" cy="6096000"/>
            <a:chOff x="457940" y="457200"/>
            <a:chExt cx="7771660" cy="6096000"/>
          </a:xfrm>
        </p:grpSpPr>
        <p:sp>
          <p:nvSpPr>
            <p:cNvPr id="6" name="TextBox 5"/>
            <p:cNvSpPr txBox="1"/>
            <p:nvPr/>
          </p:nvSpPr>
          <p:spPr>
            <a:xfrm>
              <a:off x="457940" y="457200"/>
              <a:ext cx="5410200"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smtClean="0">
                  <a:ln>
                    <a:noFill/>
                  </a:ln>
                  <a:solidFill>
                    <a:srgbClr val="000000"/>
                  </a:solidFill>
                  <a:effectLst/>
                  <a:uLnTx/>
                  <a:uFillTx/>
                  <a:cs typeface="Times New Roman" pitchFamily="18" charset="0"/>
                </a:rPr>
                <a:t>Shift 1: Focus</a:t>
              </a:r>
            </a:p>
          </p:txBody>
        </p:sp>
        <p:sp>
          <p:nvSpPr>
            <p:cNvPr id="7" name="TextBox 6"/>
            <p:cNvSpPr txBox="1"/>
            <p:nvPr/>
          </p:nvSpPr>
          <p:spPr>
            <a:xfrm>
              <a:off x="964659" y="1592094"/>
              <a:ext cx="2871281" cy="1200329"/>
            </a:xfrm>
            <a:prstGeom prst="rect">
              <a:avLst/>
            </a:prstGeom>
            <a:solidFill>
              <a:srgbClr val="FFFF00"/>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Calibri"/>
                </a:rPr>
                <a:t>Operations and Algebraic Thinking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Calibri"/>
              </a:endParaRPr>
            </a:p>
          </p:txBody>
        </p:sp>
        <p:sp>
          <p:nvSpPr>
            <p:cNvPr id="8" name="TextBox 7"/>
            <p:cNvSpPr txBox="1"/>
            <p:nvPr/>
          </p:nvSpPr>
          <p:spPr>
            <a:xfrm>
              <a:off x="2455759" y="3823340"/>
              <a:ext cx="1414562" cy="1477328"/>
            </a:xfrm>
            <a:prstGeom prst="rect">
              <a:avLst/>
            </a:prstGeom>
            <a:solidFill>
              <a:srgbClr val="FFC000"/>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Calibri"/>
                </a:rPr>
                <a:t>Number and Operations- Fractions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Calibri"/>
              </a:endParaRPr>
            </a:p>
          </p:txBody>
        </p:sp>
        <p:sp>
          <p:nvSpPr>
            <p:cNvPr id="9" name="Oval 8"/>
            <p:cNvSpPr/>
            <p:nvPr/>
          </p:nvSpPr>
          <p:spPr>
            <a:xfrm>
              <a:off x="2020040" y="3707596"/>
              <a:ext cx="2286000" cy="1796534"/>
            </a:xfrm>
            <a:prstGeom prst="ellipse">
              <a:avLst/>
            </a:prstGeom>
            <a:noFill/>
            <a:ln w="25400" cap="flat" cmpd="sng" algn="ctr">
              <a:solidFill>
                <a:srgbClr val="BDDDFA">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10" name="TextBox 9"/>
            <p:cNvSpPr txBox="1"/>
            <p:nvPr/>
          </p:nvSpPr>
          <p:spPr>
            <a:xfrm>
              <a:off x="964658" y="3061265"/>
              <a:ext cx="2871281" cy="646331"/>
            </a:xfrm>
            <a:prstGeom prst="rect">
              <a:avLst/>
            </a:prstGeom>
            <a:solidFill>
              <a:srgbClr val="FFCC66"/>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Calibri"/>
                </a:rPr>
                <a:t>Number and Operations-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Calibri"/>
                </a:rPr>
                <a:t>Base Ten</a:t>
              </a:r>
            </a:p>
          </p:txBody>
        </p:sp>
        <p:sp>
          <p:nvSpPr>
            <p:cNvPr id="11" name="TextBox 10"/>
            <p:cNvSpPr txBox="1"/>
            <p:nvPr/>
          </p:nvSpPr>
          <p:spPr>
            <a:xfrm>
              <a:off x="4439055" y="1608306"/>
              <a:ext cx="1752600" cy="1200329"/>
            </a:xfrm>
            <a:prstGeom prst="rect">
              <a:avLst/>
            </a:prstGeom>
            <a:solidFill>
              <a:srgbClr val="7CCA62">
                <a:lumMod val="60000"/>
                <a:lumOff val="4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Calibri"/>
                </a:rPr>
                <a:t>Expressions and Equations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Calibri"/>
              </a:endParaRPr>
            </a:p>
          </p:txBody>
        </p:sp>
        <p:sp>
          <p:nvSpPr>
            <p:cNvPr id="12" name="TextBox 11"/>
            <p:cNvSpPr txBox="1"/>
            <p:nvPr/>
          </p:nvSpPr>
          <p:spPr>
            <a:xfrm>
              <a:off x="4419600" y="3049916"/>
              <a:ext cx="1752600" cy="2308324"/>
            </a:xfrm>
            <a:prstGeom prst="rect">
              <a:avLst/>
            </a:prstGeom>
            <a:solidFill>
              <a:srgbClr val="7CCA62">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Calibri"/>
                </a:rPr>
                <a:t>The Number System</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Calibri"/>
              </a:endParaRPr>
            </a:p>
          </p:txBody>
        </p:sp>
        <p:sp>
          <p:nvSpPr>
            <p:cNvPr id="13" name="TextBox 12"/>
            <p:cNvSpPr txBox="1"/>
            <p:nvPr/>
          </p:nvSpPr>
          <p:spPr>
            <a:xfrm>
              <a:off x="6705600" y="1600200"/>
              <a:ext cx="1371600" cy="3693319"/>
            </a:xfrm>
            <a:prstGeom prst="rect">
              <a:avLst/>
            </a:prstGeom>
            <a:solidFill>
              <a:srgbClr val="7CCA62">
                <a:lumMod val="75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Calibri"/>
                </a:rPr>
                <a:t>Algebra</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Calibri"/>
              </a:endParaRPr>
            </a:p>
          </p:txBody>
        </p:sp>
        <p:sp>
          <p:nvSpPr>
            <p:cNvPr id="14" name="TextBox 13"/>
            <p:cNvSpPr txBox="1"/>
            <p:nvPr/>
          </p:nvSpPr>
          <p:spPr>
            <a:xfrm>
              <a:off x="838200" y="5584924"/>
              <a:ext cx="73914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Calibri"/>
                </a:rPr>
                <a:t>K        1        2        3        4        5                  6       7       8                    High School</a:t>
              </a:r>
            </a:p>
          </p:txBody>
        </p:sp>
        <p:sp>
          <p:nvSpPr>
            <p:cNvPr id="15" name="TextBox 14"/>
            <p:cNvSpPr txBox="1"/>
            <p:nvPr/>
          </p:nvSpPr>
          <p:spPr>
            <a:xfrm>
              <a:off x="5315355" y="533400"/>
              <a:ext cx="291424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rPr>
                <a:t>Numbers with Operations</a:t>
              </a:r>
            </a:p>
          </p:txBody>
        </p:sp>
        <p:sp>
          <p:nvSpPr>
            <p:cNvPr id="16" name="TextBox 15"/>
            <p:cNvSpPr txBox="1"/>
            <p:nvPr/>
          </p:nvSpPr>
          <p:spPr>
            <a:xfrm>
              <a:off x="838200" y="6172200"/>
              <a:ext cx="7391400" cy="381000"/>
            </a:xfrm>
            <a:prstGeom prst="rect">
              <a:avLst/>
            </a:prstGeom>
            <a:solidFill>
              <a:srgbClr val="0B5394">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Calibri"/>
                </a:rPr>
                <a:t>Grade Level</a:t>
              </a:r>
            </a:p>
          </p:txBody>
        </p:sp>
      </p:grpSp>
    </p:spTree>
    <p:extLst>
      <p:ext uri="{BB962C8B-B14F-4D97-AF65-F5344CB8AC3E}">
        <p14:creationId xmlns:p14="http://schemas.microsoft.com/office/powerpoint/2010/main" val="41467836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ssessments">
      <a:dk1>
        <a:srgbClr val="000000"/>
      </a:dk1>
      <a:lt1>
        <a:srgbClr val="FFFFFF"/>
      </a:lt1>
      <a:dk2>
        <a:srgbClr val="000000"/>
      </a:dk2>
      <a:lt2>
        <a:srgbClr val="FFFFFF"/>
      </a:lt2>
      <a:accent1>
        <a:srgbClr val="B3A2C7"/>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3G Power Point mas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1510</TotalTime>
  <Words>2302</Words>
  <Application>Microsoft Office PowerPoint</Application>
  <PresentationFormat>On-screen Show (4:3)</PresentationFormat>
  <Paragraphs>472</Paragraphs>
  <Slides>35</Slides>
  <Notes>30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Arial Black</vt:lpstr>
      <vt:lpstr>Blue Highway Linocut</vt:lpstr>
      <vt:lpstr>Boopee</vt:lpstr>
      <vt:lpstr>Calibri</vt:lpstr>
      <vt:lpstr>Cambria</vt:lpstr>
      <vt:lpstr>Comic Sans MS</vt:lpstr>
      <vt:lpstr>Tempus Sans ITC</vt:lpstr>
      <vt:lpstr>Times New Roman</vt:lpstr>
      <vt:lpstr>Wingdings</vt:lpstr>
      <vt:lpstr>Office Theme</vt:lpstr>
      <vt:lpstr>Alaska Mathematics Standards: Content and Mathematical Practices</vt:lpstr>
      <vt:lpstr>Objectives</vt:lpstr>
      <vt:lpstr>Mathematics Standards</vt:lpstr>
      <vt:lpstr>Mathematics Standards Organization</vt:lpstr>
      <vt:lpstr>Mathematics Standards Organization</vt:lpstr>
      <vt:lpstr>Shift 1</vt:lpstr>
      <vt:lpstr>Focus</vt:lpstr>
      <vt:lpstr>PowerPoint Presentation</vt:lpstr>
      <vt:lpstr>PowerPoint Presentation</vt:lpstr>
      <vt:lpstr>Shift 2</vt:lpstr>
      <vt:lpstr>PowerPoint Presentation</vt:lpstr>
      <vt:lpstr>PowerPoint Presentation</vt:lpstr>
      <vt:lpstr>Shift 3</vt:lpstr>
      <vt:lpstr>Rigor</vt:lpstr>
      <vt:lpstr>Priorities in Mathematics</vt:lpstr>
      <vt:lpstr>Required Fluencies in K-6</vt:lpstr>
      <vt:lpstr>Application</vt:lpstr>
      <vt:lpstr>Standards for Mathematical Practice</vt:lpstr>
      <vt:lpstr>Standards for Mathematical Practice</vt:lpstr>
      <vt:lpstr>Hexagon Perimeters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Mathematics Standards</vt:lpstr>
      <vt:lpstr>Performance Tasks</vt:lpstr>
      <vt:lpstr>Vocabulary </vt:lpstr>
      <vt:lpstr>Vocabulary</vt:lpstr>
      <vt:lpstr>Math Vocabulary List</vt:lpstr>
      <vt:lpstr>What can you do right now?</vt:lpstr>
      <vt:lpstr>Contact Information</vt:lpstr>
    </vt:vector>
  </TitlesOfParts>
  <Company>Dept. of Education and Early Development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Riddle, Deborah A</dc:creator>
  <cp:lastModifiedBy>Riddle, Deborah A (EED)</cp:lastModifiedBy>
  <cp:revision>84</cp:revision>
  <cp:lastPrinted>2013-08-08T22:51:07Z</cp:lastPrinted>
  <dcterms:created xsi:type="dcterms:W3CDTF">2013-07-02T18:01:34Z</dcterms:created>
  <dcterms:modified xsi:type="dcterms:W3CDTF">2014-07-22T22:48:35Z</dcterms:modified>
</cp:coreProperties>
</file>