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2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3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5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76" r:id="rId4"/>
    <p:sldMasterId id="2147483684" r:id="rId5"/>
    <p:sldMasterId id="2147483692" r:id="rId6"/>
    <p:sldMasterId id="2147483700" r:id="rId7"/>
    <p:sldMasterId id="2147483708" r:id="rId8"/>
    <p:sldMasterId id="2147483716" r:id="rId9"/>
    <p:sldMasterId id="2147483724" r:id="rId10"/>
    <p:sldMasterId id="2147483788" r:id="rId11"/>
    <p:sldMasterId id="2147483796" r:id="rId12"/>
    <p:sldMasterId id="2147483804" r:id="rId13"/>
    <p:sldMasterId id="2147483812" r:id="rId14"/>
    <p:sldMasterId id="2147483820" r:id="rId15"/>
    <p:sldMasterId id="2147483829" r:id="rId16"/>
    <p:sldMasterId id="2147483837" r:id="rId17"/>
    <p:sldMasterId id="2147483845" r:id="rId18"/>
  </p:sldMasterIdLst>
  <p:notesMasterIdLst>
    <p:notesMasterId r:id="rId79"/>
  </p:notesMasterIdLst>
  <p:sldIdLst>
    <p:sldId id="258" r:id="rId19"/>
    <p:sldId id="288" r:id="rId20"/>
    <p:sldId id="318" r:id="rId21"/>
    <p:sldId id="260" r:id="rId22"/>
    <p:sldId id="287" r:id="rId23"/>
    <p:sldId id="261" r:id="rId24"/>
    <p:sldId id="262" r:id="rId25"/>
    <p:sldId id="263" r:id="rId26"/>
    <p:sldId id="264" r:id="rId27"/>
    <p:sldId id="285" r:id="rId28"/>
    <p:sldId id="284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13" r:id="rId38"/>
    <p:sldId id="317" r:id="rId39"/>
    <p:sldId id="319" r:id="rId40"/>
    <p:sldId id="291" r:id="rId41"/>
    <p:sldId id="306" r:id="rId42"/>
    <p:sldId id="299" r:id="rId43"/>
    <p:sldId id="300" r:id="rId44"/>
    <p:sldId id="301" r:id="rId45"/>
    <p:sldId id="302" r:id="rId46"/>
    <p:sldId id="303" r:id="rId47"/>
    <p:sldId id="307" r:id="rId48"/>
    <p:sldId id="265" r:id="rId49"/>
    <p:sldId id="267" r:id="rId50"/>
    <p:sldId id="297" r:id="rId51"/>
    <p:sldId id="298" r:id="rId52"/>
    <p:sldId id="320" r:id="rId53"/>
    <p:sldId id="322" r:id="rId54"/>
    <p:sldId id="321" r:id="rId55"/>
    <p:sldId id="273" r:id="rId56"/>
    <p:sldId id="268" r:id="rId57"/>
    <p:sldId id="269" r:id="rId58"/>
    <p:sldId id="271" r:id="rId59"/>
    <p:sldId id="292" r:id="rId60"/>
    <p:sldId id="272" r:id="rId61"/>
    <p:sldId id="270" r:id="rId62"/>
    <p:sldId id="296" r:id="rId63"/>
    <p:sldId id="295" r:id="rId64"/>
    <p:sldId id="324" r:id="rId65"/>
    <p:sldId id="325" r:id="rId66"/>
    <p:sldId id="308" r:id="rId67"/>
    <p:sldId id="274" r:id="rId68"/>
    <p:sldId id="326" r:id="rId69"/>
    <p:sldId id="309" r:id="rId70"/>
    <p:sldId id="294" r:id="rId71"/>
    <p:sldId id="323" r:id="rId72"/>
    <p:sldId id="275" r:id="rId73"/>
    <p:sldId id="293" r:id="rId74"/>
    <p:sldId id="304" r:id="rId75"/>
    <p:sldId id="305" r:id="rId76"/>
    <p:sldId id="311" r:id="rId77"/>
    <p:sldId id="312" r:id="rId7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86" autoAdjust="0"/>
  </p:normalViewPr>
  <p:slideViewPr>
    <p:cSldViewPr>
      <p:cViewPr varScale="1">
        <p:scale>
          <a:sx n="87" d="100"/>
          <a:sy n="87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6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673835125448001E-2"/>
          <c:y val="9.6648044692737398E-2"/>
          <c:w val="0.96057347670250903"/>
          <c:h val="0.85307262569832398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4"/>
            <c:bubble3D val="0"/>
            <c:explosion val="13"/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35709-218F-4E25-B801-7F9BCE13E5C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92AD836C-003A-484B-B1F1-44A5170C9D72}">
      <dgm:prSet phldrT="[Text]" custT="1"/>
      <dgm:spPr/>
      <dgm:t>
        <a:bodyPr/>
        <a:lstStyle/>
        <a:p>
          <a:pPr algn="ctr"/>
          <a:r>
            <a:rPr lang="en-US" sz="2200" dirty="0" smtClean="0"/>
            <a:t>Grade 8</a:t>
          </a:r>
        </a:p>
        <a:p>
          <a:pPr algn="ctr"/>
          <a:r>
            <a:rPr lang="en-US" sz="2200" dirty="0" smtClean="0"/>
            <a:t> </a:t>
          </a:r>
        </a:p>
        <a:p>
          <a:pPr algn="ctr"/>
          <a:r>
            <a:rPr lang="en-US" sz="1600" dirty="0" smtClean="0"/>
            <a:t>Linear Algebra </a:t>
          </a:r>
        </a:p>
        <a:p>
          <a:pPr algn="ctr"/>
          <a:r>
            <a:rPr lang="en-US" sz="1600" dirty="0" smtClean="0"/>
            <a:t>NAEP</a:t>
          </a:r>
          <a:endParaRPr lang="en-US" sz="1600" dirty="0"/>
        </a:p>
      </dgm:t>
    </dgm:pt>
    <dgm:pt modelId="{03714524-1905-45D9-B8F6-05014B0340F7}" type="parTrans" cxnId="{010ABDA4-0782-4435-9D70-8C467DDCD71A}">
      <dgm:prSet/>
      <dgm:spPr/>
      <dgm:t>
        <a:bodyPr/>
        <a:lstStyle/>
        <a:p>
          <a:endParaRPr lang="en-US"/>
        </a:p>
      </dgm:t>
    </dgm:pt>
    <dgm:pt modelId="{74575541-A721-4C5E-92F2-5003D7BA53D5}" type="sibTrans" cxnId="{010ABDA4-0782-4435-9D70-8C467DDCD71A}">
      <dgm:prSet/>
      <dgm:spPr/>
      <dgm:t>
        <a:bodyPr/>
        <a:lstStyle/>
        <a:p>
          <a:endParaRPr lang="en-US"/>
        </a:p>
      </dgm:t>
    </dgm:pt>
    <dgm:pt modelId="{FFCC23EB-F0F3-4072-B082-CDE0D4FB09C4}">
      <dgm:prSet phldrT="[Text]" custT="1"/>
      <dgm:spPr/>
      <dgm:t>
        <a:bodyPr/>
        <a:lstStyle/>
        <a:p>
          <a:pPr algn="ctr"/>
          <a:r>
            <a:rPr lang="en-US" sz="2200" dirty="0" smtClean="0"/>
            <a:t>Grade 8</a:t>
          </a:r>
        </a:p>
        <a:p>
          <a:pPr algn="ctr"/>
          <a:endParaRPr lang="en-US" sz="2200" dirty="0" smtClean="0"/>
        </a:p>
        <a:p>
          <a:pPr algn="ctr"/>
          <a:r>
            <a:rPr lang="en-US" sz="1600" dirty="0" smtClean="0"/>
            <a:t>Linear Algebra</a:t>
          </a:r>
        </a:p>
        <a:p>
          <a:pPr algn="ctr"/>
          <a:r>
            <a:rPr lang="en-US" sz="1600" dirty="0" smtClean="0"/>
            <a:t>SBAC</a:t>
          </a:r>
          <a:endParaRPr lang="en-US" sz="1600" dirty="0"/>
        </a:p>
      </dgm:t>
    </dgm:pt>
    <dgm:pt modelId="{C98386F4-2A3C-49D8-9AAE-3199F7AE4A66}" type="parTrans" cxnId="{3A513C77-AC5A-40EC-8C2C-BF5ABDCB10EB}">
      <dgm:prSet/>
      <dgm:spPr/>
      <dgm:t>
        <a:bodyPr/>
        <a:lstStyle/>
        <a:p>
          <a:endParaRPr lang="en-US"/>
        </a:p>
      </dgm:t>
    </dgm:pt>
    <dgm:pt modelId="{75254A9B-EF62-4366-A6F4-463D6EB23F74}" type="sibTrans" cxnId="{3A513C77-AC5A-40EC-8C2C-BF5ABDCB10EB}">
      <dgm:prSet/>
      <dgm:spPr/>
      <dgm:t>
        <a:bodyPr/>
        <a:lstStyle/>
        <a:p>
          <a:endParaRPr lang="en-US"/>
        </a:p>
      </dgm:t>
    </dgm:pt>
    <dgm:pt modelId="{9780A77E-7B02-4DB1-8717-44E5A408077F}" type="pres">
      <dgm:prSet presAssocID="{92135709-218F-4E25-B801-7F9BCE13E5C8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874AE3-5290-45E8-A99D-32CE4B1FA255}" type="pres">
      <dgm:prSet presAssocID="{92135709-218F-4E25-B801-7F9BCE13E5C8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82FEE-1CC6-41F0-B73A-91CB8799384C}" type="pres">
      <dgm:prSet presAssocID="{92135709-218F-4E25-B801-7F9BCE13E5C8}" presName="LeftNode" presStyleLbl="bgImgPlace1" presStyleIdx="0" presStyleCnt="2" custLinFactNeighborX="-577" custLinFactNeighborY="-159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7257CB9B-71D8-40E7-A892-8E05D66479B8}" type="pres">
      <dgm:prSet presAssocID="{92135709-218F-4E25-B801-7F9BCE13E5C8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34CCD-3DD1-47AE-BCEB-E50B929DBD8E}" type="pres">
      <dgm:prSet presAssocID="{92135709-218F-4E25-B801-7F9BCE13E5C8}" presName="RightNode" presStyleLbl="bgImgPlace1" presStyleIdx="1" presStyleCnt="2" custLinFactNeighborX="494" custLinFactNeighborY="33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730D498-7787-4953-ACD0-4ABAD5DC9BDB}" type="pres">
      <dgm:prSet presAssocID="{92135709-218F-4E25-B801-7F9BCE13E5C8}" presName="TopArrow" presStyleLbl="node1" presStyleIdx="0" presStyleCnt="2"/>
      <dgm:spPr/>
    </dgm:pt>
    <dgm:pt modelId="{42EE2C91-DCF2-4A9F-AF0E-BCFEC3306308}" type="pres">
      <dgm:prSet presAssocID="{92135709-218F-4E25-B801-7F9BCE13E5C8}" presName="BottomArrow" presStyleLbl="node1" presStyleIdx="1" presStyleCnt="2"/>
      <dgm:spPr/>
    </dgm:pt>
  </dgm:ptLst>
  <dgm:cxnLst>
    <dgm:cxn modelId="{31E5D923-BCD0-416A-8EB2-7C2666955DC6}" type="presOf" srcId="{FFCC23EB-F0F3-4072-B082-CDE0D4FB09C4}" destId="{7257CB9B-71D8-40E7-A892-8E05D66479B8}" srcOrd="0" destOrd="0" presId="urn:microsoft.com/office/officeart/2009/layout/ReverseList"/>
    <dgm:cxn modelId="{538B07D2-4FBD-4ED3-9D50-AF94B253BBDE}" type="presOf" srcId="{FFCC23EB-F0F3-4072-B082-CDE0D4FB09C4}" destId="{6D534CCD-3DD1-47AE-BCEB-E50B929DBD8E}" srcOrd="1" destOrd="0" presId="urn:microsoft.com/office/officeart/2009/layout/ReverseList"/>
    <dgm:cxn modelId="{0E3312A4-846D-4F1C-857B-5FCC3B4DE4C9}" type="presOf" srcId="{92AD836C-003A-484B-B1F1-44A5170C9D72}" destId="{68A82FEE-1CC6-41F0-B73A-91CB8799384C}" srcOrd="1" destOrd="0" presId="urn:microsoft.com/office/officeart/2009/layout/ReverseList"/>
    <dgm:cxn modelId="{010ABDA4-0782-4435-9D70-8C467DDCD71A}" srcId="{92135709-218F-4E25-B801-7F9BCE13E5C8}" destId="{92AD836C-003A-484B-B1F1-44A5170C9D72}" srcOrd="0" destOrd="0" parTransId="{03714524-1905-45D9-B8F6-05014B0340F7}" sibTransId="{74575541-A721-4C5E-92F2-5003D7BA53D5}"/>
    <dgm:cxn modelId="{3352A94F-8610-4B06-BEC1-549CA16329DC}" type="presOf" srcId="{92135709-218F-4E25-B801-7F9BCE13E5C8}" destId="{9780A77E-7B02-4DB1-8717-44E5A408077F}" srcOrd="0" destOrd="0" presId="urn:microsoft.com/office/officeart/2009/layout/ReverseList"/>
    <dgm:cxn modelId="{3A513C77-AC5A-40EC-8C2C-BF5ABDCB10EB}" srcId="{92135709-218F-4E25-B801-7F9BCE13E5C8}" destId="{FFCC23EB-F0F3-4072-B082-CDE0D4FB09C4}" srcOrd="1" destOrd="0" parTransId="{C98386F4-2A3C-49D8-9AAE-3199F7AE4A66}" sibTransId="{75254A9B-EF62-4366-A6F4-463D6EB23F74}"/>
    <dgm:cxn modelId="{D1B748B5-66ED-40B0-B24E-1C57D9D589B4}" type="presOf" srcId="{92AD836C-003A-484B-B1F1-44A5170C9D72}" destId="{E0874AE3-5290-45E8-A99D-32CE4B1FA255}" srcOrd="0" destOrd="0" presId="urn:microsoft.com/office/officeart/2009/layout/ReverseList"/>
    <dgm:cxn modelId="{64FFADB9-FDC3-41E8-ABE5-DFFE23CCF0D2}" type="presParOf" srcId="{9780A77E-7B02-4DB1-8717-44E5A408077F}" destId="{E0874AE3-5290-45E8-A99D-32CE4B1FA255}" srcOrd="0" destOrd="0" presId="urn:microsoft.com/office/officeart/2009/layout/ReverseList"/>
    <dgm:cxn modelId="{0206A6D2-C91D-4196-8836-27278510CD07}" type="presParOf" srcId="{9780A77E-7B02-4DB1-8717-44E5A408077F}" destId="{68A82FEE-1CC6-41F0-B73A-91CB8799384C}" srcOrd="1" destOrd="0" presId="urn:microsoft.com/office/officeart/2009/layout/ReverseList"/>
    <dgm:cxn modelId="{A6095059-7A9D-48C2-BE77-73133DA49748}" type="presParOf" srcId="{9780A77E-7B02-4DB1-8717-44E5A408077F}" destId="{7257CB9B-71D8-40E7-A892-8E05D66479B8}" srcOrd="2" destOrd="0" presId="urn:microsoft.com/office/officeart/2009/layout/ReverseList"/>
    <dgm:cxn modelId="{D1A9065C-60FB-4085-BC61-DD4F9AB67631}" type="presParOf" srcId="{9780A77E-7B02-4DB1-8717-44E5A408077F}" destId="{6D534CCD-3DD1-47AE-BCEB-E50B929DBD8E}" srcOrd="3" destOrd="0" presId="urn:microsoft.com/office/officeart/2009/layout/ReverseList"/>
    <dgm:cxn modelId="{D33FF79A-5EA9-4E3E-9169-764ECDF69524}" type="presParOf" srcId="{9780A77E-7B02-4DB1-8717-44E5A408077F}" destId="{5730D498-7787-4953-ACD0-4ABAD5DC9BDB}" srcOrd="4" destOrd="0" presId="urn:microsoft.com/office/officeart/2009/layout/ReverseList"/>
    <dgm:cxn modelId="{52BBE941-A8BB-449F-89F1-FA4CA9E7E2D5}" type="presParOf" srcId="{9780A77E-7B02-4DB1-8717-44E5A408077F}" destId="{42EE2C91-DCF2-4A9F-AF0E-BCFEC330630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8982F-0CC8-48B8-955D-EDA2C989F70E}" type="doc">
      <dgm:prSet loTypeId="urn:microsoft.com/office/officeart/2005/8/layout/process1" loCatId="process" qsTypeId="urn:microsoft.com/office/officeart/2005/8/quickstyle/simple2" qsCatId="simple" csTypeId="urn:microsoft.com/office/officeart/2005/8/colors/accent3_1" csCatId="accent3" phldr="1"/>
      <dgm:spPr/>
    </dgm:pt>
    <dgm:pt modelId="{092B5DC1-DAFD-4886-B338-C36AAE2EAA93}">
      <dgm:prSet phldrT="[Text]" custT="1"/>
      <dgm:spPr>
        <a:xfrm>
          <a:off x="4814" y="686831"/>
          <a:ext cx="1125379" cy="1275407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Gather Information	</a:t>
          </a:r>
        </a:p>
      </dgm:t>
    </dgm:pt>
    <dgm:pt modelId="{B37AD762-C698-41BF-91EA-E48316F9AD05}" type="parTrans" cxnId="{8C242C08-96F1-4A6E-AB38-B2EC7F92345A}">
      <dgm:prSet/>
      <dgm:spPr/>
      <dgm:t>
        <a:bodyPr/>
        <a:lstStyle/>
        <a:p>
          <a:endParaRPr lang="en-US"/>
        </a:p>
      </dgm:t>
    </dgm:pt>
    <dgm:pt modelId="{C5F94E9B-245D-4E9F-A9AA-D9B4B8C222E8}" type="sibTrans" cxnId="{8C242C08-96F1-4A6E-AB38-B2EC7F92345A}">
      <dgm:prSet/>
      <dgm:spPr>
        <a:xfrm>
          <a:off x="1192091" y="1247783"/>
          <a:ext cx="131221" cy="153504"/>
        </a:xfrm>
        <a:solidFill>
          <a:srgbClr val="0B539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187FE167-CAA0-439D-9AD6-AF87F801AA9C}">
      <dgm:prSet phldrT="[Text]" custT="1"/>
      <dgm:spPr>
        <a:xfrm>
          <a:off x="1377782" y="700203"/>
          <a:ext cx="1013989" cy="1248663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Make a Plan</a:t>
          </a:r>
        </a:p>
      </dgm:t>
    </dgm:pt>
    <dgm:pt modelId="{1A8B18C5-8099-42E1-904C-4F9EB67350BD}" type="parTrans" cxnId="{D6393B21-D18D-491A-8991-B96C04BC8B64}">
      <dgm:prSet/>
      <dgm:spPr/>
      <dgm:t>
        <a:bodyPr/>
        <a:lstStyle/>
        <a:p>
          <a:endParaRPr lang="en-US"/>
        </a:p>
      </dgm:t>
    </dgm:pt>
    <dgm:pt modelId="{F635B585-77AC-4426-8E78-63BD85BEEB48}" type="sibTrans" cxnId="{D6393B21-D18D-491A-8991-B96C04BC8B64}">
      <dgm:prSet/>
      <dgm:spPr>
        <a:xfrm>
          <a:off x="2453668" y="1247783"/>
          <a:ext cx="131221" cy="153504"/>
        </a:xfrm>
        <a:solidFill>
          <a:srgbClr val="0B539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BEF19134-6024-42A5-9FE9-699B43D81CC9}">
      <dgm:prSet phldrT="[Text]" custT="1"/>
      <dgm:spPr>
        <a:xfrm>
          <a:off x="2639359" y="724721"/>
          <a:ext cx="1164182" cy="1199628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Anticipate possible solutions</a:t>
          </a:r>
        </a:p>
      </dgm:t>
    </dgm:pt>
    <dgm:pt modelId="{4C4EF1ED-99A2-4D51-9968-498A4382B9B3}" type="parTrans" cxnId="{91D71473-4E04-4A4F-A634-320BA6CB6866}">
      <dgm:prSet/>
      <dgm:spPr/>
      <dgm:t>
        <a:bodyPr/>
        <a:lstStyle/>
        <a:p>
          <a:endParaRPr lang="en-US"/>
        </a:p>
      </dgm:t>
    </dgm:pt>
    <dgm:pt modelId="{9AEB35A4-4B0B-49C9-B2FD-5D8981DC806C}" type="sibTrans" cxnId="{91D71473-4E04-4A4F-A634-320BA6CB6866}">
      <dgm:prSet/>
      <dgm:spPr>
        <a:xfrm>
          <a:off x="3865439" y="1247783"/>
          <a:ext cx="131221" cy="153504"/>
        </a:xfrm>
        <a:solidFill>
          <a:srgbClr val="0B539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F8F0818A-47AA-461E-BDD4-2539943C77A9}">
      <dgm:prSet phldrT="[Text]" custT="1"/>
      <dgm:spPr>
        <a:xfrm>
          <a:off x="4051130" y="724721"/>
          <a:ext cx="1164182" cy="1199628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Continuously evaluate process</a:t>
          </a:r>
        </a:p>
      </dgm:t>
    </dgm:pt>
    <dgm:pt modelId="{8C080149-36E2-4B55-8175-3BFE196E7E63}" type="parTrans" cxnId="{39495FFC-FB45-4511-9DC4-633E37EDCD55}">
      <dgm:prSet/>
      <dgm:spPr/>
      <dgm:t>
        <a:bodyPr/>
        <a:lstStyle/>
        <a:p>
          <a:endParaRPr lang="en-US"/>
        </a:p>
      </dgm:t>
    </dgm:pt>
    <dgm:pt modelId="{BBA13C33-C538-40F5-BC75-6A9BF41DF302}" type="sibTrans" cxnId="{39495FFC-FB45-4511-9DC4-633E37EDCD55}">
      <dgm:prSet/>
      <dgm:spPr>
        <a:xfrm>
          <a:off x="5277209" y="1247783"/>
          <a:ext cx="131221" cy="153504"/>
        </a:xfrm>
        <a:solidFill>
          <a:srgbClr val="0B539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790D8BD8-33C9-4AD9-8D98-F3245026B09C}">
      <dgm:prSet phldrT="[Text]" custT="1"/>
      <dgm:spPr>
        <a:xfrm>
          <a:off x="5462900" y="724721"/>
          <a:ext cx="1164182" cy="1199628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Check results</a:t>
          </a:r>
        </a:p>
      </dgm:t>
    </dgm:pt>
    <dgm:pt modelId="{436C64B6-F45F-4A84-96E6-05DB1996EE9B}" type="parTrans" cxnId="{D76750A4-FD67-4A55-A23D-C9065DCF30BB}">
      <dgm:prSet/>
      <dgm:spPr/>
      <dgm:t>
        <a:bodyPr/>
        <a:lstStyle/>
        <a:p>
          <a:endParaRPr lang="en-US"/>
        </a:p>
      </dgm:t>
    </dgm:pt>
    <dgm:pt modelId="{34ACD28C-A823-4844-BEA7-DF4BF0998C4B}" type="sibTrans" cxnId="{D76750A4-FD67-4A55-A23D-C9065DCF30BB}">
      <dgm:prSet/>
      <dgm:spPr>
        <a:xfrm>
          <a:off x="6688980" y="1247783"/>
          <a:ext cx="131221" cy="153504"/>
        </a:xfrm>
        <a:solidFill>
          <a:srgbClr val="0B539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87058EF3-4320-451A-8742-7B50390AB076}">
      <dgm:prSet phldrT="[Text]" custT="1"/>
      <dgm:spPr>
        <a:xfrm>
          <a:off x="6874671" y="724721"/>
          <a:ext cx="1164182" cy="1199628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Question sense of solutions</a:t>
          </a:r>
        </a:p>
      </dgm:t>
    </dgm:pt>
    <dgm:pt modelId="{D788DD70-574F-4B42-9941-97EC7C7499D6}" type="parTrans" cxnId="{939CA7B8-E834-48D3-9C69-A4C971FF4017}">
      <dgm:prSet/>
      <dgm:spPr/>
      <dgm:t>
        <a:bodyPr/>
        <a:lstStyle/>
        <a:p>
          <a:endParaRPr lang="en-US"/>
        </a:p>
      </dgm:t>
    </dgm:pt>
    <dgm:pt modelId="{0459BAFC-B6EB-40BB-B871-8F46329BC610}" type="sibTrans" cxnId="{939CA7B8-E834-48D3-9C69-A4C971FF4017}">
      <dgm:prSet/>
      <dgm:spPr/>
      <dgm:t>
        <a:bodyPr/>
        <a:lstStyle/>
        <a:p>
          <a:endParaRPr lang="en-US"/>
        </a:p>
      </dgm:t>
    </dgm:pt>
    <dgm:pt modelId="{507388D0-75FA-4662-8865-862930735D19}" type="pres">
      <dgm:prSet presAssocID="{62F8982F-0CC8-48B8-955D-EDA2C989F70E}" presName="Name0" presStyleCnt="0">
        <dgm:presLayoutVars>
          <dgm:dir/>
          <dgm:resizeHandles val="exact"/>
        </dgm:presLayoutVars>
      </dgm:prSet>
      <dgm:spPr/>
    </dgm:pt>
    <dgm:pt modelId="{26B6F7AD-7B46-4B8E-B8E3-27B7D4D19633}" type="pres">
      <dgm:prSet presAssocID="{092B5DC1-DAFD-4886-B338-C36AAE2EAA93}" presName="node" presStyleLbl="node1" presStyleIdx="0" presStyleCnt="6" custScaleX="181815" custScaleY="1718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12A5C78-9CF8-4345-ABF4-44068509D085}" type="pres">
      <dgm:prSet presAssocID="{C5F94E9B-245D-4E9F-A9AA-D9B4B8C222E8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0DC7072-440A-4576-936A-3C3FE2E54DDB}" type="pres">
      <dgm:prSet presAssocID="{C5F94E9B-245D-4E9F-A9AA-D9B4B8C222E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43A9D28-93C9-4F03-926A-259D0ACFA664}" type="pres">
      <dgm:prSet presAssocID="{187FE167-CAA0-439D-9AD6-AF87F801AA9C}" presName="node" presStyleLbl="node1" presStyleIdx="1" presStyleCnt="6" custScaleX="163819" custScaleY="16822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4BD68C7-29FB-42FC-962A-03BC9164E389}" type="pres">
      <dgm:prSet presAssocID="{F635B585-77AC-4426-8E78-63BD85BEEB48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76D5E62-4488-49AE-A308-04D84BF8932E}" type="pres">
      <dgm:prSet presAssocID="{F635B585-77AC-4426-8E78-63BD85BEEB4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05634F4-CB31-423D-8A57-1F413EF739B3}" type="pres">
      <dgm:prSet presAssocID="{BEF19134-6024-42A5-9FE9-699B43D81CC9}" presName="node" presStyleLbl="node1" presStyleIdx="2" presStyleCnt="6" custScaleX="188084" custScaleY="16161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5D0C335-F06D-46EB-A7CD-F5F869F9B28F}" type="pres">
      <dgm:prSet presAssocID="{9AEB35A4-4B0B-49C9-B2FD-5D8981DC806C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7DAE548-8BDA-4D1F-ADA2-2392A0900585}" type="pres">
      <dgm:prSet presAssocID="{9AEB35A4-4B0B-49C9-B2FD-5D8981DC806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8A8F4F4-D135-48EF-A2AB-A1FB2B0D9D29}" type="pres">
      <dgm:prSet presAssocID="{F8F0818A-47AA-461E-BDD4-2539943C77A9}" presName="node" presStyleLbl="node1" presStyleIdx="3" presStyleCnt="6" custScaleX="188084" custScaleY="16161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96270DA-B95C-4B4C-BB6A-D3D1F4392640}" type="pres">
      <dgm:prSet presAssocID="{BBA13C33-C538-40F5-BC75-6A9BF41DF302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75ACB95-FA2A-4401-BDFE-9490A5028815}" type="pres">
      <dgm:prSet presAssocID="{BBA13C33-C538-40F5-BC75-6A9BF41DF30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0BDF4A8-1550-43E4-B0A6-9C9F7161CA25}" type="pres">
      <dgm:prSet presAssocID="{790D8BD8-33C9-4AD9-8D98-F3245026B09C}" presName="node" presStyleLbl="node1" presStyleIdx="4" presStyleCnt="6" custScaleX="188084" custScaleY="16161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B1DA8CF-3526-4D1B-9E64-A5C7E1E565A0}" type="pres">
      <dgm:prSet presAssocID="{34ACD28C-A823-4844-BEA7-DF4BF0998C4B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576C0B9-2E69-405F-9780-5FA21747503C}" type="pres">
      <dgm:prSet presAssocID="{34ACD28C-A823-4844-BEA7-DF4BF0998C4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832CE33-3E1A-4E59-8413-FEAA5FB2FDD5}" type="pres">
      <dgm:prSet presAssocID="{87058EF3-4320-451A-8742-7B50390AB076}" presName="node" presStyleLbl="node1" presStyleIdx="5" presStyleCnt="6" custScaleX="188084" custScaleY="16161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93D13FD0-6CC4-403C-87AF-D724902A578E}" type="presOf" srcId="{34ACD28C-A823-4844-BEA7-DF4BF0998C4B}" destId="{1576C0B9-2E69-405F-9780-5FA21747503C}" srcOrd="1" destOrd="0" presId="urn:microsoft.com/office/officeart/2005/8/layout/process1"/>
    <dgm:cxn modelId="{9A0A67EE-B4E3-4D46-9C1E-FE90BC9BA96F}" type="presOf" srcId="{187FE167-CAA0-439D-9AD6-AF87F801AA9C}" destId="{A43A9D28-93C9-4F03-926A-259D0ACFA664}" srcOrd="0" destOrd="0" presId="urn:microsoft.com/office/officeart/2005/8/layout/process1"/>
    <dgm:cxn modelId="{1699A420-16B3-45B3-B538-264F75A4285A}" type="presOf" srcId="{092B5DC1-DAFD-4886-B338-C36AAE2EAA93}" destId="{26B6F7AD-7B46-4B8E-B8E3-27B7D4D19633}" srcOrd="0" destOrd="0" presId="urn:microsoft.com/office/officeart/2005/8/layout/process1"/>
    <dgm:cxn modelId="{53224070-BC60-4EA8-A7B6-36A174923D47}" type="presOf" srcId="{F8F0818A-47AA-461E-BDD4-2539943C77A9}" destId="{68A8F4F4-D135-48EF-A2AB-A1FB2B0D9D29}" srcOrd="0" destOrd="0" presId="urn:microsoft.com/office/officeart/2005/8/layout/process1"/>
    <dgm:cxn modelId="{E0ED1E91-3867-48F5-AE42-8B1F15FD9E19}" type="presOf" srcId="{34ACD28C-A823-4844-BEA7-DF4BF0998C4B}" destId="{CB1DA8CF-3526-4D1B-9E64-A5C7E1E565A0}" srcOrd="0" destOrd="0" presId="urn:microsoft.com/office/officeart/2005/8/layout/process1"/>
    <dgm:cxn modelId="{4CB8BA83-353E-4188-8720-AA0B4D4E7610}" type="presOf" srcId="{C5F94E9B-245D-4E9F-A9AA-D9B4B8C222E8}" destId="{40DC7072-440A-4576-936A-3C3FE2E54DDB}" srcOrd="1" destOrd="0" presId="urn:microsoft.com/office/officeart/2005/8/layout/process1"/>
    <dgm:cxn modelId="{1E073A01-6000-4AC5-AE22-9DD0F0B0BE75}" type="presOf" srcId="{F635B585-77AC-4426-8E78-63BD85BEEB48}" destId="{54BD68C7-29FB-42FC-962A-03BC9164E389}" srcOrd="0" destOrd="0" presId="urn:microsoft.com/office/officeart/2005/8/layout/process1"/>
    <dgm:cxn modelId="{8C242C08-96F1-4A6E-AB38-B2EC7F92345A}" srcId="{62F8982F-0CC8-48B8-955D-EDA2C989F70E}" destId="{092B5DC1-DAFD-4886-B338-C36AAE2EAA93}" srcOrd="0" destOrd="0" parTransId="{B37AD762-C698-41BF-91EA-E48316F9AD05}" sibTransId="{C5F94E9B-245D-4E9F-A9AA-D9B4B8C222E8}"/>
    <dgm:cxn modelId="{81D7B6AA-31AB-4630-935A-FA887D4C6A21}" type="presOf" srcId="{F635B585-77AC-4426-8E78-63BD85BEEB48}" destId="{576D5E62-4488-49AE-A308-04D84BF8932E}" srcOrd="1" destOrd="0" presId="urn:microsoft.com/office/officeart/2005/8/layout/process1"/>
    <dgm:cxn modelId="{B0BD197A-41E6-4D62-8133-C4165B6BAE98}" type="presOf" srcId="{C5F94E9B-245D-4E9F-A9AA-D9B4B8C222E8}" destId="{412A5C78-9CF8-4345-ABF4-44068509D085}" srcOrd="0" destOrd="0" presId="urn:microsoft.com/office/officeart/2005/8/layout/process1"/>
    <dgm:cxn modelId="{D6393B21-D18D-491A-8991-B96C04BC8B64}" srcId="{62F8982F-0CC8-48B8-955D-EDA2C989F70E}" destId="{187FE167-CAA0-439D-9AD6-AF87F801AA9C}" srcOrd="1" destOrd="0" parTransId="{1A8B18C5-8099-42E1-904C-4F9EB67350BD}" sibTransId="{F635B585-77AC-4426-8E78-63BD85BEEB48}"/>
    <dgm:cxn modelId="{C4B9B55E-EC99-4199-A345-486F654E2819}" type="presOf" srcId="{BBA13C33-C538-40F5-BC75-6A9BF41DF302}" destId="{196270DA-B95C-4B4C-BB6A-D3D1F4392640}" srcOrd="0" destOrd="0" presId="urn:microsoft.com/office/officeart/2005/8/layout/process1"/>
    <dgm:cxn modelId="{0491C454-BB59-45B3-885D-A9C4D54605B9}" type="presOf" srcId="{9AEB35A4-4B0B-49C9-B2FD-5D8981DC806C}" destId="{15D0C335-F06D-46EB-A7CD-F5F869F9B28F}" srcOrd="0" destOrd="0" presId="urn:microsoft.com/office/officeart/2005/8/layout/process1"/>
    <dgm:cxn modelId="{39495FFC-FB45-4511-9DC4-633E37EDCD55}" srcId="{62F8982F-0CC8-48B8-955D-EDA2C989F70E}" destId="{F8F0818A-47AA-461E-BDD4-2539943C77A9}" srcOrd="3" destOrd="0" parTransId="{8C080149-36E2-4B55-8175-3BFE196E7E63}" sibTransId="{BBA13C33-C538-40F5-BC75-6A9BF41DF302}"/>
    <dgm:cxn modelId="{56A9CE6C-0C9C-427D-9FF3-F0B02B7DB29F}" type="presOf" srcId="{BEF19134-6024-42A5-9FE9-699B43D81CC9}" destId="{105634F4-CB31-423D-8A57-1F413EF739B3}" srcOrd="0" destOrd="0" presId="urn:microsoft.com/office/officeart/2005/8/layout/process1"/>
    <dgm:cxn modelId="{939CA7B8-E834-48D3-9C69-A4C971FF4017}" srcId="{62F8982F-0CC8-48B8-955D-EDA2C989F70E}" destId="{87058EF3-4320-451A-8742-7B50390AB076}" srcOrd="5" destOrd="0" parTransId="{D788DD70-574F-4B42-9941-97EC7C7499D6}" sibTransId="{0459BAFC-B6EB-40BB-B871-8F46329BC610}"/>
    <dgm:cxn modelId="{D76750A4-FD67-4A55-A23D-C9065DCF30BB}" srcId="{62F8982F-0CC8-48B8-955D-EDA2C989F70E}" destId="{790D8BD8-33C9-4AD9-8D98-F3245026B09C}" srcOrd="4" destOrd="0" parTransId="{436C64B6-F45F-4A84-96E6-05DB1996EE9B}" sibTransId="{34ACD28C-A823-4844-BEA7-DF4BF0998C4B}"/>
    <dgm:cxn modelId="{A82CD31E-5B20-4FED-8977-A96510C5F487}" type="presOf" srcId="{790D8BD8-33C9-4AD9-8D98-F3245026B09C}" destId="{90BDF4A8-1550-43E4-B0A6-9C9F7161CA25}" srcOrd="0" destOrd="0" presId="urn:microsoft.com/office/officeart/2005/8/layout/process1"/>
    <dgm:cxn modelId="{91D71473-4E04-4A4F-A634-320BA6CB6866}" srcId="{62F8982F-0CC8-48B8-955D-EDA2C989F70E}" destId="{BEF19134-6024-42A5-9FE9-699B43D81CC9}" srcOrd="2" destOrd="0" parTransId="{4C4EF1ED-99A2-4D51-9968-498A4382B9B3}" sibTransId="{9AEB35A4-4B0B-49C9-B2FD-5D8981DC806C}"/>
    <dgm:cxn modelId="{6798B6E6-C601-4F12-B46D-B153504E8B33}" type="presOf" srcId="{62F8982F-0CC8-48B8-955D-EDA2C989F70E}" destId="{507388D0-75FA-4662-8865-862930735D19}" srcOrd="0" destOrd="0" presId="urn:microsoft.com/office/officeart/2005/8/layout/process1"/>
    <dgm:cxn modelId="{2765C4D4-764A-4C1E-8568-51B0B52B7018}" type="presOf" srcId="{9AEB35A4-4B0B-49C9-B2FD-5D8981DC806C}" destId="{C7DAE548-8BDA-4D1F-ADA2-2392A0900585}" srcOrd="1" destOrd="0" presId="urn:microsoft.com/office/officeart/2005/8/layout/process1"/>
    <dgm:cxn modelId="{F55584F9-7466-4937-9DDD-E2E0539CA6FA}" type="presOf" srcId="{BBA13C33-C538-40F5-BC75-6A9BF41DF302}" destId="{575ACB95-FA2A-4401-BDFE-9490A5028815}" srcOrd="1" destOrd="0" presId="urn:microsoft.com/office/officeart/2005/8/layout/process1"/>
    <dgm:cxn modelId="{D5AE0D57-D94A-4943-AC80-CC6245E987F5}" type="presOf" srcId="{87058EF3-4320-451A-8742-7B50390AB076}" destId="{F832CE33-3E1A-4E59-8413-FEAA5FB2FDD5}" srcOrd="0" destOrd="0" presId="urn:microsoft.com/office/officeart/2005/8/layout/process1"/>
    <dgm:cxn modelId="{239082D6-A716-4278-B339-4ED4DC5C0516}" type="presParOf" srcId="{507388D0-75FA-4662-8865-862930735D19}" destId="{26B6F7AD-7B46-4B8E-B8E3-27B7D4D19633}" srcOrd="0" destOrd="0" presId="urn:microsoft.com/office/officeart/2005/8/layout/process1"/>
    <dgm:cxn modelId="{608190CC-0137-4E40-933B-D57D4524AB57}" type="presParOf" srcId="{507388D0-75FA-4662-8865-862930735D19}" destId="{412A5C78-9CF8-4345-ABF4-44068509D085}" srcOrd="1" destOrd="0" presId="urn:microsoft.com/office/officeart/2005/8/layout/process1"/>
    <dgm:cxn modelId="{2B8374E0-CA8A-43B5-A6B7-8C47A92ED82C}" type="presParOf" srcId="{412A5C78-9CF8-4345-ABF4-44068509D085}" destId="{40DC7072-440A-4576-936A-3C3FE2E54DDB}" srcOrd="0" destOrd="0" presId="urn:microsoft.com/office/officeart/2005/8/layout/process1"/>
    <dgm:cxn modelId="{6E4B7DFF-8012-4F9D-BDAD-508F2237C0DB}" type="presParOf" srcId="{507388D0-75FA-4662-8865-862930735D19}" destId="{A43A9D28-93C9-4F03-926A-259D0ACFA664}" srcOrd="2" destOrd="0" presId="urn:microsoft.com/office/officeart/2005/8/layout/process1"/>
    <dgm:cxn modelId="{DE787838-E5F9-4129-9575-5B4CE139A549}" type="presParOf" srcId="{507388D0-75FA-4662-8865-862930735D19}" destId="{54BD68C7-29FB-42FC-962A-03BC9164E389}" srcOrd="3" destOrd="0" presId="urn:microsoft.com/office/officeart/2005/8/layout/process1"/>
    <dgm:cxn modelId="{25269067-1912-4AA7-AC4F-B6851AEB5171}" type="presParOf" srcId="{54BD68C7-29FB-42FC-962A-03BC9164E389}" destId="{576D5E62-4488-49AE-A308-04D84BF8932E}" srcOrd="0" destOrd="0" presId="urn:microsoft.com/office/officeart/2005/8/layout/process1"/>
    <dgm:cxn modelId="{0CC29C5F-04F8-4E23-9174-25EB1EE35A72}" type="presParOf" srcId="{507388D0-75FA-4662-8865-862930735D19}" destId="{105634F4-CB31-423D-8A57-1F413EF739B3}" srcOrd="4" destOrd="0" presId="urn:microsoft.com/office/officeart/2005/8/layout/process1"/>
    <dgm:cxn modelId="{D11BFF1A-D4B0-4E3C-9A57-3E5361EE8BA1}" type="presParOf" srcId="{507388D0-75FA-4662-8865-862930735D19}" destId="{15D0C335-F06D-46EB-A7CD-F5F869F9B28F}" srcOrd="5" destOrd="0" presId="urn:microsoft.com/office/officeart/2005/8/layout/process1"/>
    <dgm:cxn modelId="{7B05563D-5454-4A6D-9F33-732EA239133E}" type="presParOf" srcId="{15D0C335-F06D-46EB-A7CD-F5F869F9B28F}" destId="{C7DAE548-8BDA-4D1F-ADA2-2392A0900585}" srcOrd="0" destOrd="0" presId="urn:microsoft.com/office/officeart/2005/8/layout/process1"/>
    <dgm:cxn modelId="{C6A63794-4BD5-4127-9137-1B7B24C6B678}" type="presParOf" srcId="{507388D0-75FA-4662-8865-862930735D19}" destId="{68A8F4F4-D135-48EF-A2AB-A1FB2B0D9D29}" srcOrd="6" destOrd="0" presId="urn:microsoft.com/office/officeart/2005/8/layout/process1"/>
    <dgm:cxn modelId="{A626EB0D-7577-48AE-9020-62C4115BE2A9}" type="presParOf" srcId="{507388D0-75FA-4662-8865-862930735D19}" destId="{196270DA-B95C-4B4C-BB6A-D3D1F4392640}" srcOrd="7" destOrd="0" presId="urn:microsoft.com/office/officeart/2005/8/layout/process1"/>
    <dgm:cxn modelId="{203A85FD-9E09-4FA3-BC0D-AD19096EF7EA}" type="presParOf" srcId="{196270DA-B95C-4B4C-BB6A-D3D1F4392640}" destId="{575ACB95-FA2A-4401-BDFE-9490A5028815}" srcOrd="0" destOrd="0" presId="urn:microsoft.com/office/officeart/2005/8/layout/process1"/>
    <dgm:cxn modelId="{60E6ED32-D7EA-4D93-B52A-ACEC3556ABC0}" type="presParOf" srcId="{507388D0-75FA-4662-8865-862930735D19}" destId="{90BDF4A8-1550-43E4-B0A6-9C9F7161CA25}" srcOrd="8" destOrd="0" presId="urn:microsoft.com/office/officeart/2005/8/layout/process1"/>
    <dgm:cxn modelId="{FF57AD74-CA6C-474C-AEC7-3269B6615A4D}" type="presParOf" srcId="{507388D0-75FA-4662-8865-862930735D19}" destId="{CB1DA8CF-3526-4D1B-9E64-A5C7E1E565A0}" srcOrd="9" destOrd="0" presId="urn:microsoft.com/office/officeart/2005/8/layout/process1"/>
    <dgm:cxn modelId="{F3F166E1-E92B-4A7C-BBD5-66A27BCA0817}" type="presParOf" srcId="{CB1DA8CF-3526-4D1B-9E64-A5C7E1E565A0}" destId="{1576C0B9-2E69-405F-9780-5FA21747503C}" srcOrd="0" destOrd="0" presId="urn:microsoft.com/office/officeart/2005/8/layout/process1"/>
    <dgm:cxn modelId="{7CFD3FFF-333E-4279-897C-DC5226E4A801}" type="presParOf" srcId="{507388D0-75FA-4662-8865-862930735D19}" destId="{F832CE33-3E1A-4E59-8413-FEAA5FB2FDD5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72FD0F-BC9B-48AA-A311-8624AF7DE807}" type="doc">
      <dgm:prSet loTypeId="urn:microsoft.com/office/officeart/2008/layout/RadialCluster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AE0F836-1E0C-48B9-8CC8-6155BC296AB5}">
      <dgm:prSet phldrT="[Text]"/>
      <dgm:spPr>
        <a:xfrm>
          <a:off x="3049728" y="2085975"/>
          <a:ext cx="1463040" cy="704848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Precision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DBA47D6F-22A1-4C45-B540-059AC0A8C2C5}" type="parTrans" cxnId="{B2DBDC60-AF74-46BF-A06C-B0459428326D}">
      <dgm:prSet/>
      <dgm:spPr/>
      <dgm:t>
        <a:bodyPr/>
        <a:lstStyle/>
        <a:p>
          <a:endParaRPr lang="en-US"/>
        </a:p>
      </dgm:t>
    </dgm:pt>
    <dgm:pt modelId="{37613FB8-BFB6-46EE-A3A4-E4195C77A01C}" type="sibTrans" cxnId="{B2DBDC60-AF74-46BF-A06C-B0459428326D}">
      <dgm:prSet/>
      <dgm:spPr/>
      <dgm:t>
        <a:bodyPr/>
        <a:lstStyle/>
        <a:p>
          <a:endParaRPr lang="en-US"/>
        </a:p>
      </dgm:t>
    </dgm:pt>
    <dgm:pt modelId="{2FCDF8D8-6E1A-4AED-89D7-043153BCC720}">
      <dgm:prSet phldrT="[Text]"/>
      <dgm:spPr>
        <a:xfrm>
          <a:off x="2683971" y="419"/>
          <a:ext cx="2194554" cy="980236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Communication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130F28EA-0D0B-4A19-B521-9B10179EF689}" type="parTrans" cxnId="{AD693A65-F81A-4182-AE11-6E09C8AC6856}">
      <dgm:prSet/>
      <dgm:spPr>
        <a:xfrm rot="16200000">
          <a:off x="3228588" y="1533315"/>
          <a:ext cx="1105319" cy="0"/>
        </a:xfrm>
        <a:noFill/>
        <a:ln w="25400" cap="flat" cmpd="sng" algn="ctr">
          <a:solidFill>
            <a:srgbClr val="0B539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DF9B6EB-C872-4291-8DAE-E8CC56A8F686}" type="sibTrans" cxnId="{AD693A65-F81A-4182-AE11-6E09C8AC6856}">
      <dgm:prSet/>
      <dgm:spPr/>
      <dgm:t>
        <a:bodyPr/>
        <a:lstStyle/>
        <a:p>
          <a:endParaRPr lang="en-US"/>
        </a:p>
      </dgm:t>
    </dgm:pt>
    <dgm:pt modelId="{C6EAE135-CEF8-4205-8C5A-59B7C00F2E2C}">
      <dgm:prSet phldrT="[Text]"/>
      <dgm:spPr>
        <a:xfrm>
          <a:off x="5127163" y="1915885"/>
          <a:ext cx="1939927" cy="980236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Calculations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98D5348C-060E-471C-BABB-D03DE7146B4E}" type="parTrans" cxnId="{7C4E48A0-3FC8-49E9-B805-8FF7AD20A069}">
      <dgm:prSet/>
      <dgm:spPr>
        <a:xfrm rot="21551913">
          <a:off x="4512738" y="2423869"/>
          <a:ext cx="614455" cy="0"/>
        </a:xfrm>
        <a:noFill/>
        <a:ln w="25400" cap="flat" cmpd="sng" algn="ctr">
          <a:solidFill>
            <a:srgbClr val="0B539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95115A3-AAAE-4B56-8EC8-1612D0BC27E3}" type="sibTrans" cxnId="{7C4E48A0-3FC8-49E9-B805-8FF7AD20A069}">
      <dgm:prSet/>
      <dgm:spPr/>
      <dgm:t>
        <a:bodyPr/>
        <a:lstStyle/>
        <a:p>
          <a:endParaRPr lang="en-US"/>
        </a:p>
      </dgm:t>
    </dgm:pt>
    <dgm:pt modelId="{073F9F45-3ABF-475D-9277-A008FB1DFF51}">
      <dgm:prSet phldrT="[Text]"/>
      <dgm:spPr>
        <a:xfrm>
          <a:off x="2801908" y="3896144"/>
          <a:ext cx="1958679" cy="980236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Symbols and labels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941F27B1-BB7B-4205-A094-A90B9B63FD44}" type="parTrans" cxnId="{6EFD9B7C-C597-42D6-AD2F-E8110813CB3D}">
      <dgm:prSet/>
      <dgm:spPr>
        <a:xfrm rot="5400000">
          <a:off x="3228588" y="3343484"/>
          <a:ext cx="1105319" cy="0"/>
        </a:xfrm>
        <a:noFill/>
        <a:ln w="25400" cap="flat" cmpd="sng" algn="ctr">
          <a:solidFill>
            <a:srgbClr val="0B539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A2E08DF-52D0-4181-B9E5-B4B3E49F6D51}" type="sibTrans" cxnId="{6EFD9B7C-C597-42D6-AD2F-E8110813CB3D}">
      <dgm:prSet/>
      <dgm:spPr/>
      <dgm:t>
        <a:bodyPr/>
        <a:lstStyle/>
        <a:p>
          <a:endParaRPr lang="en-US"/>
        </a:p>
      </dgm:t>
    </dgm:pt>
    <dgm:pt modelId="{2F67F5F8-30D2-46A4-94DA-E88AB851CF8C}">
      <dgm:prSet phldrT="[Text]"/>
      <dgm:spPr>
        <a:xfrm>
          <a:off x="337450" y="1915881"/>
          <a:ext cx="2129721" cy="980236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Precision in solutions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9FC64318-71B9-451E-9581-3B4BE2E088C7}" type="parTrans" cxnId="{8D7DFB89-0E7F-4617-AAF6-188A48B4DE6D}">
      <dgm:prSet/>
      <dgm:spPr>
        <a:xfrm rot="10846818">
          <a:off x="2467144" y="2424469"/>
          <a:ext cx="582610" cy="0"/>
        </a:xfrm>
        <a:noFill/>
        <a:ln w="25400" cap="flat" cmpd="sng" algn="ctr">
          <a:solidFill>
            <a:srgbClr val="0B539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A11C84B-D918-4139-A922-454FFCC05048}" type="sibTrans" cxnId="{8D7DFB89-0E7F-4617-AAF6-188A48B4DE6D}">
      <dgm:prSet/>
      <dgm:spPr/>
      <dgm:t>
        <a:bodyPr/>
        <a:lstStyle/>
        <a:p>
          <a:endParaRPr lang="en-US"/>
        </a:p>
      </dgm:t>
    </dgm:pt>
    <dgm:pt modelId="{D75595B7-E87B-4180-9B68-5223CD5A1F95}" type="pres">
      <dgm:prSet presAssocID="{C272FD0F-BC9B-48AA-A311-8624AF7DE80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F1299A4-6542-420E-AC79-44C40DD15F2D}" type="pres">
      <dgm:prSet presAssocID="{7AE0F836-1E0C-48B9-8CC8-6155BC296AB5}" presName="singleCycle" presStyleCnt="0"/>
      <dgm:spPr/>
    </dgm:pt>
    <dgm:pt modelId="{1191F80E-938C-41B7-AFA2-EEC587812AB4}" type="pres">
      <dgm:prSet presAssocID="{7AE0F836-1E0C-48B9-8CC8-6155BC296AB5}" presName="singleCenter" presStyleLbl="node1" presStyleIdx="0" presStyleCnt="5" custScaleY="48177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20B3BFF-B8F7-4BB0-8E95-DF41A20C5377}" type="pres">
      <dgm:prSet presAssocID="{130F28EA-0D0B-4A19-B521-9B10179EF689}" presName="Name56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5319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2E09044-93FD-4D46-8256-43D32008F7E1}" type="pres">
      <dgm:prSet presAssocID="{2FCDF8D8-6E1A-4AED-89D7-043153BCC720}" presName="text0" presStyleLbl="node1" presStyleIdx="1" presStyleCnt="5" custScaleX="223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8F05E07-8909-4557-A71B-5C0D2176C812}" type="pres">
      <dgm:prSet presAssocID="{98D5348C-060E-471C-BABB-D03DE7146B4E}" presName="Name56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4455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6CBACB7-1040-4C64-B35C-BADE4FBE68B2}" type="pres">
      <dgm:prSet presAssocID="{C6EAE135-CEF8-4205-8C5A-59B7C00F2E2C}" presName="text0" presStyleLbl="node1" presStyleIdx="2" presStyleCnt="5" custScaleX="197904" custRadScaleRad="118905" custRadScaleInc="-17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A13805C-87AA-40B4-A0A9-206019DE552C}" type="pres">
      <dgm:prSet presAssocID="{941F27B1-BB7B-4205-A094-A90B9B63FD44}" presName="Name56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5319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285CA87-9E46-4BC4-A400-AB6217EE8DB1}" type="pres">
      <dgm:prSet presAssocID="{073F9F45-3ABF-475D-9277-A008FB1DFF51}" presName="text0" presStyleLbl="node1" presStyleIdx="3" presStyleCnt="5" custScaleX="1998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A20B090-355F-4330-B3E2-9641E8F47FFC}" type="pres">
      <dgm:prSet presAssocID="{9FC64318-71B9-451E-9581-3B4BE2E088C7}" presName="Name56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2610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529EDC0-EAF6-45C9-A239-D8C771E59166}" type="pres">
      <dgm:prSet presAssocID="{2F67F5F8-30D2-46A4-94DA-E88AB851CF8C}" presName="text0" presStyleLbl="node1" presStyleIdx="4" presStyleCnt="5" custScaleX="217266" custRadScaleRad="122142" custRadScaleInc="17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0F63467B-E15B-4BC9-BC41-781BD56D2E59}" type="presOf" srcId="{C272FD0F-BC9B-48AA-A311-8624AF7DE807}" destId="{D75595B7-E87B-4180-9B68-5223CD5A1F95}" srcOrd="0" destOrd="0" presId="urn:microsoft.com/office/officeart/2008/layout/RadialCluster"/>
    <dgm:cxn modelId="{44E912D2-3628-4168-8408-B7D9675E89D9}" type="presOf" srcId="{7AE0F836-1E0C-48B9-8CC8-6155BC296AB5}" destId="{1191F80E-938C-41B7-AFA2-EEC587812AB4}" srcOrd="0" destOrd="0" presId="urn:microsoft.com/office/officeart/2008/layout/RadialCluster"/>
    <dgm:cxn modelId="{B8FE2ACD-E16E-4157-831C-BEEE00BEDA78}" type="presOf" srcId="{073F9F45-3ABF-475D-9277-A008FB1DFF51}" destId="{0285CA87-9E46-4BC4-A400-AB6217EE8DB1}" srcOrd="0" destOrd="0" presId="urn:microsoft.com/office/officeart/2008/layout/RadialCluster"/>
    <dgm:cxn modelId="{AD693A65-F81A-4182-AE11-6E09C8AC6856}" srcId="{7AE0F836-1E0C-48B9-8CC8-6155BC296AB5}" destId="{2FCDF8D8-6E1A-4AED-89D7-043153BCC720}" srcOrd="0" destOrd="0" parTransId="{130F28EA-0D0B-4A19-B521-9B10179EF689}" sibTransId="{FDF9B6EB-C872-4291-8DAE-E8CC56A8F686}"/>
    <dgm:cxn modelId="{B2DBDC60-AF74-46BF-A06C-B0459428326D}" srcId="{C272FD0F-BC9B-48AA-A311-8624AF7DE807}" destId="{7AE0F836-1E0C-48B9-8CC8-6155BC296AB5}" srcOrd="0" destOrd="0" parTransId="{DBA47D6F-22A1-4C45-B540-059AC0A8C2C5}" sibTransId="{37613FB8-BFB6-46EE-A3A4-E4195C77A01C}"/>
    <dgm:cxn modelId="{C01205C5-1E5B-4504-B4A5-6E8E035F0D55}" type="presOf" srcId="{130F28EA-0D0B-4A19-B521-9B10179EF689}" destId="{220B3BFF-B8F7-4BB0-8E95-DF41A20C5377}" srcOrd="0" destOrd="0" presId="urn:microsoft.com/office/officeart/2008/layout/RadialCluster"/>
    <dgm:cxn modelId="{6198DC98-E38C-4D33-A0B4-389774D92FDE}" type="presOf" srcId="{2FCDF8D8-6E1A-4AED-89D7-043153BCC720}" destId="{62E09044-93FD-4D46-8256-43D32008F7E1}" srcOrd="0" destOrd="0" presId="urn:microsoft.com/office/officeart/2008/layout/RadialCluster"/>
    <dgm:cxn modelId="{8A1A365F-88F6-4A07-9845-304D5237A7EE}" type="presOf" srcId="{2F67F5F8-30D2-46A4-94DA-E88AB851CF8C}" destId="{D529EDC0-EAF6-45C9-A239-D8C771E59166}" srcOrd="0" destOrd="0" presId="urn:microsoft.com/office/officeart/2008/layout/RadialCluster"/>
    <dgm:cxn modelId="{7C4E48A0-3FC8-49E9-B805-8FF7AD20A069}" srcId="{7AE0F836-1E0C-48B9-8CC8-6155BC296AB5}" destId="{C6EAE135-CEF8-4205-8C5A-59B7C00F2E2C}" srcOrd="1" destOrd="0" parTransId="{98D5348C-060E-471C-BABB-D03DE7146B4E}" sibTransId="{095115A3-AAAE-4B56-8EC8-1612D0BC27E3}"/>
    <dgm:cxn modelId="{AF08981A-D8F3-44CE-A426-F98622F8F56C}" type="presOf" srcId="{98D5348C-060E-471C-BABB-D03DE7146B4E}" destId="{78F05E07-8909-4557-A71B-5C0D2176C812}" srcOrd="0" destOrd="0" presId="urn:microsoft.com/office/officeart/2008/layout/RadialCluster"/>
    <dgm:cxn modelId="{6EFD9B7C-C597-42D6-AD2F-E8110813CB3D}" srcId="{7AE0F836-1E0C-48B9-8CC8-6155BC296AB5}" destId="{073F9F45-3ABF-475D-9277-A008FB1DFF51}" srcOrd="2" destOrd="0" parTransId="{941F27B1-BB7B-4205-A094-A90B9B63FD44}" sibTransId="{5A2E08DF-52D0-4181-B9E5-B4B3E49F6D51}"/>
    <dgm:cxn modelId="{F2F0EDC3-7999-48C9-9800-232172ED9F95}" type="presOf" srcId="{9FC64318-71B9-451E-9581-3B4BE2E088C7}" destId="{1A20B090-355F-4330-B3E2-9641E8F47FFC}" srcOrd="0" destOrd="0" presId="urn:microsoft.com/office/officeart/2008/layout/RadialCluster"/>
    <dgm:cxn modelId="{8D7DFB89-0E7F-4617-AAF6-188A48B4DE6D}" srcId="{7AE0F836-1E0C-48B9-8CC8-6155BC296AB5}" destId="{2F67F5F8-30D2-46A4-94DA-E88AB851CF8C}" srcOrd="3" destOrd="0" parTransId="{9FC64318-71B9-451E-9581-3B4BE2E088C7}" sibTransId="{EA11C84B-D918-4139-A922-454FFCC05048}"/>
    <dgm:cxn modelId="{FA389C14-BE0F-401B-94D8-D56CA6AECB36}" type="presOf" srcId="{941F27B1-BB7B-4205-A094-A90B9B63FD44}" destId="{4A13805C-87AA-40B4-A0A9-206019DE552C}" srcOrd="0" destOrd="0" presId="urn:microsoft.com/office/officeart/2008/layout/RadialCluster"/>
    <dgm:cxn modelId="{A0057298-86ED-42DC-80AA-4F491CC70614}" type="presOf" srcId="{C6EAE135-CEF8-4205-8C5A-59B7C00F2E2C}" destId="{E6CBACB7-1040-4C64-B35C-BADE4FBE68B2}" srcOrd="0" destOrd="0" presId="urn:microsoft.com/office/officeart/2008/layout/RadialCluster"/>
    <dgm:cxn modelId="{034971BB-5905-4EB7-8A1C-7051A4D2E0C4}" type="presParOf" srcId="{D75595B7-E87B-4180-9B68-5223CD5A1F95}" destId="{5F1299A4-6542-420E-AC79-44C40DD15F2D}" srcOrd="0" destOrd="0" presId="urn:microsoft.com/office/officeart/2008/layout/RadialCluster"/>
    <dgm:cxn modelId="{19705914-BCB6-4B8F-97F6-85CF2AA98AF0}" type="presParOf" srcId="{5F1299A4-6542-420E-AC79-44C40DD15F2D}" destId="{1191F80E-938C-41B7-AFA2-EEC587812AB4}" srcOrd="0" destOrd="0" presId="urn:microsoft.com/office/officeart/2008/layout/RadialCluster"/>
    <dgm:cxn modelId="{F366F7D9-EFF2-4705-89DE-CF58BB71281F}" type="presParOf" srcId="{5F1299A4-6542-420E-AC79-44C40DD15F2D}" destId="{220B3BFF-B8F7-4BB0-8E95-DF41A20C5377}" srcOrd="1" destOrd="0" presId="urn:microsoft.com/office/officeart/2008/layout/RadialCluster"/>
    <dgm:cxn modelId="{C556C129-0773-40F1-9861-CBF11DEBC13A}" type="presParOf" srcId="{5F1299A4-6542-420E-AC79-44C40DD15F2D}" destId="{62E09044-93FD-4D46-8256-43D32008F7E1}" srcOrd="2" destOrd="0" presId="urn:microsoft.com/office/officeart/2008/layout/RadialCluster"/>
    <dgm:cxn modelId="{0436E4C5-3EFA-4E8F-82D7-50B41AB9B0EE}" type="presParOf" srcId="{5F1299A4-6542-420E-AC79-44C40DD15F2D}" destId="{78F05E07-8909-4557-A71B-5C0D2176C812}" srcOrd="3" destOrd="0" presId="urn:microsoft.com/office/officeart/2008/layout/RadialCluster"/>
    <dgm:cxn modelId="{69D43D51-4D24-4600-9509-0CE5BC9E0D81}" type="presParOf" srcId="{5F1299A4-6542-420E-AC79-44C40DD15F2D}" destId="{E6CBACB7-1040-4C64-B35C-BADE4FBE68B2}" srcOrd="4" destOrd="0" presId="urn:microsoft.com/office/officeart/2008/layout/RadialCluster"/>
    <dgm:cxn modelId="{CCD63CA1-7B85-4395-943A-27CE2481C6B1}" type="presParOf" srcId="{5F1299A4-6542-420E-AC79-44C40DD15F2D}" destId="{4A13805C-87AA-40B4-A0A9-206019DE552C}" srcOrd="5" destOrd="0" presId="urn:microsoft.com/office/officeart/2008/layout/RadialCluster"/>
    <dgm:cxn modelId="{7736D915-B2E1-4247-94F4-BD34D4D65F01}" type="presParOf" srcId="{5F1299A4-6542-420E-AC79-44C40DD15F2D}" destId="{0285CA87-9E46-4BC4-A400-AB6217EE8DB1}" srcOrd="6" destOrd="0" presId="urn:microsoft.com/office/officeart/2008/layout/RadialCluster"/>
    <dgm:cxn modelId="{993E3A24-2F16-4C6E-AF72-A8F67F448994}" type="presParOf" srcId="{5F1299A4-6542-420E-AC79-44C40DD15F2D}" destId="{1A20B090-355F-4330-B3E2-9641E8F47FFC}" srcOrd="7" destOrd="0" presId="urn:microsoft.com/office/officeart/2008/layout/RadialCluster"/>
    <dgm:cxn modelId="{044260E3-DEBC-4331-B909-0CAC9C2222CA}" type="presParOf" srcId="{5F1299A4-6542-420E-AC79-44C40DD15F2D}" destId="{D529EDC0-EAF6-45C9-A239-D8C771E5916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82FEE-1CC6-41F0-B73A-91CB8799384C}">
      <dsp:nvSpPr>
        <dsp:cNvPr id="0" name=""/>
        <dsp:cNvSpPr/>
      </dsp:nvSpPr>
      <dsp:spPr>
        <a:xfrm rot="16200000">
          <a:off x="1819023" y="1251889"/>
          <a:ext cx="2743382" cy="1676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Grade 8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Linear Algebra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NAEP</a:t>
          </a:r>
          <a:endParaRPr lang="en-US" sz="1600" kern="1200" dirty="0"/>
        </a:p>
      </dsp:txBody>
      <dsp:txXfrm rot="5400000">
        <a:off x="2434321" y="800301"/>
        <a:ext cx="1594642" cy="2579672"/>
      </dsp:txXfrm>
    </dsp:sp>
    <dsp:sp modelId="{6D534CCD-3DD1-47AE-BCEB-E50B929DBD8E}">
      <dsp:nvSpPr>
        <dsp:cNvPr id="0" name=""/>
        <dsp:cNvSpPr/>
      </dsp:nvSpPr>
      <dsp:spPr>
        <a:xfrm rot="5400000">
          <a:off x="3589602" y="1304864"/>
          <a:ext cx="2743382" cy="1676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Grade 8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Linear Algebra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SBAC</a:t>
          </a:r>
          <a:endParaRPr lang="en-US" sz="1600" kern="1200" dirty="0"/>
        </a:p>
      </dsp:txBody>
      <dsp:txXfrm rot="-5400000">
        <a:off x="4123045" y="853277"/>
        <a:ext cx="1594642" cy="2579672"/>
      </dsp:txXfrm>
    </dsp:sp>
    <dsp:sp modelId="{5730D498-7787-4953-ACD0-4ABAD5DC9BDB}">
      <dsp:nvSpPr>
        <dsp:cNvPr id="0" name=""/>
        <dsp:cNvSpPr/>
      </dsp:nvSpPr>
      <dsp:spPr>
        <a:xfrm>
          <a:off x="3200216" y="0"/>
          <a:ext cx="1752624" cy="175253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E2C91-DCF2-4A9F-AF0E-BCFEC3306308}">
      <dsp:nvSpPr>
        <dsp:cNvPr id="0" name=""/>
        <dsp:cNvSpPr/>
      </dsp:nvSpPr>
      <dsp:spPr>
        <a:xfrm rot="10800000">
          <a:off x="3200216" y="2514660"/>
          <a:ext cx="1752624" cy="175253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6F7AD-7B46-4B8E-B8E3-27B7D4D19633}">
      <dsp:nvSpPr>
        <dsp:cNvPr id="0" name=""/>
        <dsp:cNvSpPr/>
      </dsp:nvSpPr>
      <dsp:spPr>
        <a:xfrm>
          <a:off x="4814" y="686831"/>
          <a:ext cx="1125379" cy="127540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Gather Information	</a:t>
          </a:r>
        </a:p>
      </dsp:txBody>
      <dsp:txXfrm>
        <a:off x="37775" y="719792"/>
        <a:ext cx="1059457" cy="1209485"/>
      </dsp:txXfrm>
    </dsp:sp>
    <dsp:sp modelId="{412A5C78-9CF8-4345-ABF4-44068509D085}">
      <dsp:nvSpPr>
        <dsp:cNvPr id="0" name=""/>
        <dsp:cNvSpPr/>
      </dsp:nvSpPr>
      <dsp:spPr>
        <a:xfrm>
          <a:off x="1192091" y="1247783"/>
          <a:ext cx="131221" cy="153504"/>
        </a:xfrm>
        <a:prstGeom prst="rightArrow">
          <a:avLst>
            <a:gd name="adj1" fmla="val 60000"/>
            <a:gd name="adj2" fmla="val 50000"/>
          </a:avLst>
        </a:prstGeom>
        <a:solidFill>
          <a:srgbClr val="0B539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1192091" y="1278484"/>
        <a:ext cx="91855" cy="92102"/>
      </dsp:txXfrm>
    </dsp:sp>
    <dsp:sp modelId="{A43A9D28-93C9-4F03-926A-259D0ACFA664}">
      <dsp:nvSpPr>
        <dsp:cNvPr id="0" name=""/>
        <dsp:cNvSpPr/>
      </dsp:nvSpPr>
      <dsp:spPr>
        <a:xfrm>
          <a:off x="1377782" y="700203"/>
          <a:ext cx="1013989" cy="1248663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Make a Plan</a:t>
          </a:r>
        </a:p>
      </dsp:txBody>
      <dsp:txXfrm>
        <a:off x="1407481" y="729902"/>
        <a:ext cx="954591" cy="1189265"/>
      </dsp:txXfrm>
    </dsp:sp>
    <dsp:sp modelId="{54BD68C7-29FB-42FC-962A-03BC9164E389}">
      <dsp:nvSpPr>
        <dsp:cNvPr id="0" name=""/>
        <dsp:cNvSpPr/>
      </dsp:nvSpPr>
      <dsp:spPr>
        <a:xfrm>
          <a:off x="2453668" y="1247783"/>
          <a:ext cx="131221" cy="153504"/>
        </a:xfrm>
        <a:prstGeom prst="rightArrow">
          <a:avLst>
            <a:gd name="adj1" fmla="val 60000"/>
            <a:gd name="adj2" fmla="val 50000"/>
          </a:avLst>
        </a:prstGeom>
        <a:solidFill>
          <a:srgbClr val="0B539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2453668" y="1278484"/>
        <a:ext cx="91855" cy="92102"/>
      </dsp:txXfrm>
    </dsp:sp>
    <dsp:sp modelId="{105634F4-CB31-423D-8A57-1F413EF739B3}">
      <dsp:nvSpPr>
        <dsp:cNvPr id="0" name=""/>
        <dsp:cNvSpPr/>
      </dsp:nvSpPr>
      <dsp:spPr>
        <a:xfrm>
          <a:off x="2639359" y="724721"/>
          <a:ext cx="1164182" cy="119962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Anticipate possible solutions</a:t>
          </a:r>
        </a:p>
      </dsp:txBody>
      <dsp:txXfrm>
        <a:off x="2673457" y="758819"/>
        <a:ext cx="1095986" cy="1131432"/>
      </dsp:txXfrm>
    </dsp:sp>
    <dsp:sp modelId="{15D0C335-F06D-46EB-A7CD-F5F869F9B28F}">
      <dsp:nvSpPr>
        <dsp:cNvPr id="0" name=""/>
        <dsp:cNvSpPr/>
      </dsp:nvSpPr>
      <dsp:spPr>
        <a:xfrm>
          <a:off x="3865439" y="1247783"/>
          <a:ext cx="131221" cy="153504"/>
        </a:xfrm>
        <a:prstGeom prst="rightArrow">
          <a:avLst>
            <a:gd name="adj1" fmla="val 60000"/>
            <a:gd name="adj2" fmla="val 50000"/>
          </a:avLst>
        </a:prstGeom>
        <a:solidFill>
          <a:srgbClr val="0B539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3865439" y="1278484"/>
        <a:ext cx="91855" cy="92102"/>
      </dsp:txXfrm>
    </dsp:sp>
    <dsp:sp modelId="{68A8F4F4-D135-48EF-A2AB-A1FB2B0D9D29}">
      <dsp:nvSpPr>
        <dsp:cNvPr id="0" name=""/>
        <dsp:cNvSpPr/>
      </dsp:nvSpPr>
      <dsp:spPr>
        <a:xfrm>
          <a:off x="4051130" y="724721"/>
          <a:ext cx="1164182" cy="119962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Continuously evaluate process</a:t>
          </a:r>
        </a:p>
      </dsp:txBody>
      <dsp:txXfrm>
        <a:off x="4085228" y="758819"/>
        <a:ext cx="1095986" cy="1131432"/>
      </dsp:txXfrm>
    </dsp:sp>
    <dsp:sp modelId="{196270DA-B95C-4B4C-BB6A-D3D1F4392640}">
      <dsp:nvSpPr>
        <dsp:cNvPr id="0" name=""/>
        <dsp:cNvSpPr/>
      </dsp:nvSpPr>
      <dsp:spPr>
        <a:xfrm>
          <a:off x="5277209" y="1247783"/>
          <a:ext cx="131221" cy="153504"/>
        </a:xfrm>
        <a:prstGeom prst="rightArrow">
          <a:avLst>
            <a:gd name="adj1" fmla="val 60000"/>
            <a:gd name="adj2" fmla="val 50000"/>
          </a:avLst>
        </a:prstGeom>
        <a:solidFill>
          <a:srgbClr val="0B539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5277209" y="1278484"/>
        <a:ext cx="91855" cy="92102"/>
      </dsp:txXfrm>
    </dsp:sp>
    <dsp:sp modelId="{90BDF4A8-1550-43E4-B0A6-9C9F7161CA25}">
      <dsp:nvSpPr>
        <dsp:cNvPr id="0" name=""/>
        <dsp:cNvSpPr/>
      </dsp:nvSpPr>
      <dsp:spPr>
        <a:xfrm>
          <a:off x="5462900" y="724721"/>
          <a:ext cx="1164182" cy="119962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Check results</a:t>
          </a:r>
        </a:p>
      </dsp:txBody>
      <dsp:txXfrm>
        <a:off x="5496998" y="758819"/>
        <a:ext cx="1095986" cy="1131432"/>
      </dsp:txXfrm>
    </dsp:sp>
    <dsp:sp modelId="{CB1DA8CF-3526-4D1B-9E64-A5C7E1E565A0}">
      <dsp:nvSpPr>
        <dsp:cNvPr id="0" name=""/>
        <dsp:cNvSpPr/>
      </dsp:nvSpPr>
      <dsp:spPr>
        <a:xfrm>
          <a:off x="6688980" y="1247783"/>
          <a:ext cx="131221" cy="153504"/>
        </a:xfrm>
        <a:prstGeom prst="rightArrow">
          <a:avLst>
            <a:gd name="adj1" fmla="val 60000"/>
            <a:gd name="adj2" fmla="val 50000"/>
          </a:avLst>
        </a:prstGeom>
        <a:solidFill>
          <a:srgbClr val="0B539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6688980" y="1278484"/>
        <a:ext cx="91855" cy="92102"/>
      </dsp:txXfrm>
    </dsp:sp>
    <dsp:sp modelId="{F832CE33-3E1A-4E59-8413-FEAA5FB2FDD5}">
      <dsp:nvSpPr>
        <dsp:cNvPr id="0" name=""/>
        <dsp:cNvSpPr/>
      </dsp:nvSpPr>
      <dsp:spPr>
        <a:xfrm>
          <a:off x="6874671" y="724721"/>
          <a:ext cx="1164182" cy="119962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Question sense of solutions</a:t>
          </a:r>
        </a:p>
      </dsp:txBody>
      <dsp:txXfrm>
        <a:off x="6908769" y="758819"/>
        <a:ext cx="1095986" cy="1131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1F80E-938C-41B7-AFA2-EEC587812AB4}">
      <dsp:nvSpPr>
        <dsp:cNvPr id="0" name=""/>
        <dsp:cNvSpPr/>
      </dsp:nvSpPr>
      <dsp:spPr>
        <a:xfrm>
          <a:off x="3049728" y="2085975"/>
          <a:ext cx="1463040" cy="70484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Precision</a:t>
          </a: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3084136" y="2120383"/>
        <a:ext cx="1394224" cy="636032"/>
      </dsp:txXfrm>
    </dsp:sp>
    <dsp:sp modelId="{220B3BFF-B8F7-4BB0-8E95-DF41A20C5377}">
      <dsp:nvSpPr>
        <dsp:cNvPr id="0" name=""/>
        <dsp:cNvSpPr/>
      </dsp:nvSpPr>
      <dsp:spPr>
        <a:xfrm rot="16200000">
          <a:off x="3228588" y="1533315"/>
          <a:ext cx="11053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5319" y="0"/>
              </a:lnTo>
            </a:path>
          </a:pathLst>
        </a:custGeom>
        <a:noFill/>
        <a:ln w="25400" cap="flat" cmpd="sng" algn="ctr">
          <a:solidFill>
            <a:srgbClr val="0B539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09044-93FD-4D46-8256-43D32008F7E1}">
      <dsp:nvSpPr>
        <dsp:cNvPr id="0" name=""/>
        <dsp:cNvSpPr/>
      </dsp:nvSpPr>
      <dsp:spPr>
        <a:xfrm>
          <a:off x="2683971" y="419"/>
          <a:ext cx="2194554" cy="980236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Communication</a:t>
          </a:r>
          <a:endParaRPr lang="en-U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2731822" y="48270"/>
        <a:ext cx="2098852" cy="884534"/>
      </dsp:txXfrm>
    </dsp:sp>
    <dsp:sp modelId="{78F05E07-8909-4557-A71B-5C0D2176C812}">
      <dsp:nvSpPr>
        <dsp:cNvPr id="0" name=""/>
        <dsp:cNvSpPr/>
      </dsp:nvSpPr>
      <dsp:spPr>
        <a:xfrm rot="21551913">
          <a:off x="4512738" y="2423869"/>
          <a:ext cx="6144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4455" y="0"/>
              </a:lnTo>
            </a:path>
          </a:pathLst>
        </a:custGeom>
        <a:noFill/>
        <a:ln w="25400" cap="flat" cmpd="sng" algn="ctr">
          <a:solidFill>
            <a:srgbClr val="0B539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BACB7-1040-4C64-B35C-BADE4FBE68B2}">
      <dsp:nvSpPr>
        <dsp:cNvPr id="0" name=""/>
        <dsp:cNvSpPr/>
      </dsp:nvSpPr>
      <dsp:spPr>
        <a:xfrm>
          <a:off x="5127163" y="1915885"/>
          <a:ext cx="1939927" cy="980236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Calculations</a:t>
          </a: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5175014" y="1963736"/>
        <a:ext cx="1844225" cy="884534"/>
      </dsp:txXfrm>
    </dsp:sp>
    <dsp:sp modelId="{4A13805C-87AA-40B4-A0A9-206019DE552C}">
      <dsp:nvSpPr>
        <dsp:cNvPr id="0" name=""/>
        <dsp:cNvSpPr/>
      </dsp:nvSpPr>
      <dsp:spPr>
        <a:xfrm rot="5400000">
          <a:off x="3228588" y="3343484"/>
          <a:ext cx="11053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5319" y="0"/>
              </a:lnTo>
            </a:path>
          </a:pathLst>
        </a:custGeom>
        <a:noFill/>
        <a:ln w="25400" cap="flat" cmpd="sng" algn="ctr">
          <a:solidFill>
            <a:srgbClr val="0B539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5CA87-9E46-4BC4-A400-AB6217EE8DB1}">
      <dsp:nvSpPr>
        <dsp:cNvPr id="0" name=""/>
        <dsp:cNvSpPr/>
      </dsp:nvSpPr>
      <dsp:spPr>
        <a:xfrm>
          <a:off x="2801908" y="3896144"/>
          <a:ext cx="1958679" cy="980236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Symbols and labels</a:t>
          </a:r>
          <a:endParaRPr lang="en-US" sz="2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2849759" y="3943995"/>
        <a:ext cx="1862977" cy="884534"/>
      </dsp:txXfrm>
    </dsp:sp>
    <dsp:sp modelId="{1A20B090-355F-4330-B3E2-9641E8F47FFC}">
      <dsp:nvSpPr>
        <dsp:cNvPr id="0" name=""/>
        <dsp:cNvSpPr/>
      </dsp:nvSpPr>
      <dsp:spPr>
        <a:xfrm rot="10846818">
          <a:off x="2467144" y="2424469"/>
          <a:ext cx="5826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2610" y="0"/>
              </a:lnTo>
            </a:path>
          </a:pathLst>
        </a:custGeom>
        <a:noFill/>
        <a:ln w="25400" cap="flat" cmpd="sng" algn="ctr">
          <a:solidFill>
            <a:srgbClr val="0B539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9EDC0-EAF6-45C9-A239-D8C771E59166}">
      <dsp:nvSpPr>
        <dsp:cNvPr id="0" name=""/>
        <dsp:cNvSpPr/>
      </dsp:nvSpPr>
      <dsp:spPr>
        <a:xfrm>
          <a:off x="337450" y="1915881"/>
          <a:ext cx="2129721" cy="980236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539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Precision in solutions</a:t>
          </a:r>
          <a:endParaRPr lang="en-US" sz="2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385301" y="1963732"/>
        <a:ext cx="2034019" cy="884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0.14426</cdr:x>
      <cdr:y>0.28191</cdr:y>
    </cdr:from>
    <cdr:to>
      <cdr:x>0.2623</cdr:x>
      <cdr:y>0.32979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7600" y="13462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0.19048</cdr:x>
      <cdr:y>0.27119</cdr:y>
    </cdr:from>
    <cdr:to>
      <cdr:x>0.36051</cdr:x>
      <cdr:y>0.42995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0" y="1219200"/>
          <a:ext cx="1360421" cy="713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Focus</a:t>
          </a:r>
        </a:p>
      </cdr:txBody>
    </cdr:sp>
  </cdr:relSizeAnchor>
  <cdr:relSizeAnchor xmlns:cdr="http://schemas.openxmlformats.org/drawingml/2006/chartDrawing">
    <cdr:from>
      <cdr:x>0.13333</cdr:x>
      <cdr:y>0.62712</cdr:y>
    </cdr:from>
    <cdr:to>
      <cdr:x>0.41905</cdr:x>
      <cdr:y>0.77966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6800" y="2819400"/>
          <a:ext cx="22860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Coherence</a:t>
          </a:r>
        </a:p>
      </cdr:txBody>
    </cdr:sp>
  </cdr:relSizeAnchor>
  <cdr:relSizeAnchor xmlns:cdr="http://schemas.openxmlformats.org/drawingml/2006/chartDrawing">
    <cdr:from>
      <cdr:x>0.45714</cdr:x>
      <cdr:y>0.4734</cdr:y>
    </cdr:from>
    <cdr:to>
      <cdr:x>0.62369</cdr:x>
      <cdr:y>0.57627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57600" y="2128312"/>
          <a:ext cx="1332544" cy="462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Rigor</a:t>
          </a:r>
        </a:p>
      </cdr:txBody>
    </cdr:sp>
  </cdr:relSizeAnchor>
  <cdr:relSizeAnchor xmlns:cdr="http://schemas.openxmlformats.org/drawingml/2006/chartDrawing">
    <cdr:from>
      <cdr:x>0.70492</cdr:x>
      <cdr:y>0.23404</cdr:y>
    </cdr:from>
    <cdr:to>
      <cdr:x>0.88197</cdr:x>
      <cdr:y>0.28191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61000" y="1117600"/>
          <a:ext cx="137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0.70492</cdr:x>
      <cdr:y>0.23404</cdr:y>
    </cdr:from>
    <cdr:to>
      <cdr:x>0.88197</cdr:x>
      <cdr:y>0.28191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61000" y="1117600"/>
          <a:ext cx="137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0.72377</cdr:x>
      <cdr:y>0.23404</cdr:y>
    </cdr:from>
    <cdr:to>
      <cdr:x>0.72967</cdr:x>
      <cdr:y>0.24362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607050" y="111760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0.72377</cdr:x>
      <cdr:y>0.23404</cdr:y>
    </cdr:from>
    <cdr:to>
      <cdr:x>0.72967</cdr:x>
      <cdr:y>0.24362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607050" y="111760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0.75328</cdr:x>
      <cdr:y>0.23404</cdr:y>
    </cdr:from>
    <cdr:to>
      <cdr:x>0.90082</cdr:x>
      <cdr:y>0.80851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835650" y="1117600"/>
          <a:ext cx="1143000" cy="2743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0.7265</cdr:x>
      <cdr:y>0.25424</cdr:y>
    </cdr:from>
    <cdr:to>
      <cdr:x>0.91453</cdr:x>
      <cdr:y>0.31884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477000" y="1336729"/>
          <a:ext cx="1676399" cy="339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Fluency</a:t>
          </a:r>
          <a:r>
            <a:rPr lang="en-US" sz="1100" baseline="0" dirty="0"/>
            <a:t>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0.7265</cdr:x>
      <cdr:y>0.37681</cdr:y>
    </cdr:from>
    <cdr:to>
      <cdr:x>0.91722</cdr:x>
      <cdr:y>0.44461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477000" y="1981200"/>
          <a:ext cx="1700349" cy="356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Deep Understanding</a:t>
          </a:r>
        </a:p>
      </cdr:txBody>
    </cdr:sp>
  </cdr:relSizeAnchor>
  <cdr:relSizeAnchor xmlns:cdr="http://schemas.openxmlformats.org/drawingml/2006/chartDrawing">
    <cdr:from>
      <cdr:x>0.7265</cdr:x>
      <cdr:y>0.55072</cdr:y>
    </cdr:from>
    <cdr:to>
      <cdr:x>0.91148</cdr:x>
      <cdr:y>0.64646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477000" y="2895600"/>
          <a:ext cx="1649209" cy="503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Application</a:t>
          </a:r>
        </a:p>
      </cdr:txBody>
    </cdr:sp>
  </cdr:relSizeAnchor>
  <cdr:relSizeAnchor xmlns:cdr="http://schemas.openxmlformats.org/drawingml/2006/chartDrawing">
    <cdr:from>
      <cdr:x>0.7265</cdr:x>
      <cdr:y>0.68116</cdr:y>
    </cdr:from>
    <cdr:to>
      <cdr:x>0.91453</cdr:x>
      <cdr:y>0.7769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477000" y="3581400"/>
          <a:ext cx="1676400" cy="503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Equal </a:t>
          </a:r>
          <a:r>
            <a: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Intensity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227C31-E17B-4912-897E-ECE9DD3E5811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EFDC40-C5DC-46B6-B9F5-0E10189A6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rmeyer.com/threeacts/fallingglowsticks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livebinders.com/play/play_or_edit?id=330579" TargetMode="Externa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57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99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the participants do this activity with the people at their table  (without any reference to the mathematical practices).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goal is for them to solve this collaboratively. Later, after reviewing the practices, have them talk about the practices they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67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Mathematically Proficient Students: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Explain the meaning of the problem to themselves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Look for a way to start and note the strategies that will help solve the problem.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Identify and analyze givens, constraints, relationships and goals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Make inferences about the form and meaning of the solution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Design a plan to solve the problem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Use effective problem solving strategies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Evaluate the progress and change the strategy if necessary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Solve the problem using a different method and compare solutions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Ask, “Does this make sense?”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59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>
              <a:solidFill>
                <a:prstClr val="black"/>
              </a:solidFill>
            </a:endParaRP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Mathematically proficient students: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•Make sense of quantities and their relationships in problem solutions.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•Use two complementary abilities when solving problems involving number relationships.</a:t>
            </a:r>
          </a:p>
          <a:p>
            <a:pPr marL="465861" lvl="1" defTabSz="931723">
              <a:defRPr/>
            </a:pPr>
            <a:r>
              <a:rPr lang="en-US" dirty="0">
                <a:solidFill>
                  <a:prstClr val="black"/>
                </a:solidFill>
              </a:rPr>
              <a:t>Decontextualize-be able to reason abstractly and represent a situation symbolically and manipulate the symbols</a:t>
            </a:r>
          </a:p>
          <a:p>
            <a:pPr marL="465861" lvl="1" defTabSz="931723">
              <a:defRPr/>
            </a:pPr>
            <a:r>
              <a:rPr lang="en-US" dirty="0">
                <a:solidFill>
                  <a:prstClr val="black"/>
                </a:solidFill>
              </a:rPr>
              <a:t>Contextualize-  Make meaning of the symbols in the problem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•Understand the meaning of quantities and are flexible in the use of operations and their properties.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•Create a logical representation of the problem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•Attends to the meaning of quantities, not just how to compute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39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Mathematically proficient students: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•Analyze problems and used stated mathematical assumptions, definitions, and established results in constructing arguments.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•Justify conclusions with mathematical ideas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•Listen to arguments of others and ask useful questions to determine if an argument makes sense.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•Ask clarifying questions or suggest ideas to improve/revise the argument.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•Compare two arguments and determine correct or flawed logic.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04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Mathematically proficient students: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•Understand this is a way to reason quantitatively and abstractly (able to decontextualize and contextualize).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•Apply the math they know to solve problems in everyday life.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•Are able to simplify a complex problem and identify important quantities to look at relationships.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•Represent mathematics to describe a situation either with an equation or a diagram and interpret the results of a mathematical situation.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•Reflect on whether the results make sense possibly improving/revising the model.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•Ask,  “ How can I represent this mathematically?”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58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Mathematically proficient students: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Use available tools recognizing the strengths and limitations of each.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Use estimation and other mathematical knowledge to detect possible errors.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Identify relevant external mathematical resources to pose and solve problems.</a:t>
            </a:r>
          </a:p>
          <a:p>
            <a:pPr marL="178017" indent="-178017" defTabSz="93172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Use technological tools to deepen their understanding of mathematics.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71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Mathematically proficient students: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•Communicate precisely with others and try to use clear mathematical language when discussing their reasoning.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•Understand meanings of symbols used in mathematics and can label quantities appropriately.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•Express numerical answers with a degree of precision appropriate for the problem context.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•Calculate efficiently and accurately.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57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Mathematically proficient students: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•Apply general mathematical rules to specific situations.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•Look for overall structure and patterns in mathematics.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•See complicated things as single object or as being composed of several objects.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•Be able to look at problems from a different perspective.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87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Mathematically proficient students: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•See repeated calculations and look for generalizations and shortcuts.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•See the overall process of the problem and still attend to details.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•Understand the broader application of patterns and see the structure in similar situations.</a:t>
            </a:r>
          </a:p>
          <a:p>
            <a:pPr defTabSz="931723">
              <a:defRPr/>
            </a:pPr>
            <a:r>
              <a:rPr lang="en-US" dirty="0">
                <a:solidFill>
                  <a:prstClr val="black"/>
                </a:solidFill>
              </a:rPr>
              <a:t>•Continually evaluate the reasonableness of their intermediate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62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87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the groups have finished defining the Eight Mathematical Practices, place a second piece of chart paper next to the “definitions” that is divided into 4 quadrants. </a:t>
            </a:r>
          </a:p>
          <a:p>
            <a:r>
              <a:rPr lang="en-US" baseline="0" dirty="0" smtClean="0"/>
              <a:t>Top left: Clarifying questions</a:t>
            </a:r>
          </a:p>
          <a:p>
            <a:r>
              <a:rPr lang="en-US" baseline="0" dirty="0" smtClean="0"/>
              <a:t>Top right: Probing questions</a:t>
            </a:r>
          </a:p>
          <a:p>
            <a:r>
              <a:rPr lang="en-US" baseline="0" dirty="0" smtClean="0"/>
              <a:t>Bottom left: recommendations for planning</a:t>
            </a:r>
          </a:p>
          <a:p>
            <a:r>
              <a:rPr lang="en-US" baseline="0" dirty="0" smtClean="0"/>
              <a:t>Bottom right: strategies that might be helpful to teachers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Armed with post-it notes and a pencil. Have the participants write feed back and place the feedback in the appropriate quadrant. Given the starting point outlined in the slide, rotate through as many practices as time allows.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65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participants refer back to their Hopnib activity and determine which Mathematical Practices were used.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03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26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discuss</a:t>
            </a:r>
            <a:r>
              <a:rPr lang="en-US" baseline="0" dirty="0" smtClean="0"/>
              <a:t> a recommendation, decide which standards of mathematical practice are supported.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52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both routine and non-routine problems in problem-solving activities.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Routine- can be solved using methods familiar to the students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Solve</a:t>
            </a:r>
            <a:r>
              <a:rPr lang="en-US" baseline="0" dirty="0" smtClean="0"/>
              <a:t> problems by using previously learned methods.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One and two step problems student have solved before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also be cognitively demanding when additional steps are added that the student might not be familiar with, but capable of figuring out.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Non-routine-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Problems are not predictable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one pathway suggested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The main goal is for the students to understand the problem and its context before they start to solve it.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 familiar context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Clarify any unfamiliar language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Reword problems, if necessary, to draw on students’ experiences.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Culturally relevant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Set the students up for success by evaluating their mathematical content knowledge when planning.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problems should be challenging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Review any mathematical language that might be used in the problems.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Group activity: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i="1" baseline="0" dirty="0" smtClean="0"/>
              <a:t>Consider any roadblocks teachers might encounter.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i="1" baseline="0" dirty="0" smtClean="0"/>
              <a:t>What might some solutions be to overcome these roadblocks?</a:t>
            </a:r>
            <a:r>
              <a:rPr lang="en-US" baseline="0" dirty="0" smtClean="0"/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58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Prompts</a:t>
            </a:r>
            <a:r>
              <a:rPr lang="en-US" baseline="0" dirty="0" smtClean="0"/>
              <a:t> can either be questions or a task list to help students navigate through the problem.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Questions should require students to think through the problem.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Select a reasonable number of prompts – a long list might be overwhelming.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Prompts help students evaluate their work along the 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Students should justify or explain their response to each prompt.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Model how to reflect using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Say aloud the prompt as well as the response and why the steps were taken.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Say which steps were taken and have the students explain why this would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 a prompt for each stage of the problem solving.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Help students clarify and refine the way they monitor their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Dialog with students can help guide them in the monitoring and reflecting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can help them refine their problem solving methods.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Group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Consider any roadblocks teachers might encounter.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What might some solutions be to overcome these roadblocks?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67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 representation help students translate quantitative</a:t>
            </a:r>
            <a:r>
              <a:rPr lang="en-US" baseline="0" dirty="0" smtClean="0"/>
              <a:t> information into a symbolic equation.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Link relationship between the quantities and the mathematical operations needed to solve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Include:  tables, graphs, charts, diagrams, percent bars, schematic diagrams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Teach a few representations for students to use instead of overwhelming them with too many examples.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Teachers use and teach the visuals that work best for the students regardless of what the curricular materials suggest.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Certain visual representations work better for different purposes.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Examples provided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Strip diagram- works well with fractions.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Schematic diagram- demonstrates the relative sizes and relationships between quantities.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Think </a:t>
            </a:r>
            <a:r>
              <a:rPr lang="en-US" baseline="0" dirty="0" err="1" smtClean="0"/>
              <a:t>Alouds</a:t>
            </a:r>
            <a:r>
              <a:rPr lang="en-US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Demonstrate the process of taking the problem and putting it into an organizer.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Talk about how you made the decisions you made in the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Describe how you decided the type of problem (ration, percent, proportion, etc.) and which organizer works best for that type of problem.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Model how to convert the diagram into mathematical notation.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Group activity: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baseline="0" dirty="0" smtClean="0"/>
              <a:t>Consider any roadblocks teachers might encounter.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baseline="0" dirty="0" smtClean="0"/>
              <a:t>What might some solutions be to overcome these roadblocks?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worked problems for students to look at and compare.</a:t>
            </a:r>
          </a:p>
          <a:p>
            <a:r>
              <a:rPr lang="en-US" baseline="0" dirty="0" smtClean="0"/>
              <a:t>Promote discussions as to the benefits or challenges for each strategy.</a:t>
            </a:r>
          </a:p>
          <a:p>
            <a:r>
              <a:rPr lang="en-US" baseline="0" dirty="0" smtClean="0"/>
              <a:t>Have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Look at how strategies are similar or different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Tell which strategy they would have used and explain why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Examine how different solution pathways produce the same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The worked problems can also be a guide for students trying a new strategy.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Group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Consider any roadblocks teachers might encounter.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What might some solutions be to overcome these roadblocks?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24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FLUENCY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 is speed </a:t>
            </a: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and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 accuracy with simple calculations such as multiplication tables so that students are </a:t>
            </a: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more able to understand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manipulate more complex concepts.</a:t>
            </a:r>
            <a:endParaRPr lang="en-US" sz="1200" dirty="0" smtClean="0">
              <a:effectLst/>
              <a:latin typeface="Cambria"/>
              <a:ea typeface="Cambria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 </a:t>
            </a:r>
            <a:endParaRPr lang="en-US" sz="1200" dirty="0" smtClean="0">
              <a:effectLst/>
              <a:latin typeface="Cambria"/>
              <a:ea typeface="Cambria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DEEP UNDERSTANDING 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is more than “how to get the answer”, it’s the students’ ability to access concepts from a </a:t>
            </a: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number of perspectives 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and to </a:t>
            </a: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demonstrate deep conceptual understanding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 by </a:t>
            </a: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applying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 them to </a:t>
            </a: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new situations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 as well as </a:t>
            </a: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speaking and writing about their understanding.</a:t>
            </a:r>
            <a:endParaRPr lang="en-US" sz="1200" dirty="0" smtClean="0">
              <a:effectLst/>
              <a:latin typeface="Cambria"/>
              <a:ea typeface="Cambria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 </a:t>
            </a:r>
            <a:endParaRPr lang="en-US" sz="1200" dirty="0" smtClean="0">
              <a:effectLst/>
              <a:latin typeface="Cambria"/>
              <a:ea typeface="Cambria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APPLICATION 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is the ability of the students’ to </a:t>
            </a: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apply math concepts in “real world” situations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. Teachers in content areas such as science, ensure that students are using math – at all grade levels – </a:t>
            </a: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to make meaning of and access content.</a:t>
            </a:r>
            <a:endParaRPr lang="en-US" sz="1200" dirty="0" smtClean="0">
              <a:effectLst/>
              <a:latin typeface="Cambria"/>
              <a:ea typeface="Cambria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 </a:t>
            </a:r>
            <a:endParaRPr lang="en-US" sz="1200" dirty="0" smtClean="0">
              <a:effectLst/>
              <a:latin typeface="Cambria"/>
              <a:ea typeface="Cambria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Dual Intensity 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is </a:t>
            </a: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practicing and understanding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, both should occur with intensity within the classroom. Teachers create opportunities for students to practice and demonstrate their understanding through </a:t>
            </a:r>
            <a:r>
              <a:rPr lang="en-US" sz="1200" b="1" dirty="0" smtClean="0">
                <a:effectLst/>
                <a:latin typeface="Cambria"/>
                <a:ea typeface="Cambria"/>
                <a:cs typeface="Times New Roman"/>
              </a:rPr>
              <a:t>extended application of math concepts</a:t>
            </a:r>
            <a:r>
              <a:rPr lang="en-US" sz="1200" dirty="0" smtClean="0">
                <a:effectLst/>
                <a:latin typeface="Cambria"/>
                <a:ea typeface="Cambria"/>
                <a:cs typeface="Times New Roman"/>
              </a:rPr>
              <a:t>. </a:t>
            </a:r>
            <a:endParaRPr lang="en-US" sz="1200" dirty="0"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51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chart (Mathematical Practices and Recommendations). How might this information impact your</a:t>
            </a:r>
            <a:r>
              <a:rPr lang="en-US" baseline="0" dirty="0" smtClean="0"/>
              <a:t> planning.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5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deep</a:t>
            </a:r>
            <a:r>
              <a:rPr lang="en-US" baseline="0" dirty="0" smtClean="0"/>
              <a:t> understanding of mathematical concepts occurs where the content standards (the what) and the mathematical practices (the how) intersect.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56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 defTabSz="93177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Activities that give students the opportunity to demonstrate their understanding and mastery of math skills and concepts covered in class.</a:t>
            </a:r>
          </a:p>
          <a:p>
            <a:pPr marL="349415" indent="-349415" defTabSz="93177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Students </a:t>
            </a:r>
          </a:p>
          <a:p>
            <a:pPr marL="757066" lvl="1" indent="-291179" defTabSz="93177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Use an organized approach using one or more strategies</a:t>
            </a:r>
          </a:p>
          <a:p>
            <a:pPr marL="757066" lvl="1" indent="-291179" defTabSz="93177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Explain the steps and strategies used to complete the task</a:t>
            </a:r>
          </a:p>
          <a:p>
            <a:pPr marL="757066" lvl="1" indent="-291179" defTabSz="93177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Show evidence of checking answers for correctness and reasonableness.</a:t>
            </a:r>
          </a:p>
          <a:p>
            <a:pPr marL="349415" indent="-349415" defTabSz="93177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tasks require analysis to explain the methods used and the reasoning behind choosing the method.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68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participants do</a:t>
            </a:r>
            <a:r>
              <a:rPr lang="en-US" baseline="0" dirty="0" smtClean="0"/>
              <a:t> the Odd Numbers performance task (2 slides) working in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of a performance task that guides students</a:t>
            </a:r>
            <a:r>
              <a:rPr lang="en-US" baseline="0" dirty="0" smtClean="0"/>
              <a:t> through a process. There is room for open ended thinking and conversation within the structure of the task.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would be a good example of how a teacher could introduce  performance tasks.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2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613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162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hlinkClick r:id="rId3"/>
              </a:rPr>
              <a:t>http://mrmeyer.com/threeacts/fallingglowsticks/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 Dan Meyer 3-act-math task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hlinkClick r:id="rId4"/>
              </a:rPr>
              <a:t>http://www.livebinders.com/play/play_or_edit?id=330579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  Inspired by 3-act-math-task  Uses Big Bang Theory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http://www.youtube.com/watch?v=8OHvrNAfURw    Video on how to create 3-act-math-tasks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36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53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1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772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178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46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threshold-hig</a:t>
            </a:r>
            <a:r>
              <a:rPr lang="en-US" baseline="0" dirty="0" smtClean="0"/>
              <a:t>h ceiling task</a:t>
            </a:r>
          </a:p>
          <a:p>
            <a:r>
              <a:rPr lang="en-US" baseline="0" dirty="0" smtClean="0"/>
              <a:t>Dice are hyperlinked to the dice activity: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Materials: 3 dice and notecard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Rich tasks activity: </a:t>
            </a:r>
            <a:r>
              <a:rPr lang="en-US" b="1" baseline="0" dirty="0" smtClean="0"/>
              <a:t>Got It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9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478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630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818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480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51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http://www.nctm.org/rsmtasks/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81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6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010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035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37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91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40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371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939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53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9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1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students do well in mathematics until they reach algebra. They hit a wall.</a:t>
            </a:r>
          </a:p>
          <a:p>
            <a:endParaRPr lang="en-US" dirty="0" smtClean="0"/>
          </a:p>
          <a:p>
            <a:r>
              <a:rPr lang="en-US" dirty="0" smtClean="0"/>
              <a:t>The standards</a:t>
            </a:r>
            <a:r>
              <a:rPr lang="en-US" baseline="0" dirty="0" smtClean="0"/>
              <a:t> help create ramp to help students get up the cliff.</a:t>
            </a:r>
          </a:p>
          <a:p>
            <a:endParaRPr lang="en-US" dirty="0" smtClean="0"/>
          </a:p>
          <a:p>
            <a:r>
              <a:rPr lang="en-US" dirty="0" smtClean="0"/>
              <a:t>In order to create habits of mind and gain</a:t>
            </a:r>
            <a:r>
              <a:rPr lang="en-US" baseline="0" dirty="0" smtClean="0"/>
              <a:t> a deep understanding of mathematical concepts: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need thoughtful conversation in a vibrant classroom (coherence),</a:t>
            </a:r>
          </a:p>
          <a:p>
            <a:r>
              <a:rPr lang="en-US" baseline="0" dirty="0" smtClean="0"/>
              <a:t>This is not possible in a classroom that is scrambling to cover everything (focus).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All roads lead to Algebra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9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30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DC40-C5DC-46B6-B9F5-0E10189A60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0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0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4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3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6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3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7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5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8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7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1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8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4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9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8583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2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6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0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3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0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5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8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3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8583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1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7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4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1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2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8583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3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2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0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0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5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4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6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6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8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8583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1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7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9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7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2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8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2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8583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2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3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pPr algn="ctr"/>
            <a:fld id="{4C0DCE1E-8A6A-4DD0-9C7E-0A30779B230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1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8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9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2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7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6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8583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9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1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8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9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1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0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3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9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8583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2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4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2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0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0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8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8583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1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4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7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81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1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2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0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2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8583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2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0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0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2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pPr algn="ctr"/>
            <a:fld id="{4C0DCE1E-8A6A-4DD0-9C7E-0A30779B230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3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2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4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8583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3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4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0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6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5638800"/>
            <a:ext cx="685800" cy="365125"/>
          </a:xfrm>
        </p:spPr>
        <p:txBody>
          <a:bodyPr/>
          <a:lstStyle>
            <a:lvl1pPr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3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8583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6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8583" y="5638800"/>
            <a:ext cx="6858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8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8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1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1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2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3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3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7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43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1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0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6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1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8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3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9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4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3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3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8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1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7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0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2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9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6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3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3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077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9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9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7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2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3" r:id="rId5"/>
    <p:sldLayoutId id="2147483657" r:id="rId6"/>
    <p:sldLayoutId id="214748365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55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266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8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82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266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3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266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3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266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34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266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36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3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52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266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1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8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8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99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69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29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63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70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638800"/>
            <a:ext cx="685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0" y="6202532"/>
            <a:ext cx="566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73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36.png"/><Relationship Id="rId4" Type="http://schemas.openxmlformats.org/officeDocument/2006/relationships/hyperlink" Target="http://www.online-stopwatch.com/countdown-clock/full-scree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countdown-clock/full-scree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Relationship Id="rId4" Type="http://schemas.openxmlformats.org/officeDocument/2006/relationships/slide" Target="slide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2.png"/><Relationship Id="rId4" Type="http://schemas.openxmlformats.org/officeDocument/2006/relationships/hyperlink" Target="http://www.online-stopwatch.com/countdown-clock/full-screen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hyperlink" Target="http://www.livebinders.com/play/play_or_edit?id=330579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3.jpg"/><Relationship Id="rId5" Type="http://schemas.openxmlformats.org/officeDocument/2006/relationships/hyperlink" Target="http://threeacts.mrmeyer.com/bubblewrap/" TargetMode="Externa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playground.com/probability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nrich.maths.org/8586/not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5" Type="http://schemas.openxmlformats.org/officeDocument/2006/relationships/hyperlink" Target="http://www.online-stopwatch.com/eggtimer-countdown/full-screen/" TargetMode="External"/><Relationship Id="rId4" Type="http://schemas.openxmlformats.org/officeDocument/2006/relationships/image" Target="../media/image5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eggtimer-countdown/full-screen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4.png"/><Relationship Id="rId3" Type="http://schemas.openxmlformats.org/officeDocument/2006/relationships/hyperlink" Target="http://mathleadership.org/" TargetMode="External"/><Relationship Id="rId7" Type="http://schemas.openxmlformats.org/officeDocument/2006/relationships/hyperlink" Target="http://www.insidemathematics.org/index.php/tools-for-teachers" TargetMode="External"/><Relationship Id="rId12" Type="http://schemas.openxmlformats.org/officeDocument/2006/relationships/hyperlink" Target="http://nrich.maths.org/frontpage" TargetMode="External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48.xml"/><Relationship Id="rId16" Type="http://schemas.openxmlformats.org/officeDocument/2006/relationships/hyperlink" Target="http://www.nctm.org/rsmtasks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hyperlink" Target="http://www.illustrativemathematics.org/" TargetMode="External"/><Relationship Id="rId15" Type="http://schemas.openxmlformats.org/officeDocument/2006/relationships/image" Target="../media/image76.png"/><Relationship Id="rId10" Type="http://schemas.openxmlformats.org/officeDocument/2006/relationships/hyperlink" Target="http://www.mathedleadership.org/ccss/itp/index.html" TargetMode="External"/><Relationship Id="rId4" Type="http://schemas.openxmlformats.org/officeDocument/2006/relationships/image" Target="../media/image69.png"/><Relationship Id="rId9" Type="http://schemas.openxmlformats.org/officeDocument/2006/relationships/image" Target="../media/image72.gif"/><Relationship Id="rId1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education.alaska.gov/" TargetMode="External"/><Relationship Id="rId1" Type="http://schemas.openxmlformats.org/officeDocument/2006/relationships/slideLayout" Target="../slideLayouts/slideLayout1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9frRi8GgGA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5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deborah.riddle@alaska.gov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8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8458200" cy="1752600"/>
          </a:xfrm>
        </p:spPr>
        <p:txBody>
          <a:bodyPr/>
          <a:lstStyle/>
          <a:p>
            <a:r>
              <a:rPr lang="en-US" dirty="0" smtClean="0"/>
              <a:t>Math &amp; Science Conference</a:t>
            </a:r>
          </a:p>
          <a:p>
            <a:r>
              <a:rPr lang="en-US" dirty="0" smtClean="0"/>
              <a:t>East High School</a:t>
            </a:r>
          </a:p>
          <a:p>
            <a:r>
              <a:rPr lang="en-US" dirty="0" smtClean="0"/>
              <a:t>October 19, 2013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848600" cy="394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8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3" y="533400"/>
            <a:ext cx="806374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8355" y="2505353"/>
            <a:ext cx="3401627" cy="3857992"/>
            <a:chOff x="1188355" y="2505353"/>
            <a:chExt cx="3401627" cy="3857992"/>
          </a:xfrm>
        </p:grpSpPr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355" y="3972757"/>
              <a:ext cx="2438400" cy="23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Cloud Callout 19"/>
            <p:cNvSpPr/>
            <p:nvPr/>
          </p:nvSpPr>
          <p:spPr>
            <a:xfrm>
              <a:off x="2151582" y="2505353"/>
              <a:ext cx="2438400" cy="1600200"/>
            </a:xfrm>
            <a:prstGeom prst="cloudCallou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11994" y="2743200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What is my rule?</a:t>
              </a:r>
            </a:p>
            <a:p>
              <a:pPr algn="ctr"/>
              <a:r>
                <a:rPr lang="en-US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______________</a:t>
              </a:r>
              <a:endParaRPr 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73" y="137319"/>
            <a:ext cx="33528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Hopnibs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69149"/>
              </p:ext>
            </p:extLst>
          </p:nvPr>
        </p:nvGraphicFramePr>
        <p:xfrm>
          <a:off x="5257800" y="1219200"/>
          <a:ext cx="2895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</a:tblGrid>
              <a:tr h="67627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3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90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53000" y="609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Make 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</a:t>
            </a:r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opnibs out of these: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73" y="3972757"/>
            <a:ext cx="2438400" cy="23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2133600" y="2505353"/>
            <a:ext cx="2438400" cy="1600200"/>
          </a:xfrm>
          <a:prstGeom prst="cloudCallou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94012" y="2743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What is my rule?</a:t>
            </a:r>
          </a:p>
          <a:p>
            <a:pPr algn="ctr"/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______________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2825" y="5746347"/>
            <a:ext cx="180546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Make your own Hopnibs 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4953000" y="5562600"/>
            <a:ext cx="210443" cy="99060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5821" y="1078468"/>
            <a:ext cx="29769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All of these are Hopnibs:</a:t>
            </a:r>
          </a:p>
          <a:p>
            <a:r>
              <a:rPr 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2       9      5       30</a:t>
            </a:r>
          </a:p>
          <a:p>
            <a:endParaRPr 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20       405     1       6      </a:t>
            </a:r>
            <a:endParaRPr 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56662" y="153984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12" y="1408162"/>
            <a:ext cx="579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" y="2009313"/>
            <a:ext cx="579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91557"/>
            <a:ext cx="579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4943" y="6577655"/>
            <a:ext cx="4624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Adapted from O’Brien</a:t>
            </a:r>
            <a:r>
              <a:rPr lang="en-US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T. (1980). </a:t>
            </a:r>
            <a:r>
              <a:rPr lang="en-US" sz="8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Wollygoogles and other creatures</a:t>
            </a:r>
            <a:r>
              <a:rPr lang="en-US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Cuisenaire Company.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6" y="5782234"/>
            <a:ext cx="664508" cy="66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5821" y="1099183"/>
            <a:ext cx="2976979" cy="1292662"/>
            <a:chOff x="375821" y="1099183"/>
            <a:chExt cx="2976979" cy="1292662"/>
          </a:xfrm>
        </p:grpSpPr>
        <p:sp>
          <p:nvSpPr>
            <p:cNvPr id="22" name="TextBox 21"/>
            <p:cNvSpPr txBox="1"/>
            <p:nvPr/>
          </p:nvSpPr>
          <p:spPr>
            <a:xfrm>
              <a:off x="375821" y="1099183"/>
              <a:ext cx="297697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All of these are Hopnibs:</a:t>
              </a:r>
            </a:p>
            <a:p>
              <a:r>
                <a:rPr lang="en-US" sz="20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2       9      5       30</a:t>
              </a:r>
            </a:p>
            <a:p>
              <a:endPara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sz="20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20       405     1       6      </a:t>
              </a:r>
              <a:endPara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56662" y="1560562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912" y="1428877"/>
              <a:ext cx="5794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7" y="2030028"/>
              <a:ext cx="5794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012272"/>
              <a:ext cx="5794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83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852106"/>
              </p:ext>
            </p:extLst>
          </p:nvPr>
        </p:nvGraphicFramePr>
        <p:xfrm>
          <a:off x="205648" y="4370092"/>
          <a:ext cx="8043669" cy="2649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197661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Make sense of problems and persevere in solving them.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5408" y="381000"/>
            <a:ext cx="3208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700" smtClean="0">
                <a:solidFill>
                  <a:srgbClr val="000000"/>
                </a:solidFill>
              </a:rPr>
              <a:t>Mathematical Practice </a:t>
            </a:r>
            <a:r>
              <a:rPr lang="en-US" smtClean="0">
                <a:solidFill>
                  <a:srgbClr val="000000"/>
                </a:solidFill>
              </a:rPr>
              <a:t>Standard 1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53000" y="685800"/>
            <a:ext cx="2954847" cy="4015381"/>
            <a:chOff x="5105400" y="533400"/>
            <a:chExt cx="2802376" cy="462205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8615">
              <a:off x="5105400" y="533400"/>
              <a:ext cx="2802376" cy="4559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564476">
              <a:off x="5464704" y="1224539"/>
              <a:ext cx="2146765" cy="393091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92D050"/>
                  </a:solidFill>
                  <a:latin typeface="Blue Highway Linocut" pitchFamily="2" charset="0"/>
                </a:rPr>
                <a:t>Problem Solving Strategies</a:t>
              </a:r>
            </a:p>
            <a:p>
              <a:pPr marL="285750" indent="-285750">
                <a:buFontTx/>
                <a:buBlip>
                  <a:blip r:embed="rId9"/>
                </a:buBlip>
              </a:pPr>
              <a:r>
                <a:rPr lang="en-US" sz="2000" dirty="0" smtClean="0">
                  <a:solidFill>
                    <a:srgbClr val="000000"/>
                  </a:solidFill>
                  <a:latin typeface="Boopee" pitchFamily="2" charset="0"/>
                </a:rPr>
                <a:t>Create Drawings</a:t>
              </a:r>
            </a:p>
            <a:p>
              <a:pPr marL="285750" indent="-285750">
                <a:buFontTx/>
                <a:buBlip>
                  <a:blip r:embed="rId9"/>
                </a:buBlip>
              </a:pPr>
              <a:r>
                <a:rPr lang="en-US" sz="2000" dirty="0" smtClean="0">
                  <a:solidFill>
                    <a:srgbClr val="000000"/>
                  </a:solidFill>
                  <a:latin typeface="Boopee" pitchFamily="2" charset="0"/>
                </a:rPr>
                <a:t>Look for patterns</a:t>
              </a:r>
            </a:p>
            <a:p>
              <a:pPr marL="285750" indent="-285750">
                <a:buFontTx/>
                <a:buBlip>
                  <a:blip r:embed="rId9"/>
                </a:buBlip>
              </a:pPr>
              <a:r>
                <a:rPr lang="en-US" sz="2000" dirty="0" smtClean="0">
                  <a:solidFill>
                    <a:srgbClr val="000000"/>
                  </a:solidFill>
                  <a:latin typeface="Boopee" pitchFamily="2" charset="0"/>
                </a:rPr>
                <a:t>Work backwards</a:t>
              </a:r>
              <a:endParaRPr lang="en-US" sz="2000" dirty="0">
                <a:solidFill>
                  <a:srgbClr val="000000"/>
                </a:solidFill>
                <a:latin typeface="Boopee" pitchFamily="2" charset="0"/>
              </a:endParaRPr>
            </a:p>
            <a:p>
              <a:pPr marL="285750" indent="-285750">
                <a:buFontTx/>
                <a:buBlip>
                  <a:blip r:embed="rId9"/>
                </a:buBlip>
              </a:pPr>
              <a:r>
                <a:rPr lang="en-US" sz="2000" dirty="0" smtClean="0">
                  <a:solidFill>
                    <a:srgbClr val="000000"/>
                  </a:solidFill>
                  <a:latin typeface="Boopee" pitchFamily="2" charset="0"/>
                </a:rPr>
                <a:t>Consider a simpler case</a:t>
              </a:r>
            </a:p>
            <a:p>
              <a:pPr marL="285750" indent="-285750">
                <a:buFontTx/>
                <a:buBlip>
                  <a:blip r:embed="rId9"/>
                </a:buBlip>
              </a:pPr>
              <a:r>
                <a:rPr lang="en-US" sz="2000" dirty="0" smtClean="0">
                  <a:solidFill>
                    <a:srgbClr val="000000"/>
                  </a:solidFill>
                  <a:latin typeface="Boopee" pitchFamily="2" charset="0"/>
                </a:rPr>
                <a:t>Estimate solution</a:t>
              </a:r>
            </a:p>
            <a:p>
              <a:pPr marL="285750" indent="-285750">
                <a:buFontTx/>
                <a:buBlip>
                  <a:blip r:embed="rId9"/>
                </a:buBlip>
              </a:pPr>
              <a:r>
                <a:rPr lang="en-US" sz="2000" dirty="0" smtClean="0">
                  <a:solidFill>
                    <a:srgbClr val="000000"/>
                  </a:solidFill>
                  <a:latin typeface="Boopee" pitchFamily="2" charset="0"/>
                </a:rPr>
                <a:t>Make a table, chart or list</a:t>
              </a:r>
              <a:endParaRPr lang="en-US" sz="2000" dirty="0">
                <a:solidFill>
                  <a:srgbClr val="000000"/>
                </a:solidFill>
                <a:latin typeface="Boope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0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9100" y="1718354"/>
            <a:ext cx="7848600" cy="4724400"/>
            <a:chOff x="457200" y="1447800"/>
            <a:chExt cx="7848600" cy="4114800"/>
          </a:xfrm>
        </p:grpSpPr>
        <p:sp>
          <p:nvSpPr>
            <p:cNvPr id="4" name="Curved Down Arrow 3"/>
            <p:cNvSpPr/>
            <p:nvPr/>
          </p:nvSpPr>
          <p:spPr>
            <a:xfrm>
              <a:off x="457200" y="1447800"/>
              <a:ext cx="7543800" cy="1295400"/>
            </a:xfrm>
            <a:prstGeom prst="curvedDownArrow">
              <a:avLst/>
            </a:prstGeom>
            <a:solidFill>
              <a:srgbClr val="7097D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5" name="Curved Up Arrow 4"/>
            <p:cNvSpPr/>
            <p:nvPr/>
          </p:nvSpPr>
          <p:spPr>
            <a:xfrm flipH="1">
              <a:off x="457200" y="4114800"/>
              <a:ext cx="7467600" cy="1447800"/>
            </a:xfrm>
            <a:prstGeom prst="curvedUpArrow">
              <a:avLst/>
            </a:prstGeom>
            <a:solidFill>
              <a:srgbClr val="7097D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794000"/>
              <a:ext cx="1752600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05000" y="1609203"/>
              <a:ext cx="45720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b="1" kern="0" dirty="0" smtClean="0">
                  <a:solidFill>
                    <a:srgbClr val="000000"/>
                  </a:solidFill>
                </a:rPr>
                <a:t>Decontextualize</a:t>
              </a:r>
            </a:p>
            <a:p>
              <a:pPr algn="ctr">
                <a:defRPr/>
              </a:pPr>
              <a:r>
                <a:rPr lang="en-US" sz="1400" kern="0" dirty="0" smtClean="0">
                  <a:solidFill>
                    <a:srgbClr val="000000"/>
                  </a:solidFill>
                </a:rPr>
                <a:t>Represent a situation symbolically and manipulate the symbols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12633" y="4495800"/>
              <a:ext cx="4267200" cy="64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b="1" kern="0" dirty="0" smtClean="0">
                  <a:solidFill>
                    <a:srgbClr val="000000"/>
                  </a:solidFill>
                </a:rPr>
                <a:t>Contextualize</a:t>
              </a:r>
            </a:p>
            <a:p>
              <a:pPr algn="ctr">
                <a:defRPr/>
              </a:pPr>
              <a:r>
                <a:rPr lang="en-US" sz="1400" kern="0" dirty="0" smtClean="0">
                  <a:solidFill>
                    <a:srgbClr val="000000"/>
                  </a:solidFill>
                </a:rPr>
                <a:t>Make meaning of the symbols in the problem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75282" y="2895600"/>
              <a:ext cx="4343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kern="0" dirty="0" smtClean="0">
                  <a:solidFill>
                    <a:srgbClr val="000000"/>
                  </a:solidFill>
                </a:rPr>
                <a:t>Sample Problem</a:t>
              </a:r>
            </a:p>
            <a:p>
              <a:pPr>
                <a:defRPr/>
              </a:pPr>
              <a:r>
                <a:rPr lang="en-US" kern="0" dirty="0" smtClean="0">
                  <a:solidFill>
                    <a:srgbClr val="000000"/>
                  </a:solidFill>
                </a:rPr>
                <a:t>99 students need to go on a field trip. The busses can carry 44 students each. How many busses do they need?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6469" y="3580796"/>
            <a:ext cx="1614256" cy="707886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7CCA6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Mathematical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27918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FF0000"/>
                </a:solidFill>
              </a:rPr>
              <a:t>99 ÷ 44 =  2.25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6911" y="4709164"/>
            <a:ext cx="2171700" cy="37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FF0000"/>
                </a:solidFill>
              </a:rPr>
              <a:t>Will need 3 busses.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84002"/>
              </p:ext>
            </p:extLst>
          </p:nvPr>
        </p:nvGraphicFramePr>
        <p:xfrm>
          <a:off x="368300" y="303213"/>
          <a:ext cx="7616906" cy="1066800"/>
        </p:xfrm>
        <a:graphic>
          <a:graphicData uri="http://schemas.openxmlformats.org/drawingml/2006/table">
            <a:tbl>
              <a:tblPr firstRow="1" bandRow="1"/>
              <a:tblGrid>
                <a:gridCol w="3412126"/>
                <a:gridCol w="4204780"/>
              </a:tblGrid>
              <a:tr h="915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Mathematical Practice</a:t>
                      </a:r>
                    </a:p>
                    <a:p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Standard 2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D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Reason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abstractly and quantitatively.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D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25315"/>
              </p:ext>
            </p:extLst>
          </p:nvPr>
        </p:nvGraphicFramePr>
        <p:xfrm>
          <a:off x="304800" y="304800"/>
          <a:ext cx="7833048" cy="1066800"/>
        </p:xfrm>
        <a:graphic>
          <a:graphicData uri="http://schemas.openxmlformats.org/drawingml/2006/table">
            <a:tbl>
              <a:tblPr firstRow="1" bandRow="1"/>
              <a:tblGrid>
                <a:gridCol w="3479635"/>
                <a:gridCol w="4353413"/>
              </a:tblGrid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Mathematical Practice</a:t>
                      </a:r>
                    </a:p>
                    <a:p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Standard 3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D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Construct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viable arguments and critique the reasoning of others.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DFA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9600" y="1733729"/>
            <a:ext cx="2133600" cy="1238071"/>
            <a:chOff x="609600" y="1733729"/>
            <a:chExt cx="2133600" cy="1238071"/>
          </a:xfrm>
        </p:grpSpPr>
        <p:sp>
          <p:nvSpPr>
            <p:cNvPr id="5" name="Flowchart: Preparation 4"/>
            <p:cNvSpPr/>
            <p:nvPr/>
          </p:nvSpPr>
          <p:spPr>
            <a:xfrm>
              <a:off x="609600" y="1733729"/>
              <a:ext cx="2133600" cy="1238071"/>
            </a:xfrm>
            <a:prstGeom prst="flowChartPreparation">
              <a:avLst/>
            </a:prstGeom>
            <a:solidFill>
              <a:srgbClr val="FFFFFF"/>
            </a:solidFill>
            <a:ln w="25400" cap="flat" cmpd="sng" algn="ctr">
              <a:solidFill>
                <a:srgbClr val="BDDDF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1937265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kern="0" dirty="0" smtClean="0">
                  <a:solidFill>
                    <a:srgbClr val="000000"/>
                  </a:solidFill>
                </a:rPr>
                <a:t>Use assumptions, definitions and previous results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2800" y="2590800"/>
            <a:ext cx="2743200" cy="3048000"/>
            <a:chOff x="3352800" y="2590800"/>
            <a:chExt cx="2743200" cy="3048000"/>
          </a:xfrm>
        </p:grpSpPr>
        <p:sp>
          <p:nvSpPr>
            <p:cNvPr id="8" name="Flowchart: Manual Operation 7"/>
            <p:cNvSpPr/>
            <p:nvPr/>
          </p:nvSpPr>
          <p:spPr>
            <a:xfrm>
              <a:off x="3352800" y="2590800"/>
              <a:ext cx="2743200" cy="3048000"/>
            </a:xfrm>
            <a:prstGeom prst="flowChartManualOperation">
              <a:avLst/>
            </a:prstGeom>
            <a:solidFill>
              <a:srgbClr val="FFFFFF"/>
            </a:solidFill>
            <a:ln w="25400" cap="flat" cmpd="sng" algn="ctr">
              <a:solidFill>
                <a:srgbClr val="7CCA6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2602735"/>
              <a:ext cx="1905000" cy="297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  <a:defRPr/>
              </a:pPr>
              <a:r>
                <a:rPr lang="en-US" sz="1400" kern="0" dirty="0" smtClean="0">
                  <a:solidFill>
                    <a:srgbClr val="000000"/>
                  </a:solidFill>
                </a:rPr>
                <a:t>Make a conjecture</a:t>
              </a:r>
            </a:p>
            <a:p>
              <a:pPr>
                <a:defRPr/>
              </a:pPr>
              <a:endParaRPr lang="en-US" sz="1000" kern="0" dirty="0" smtClean="0">
                <a:solidFill>
                  <a:srgbClr val="000000"/>
                </a:solidFill>
              </a:endParaRPr>
            </a:p>
            <a:p>
              <a:pPr marL="285750" indent="-285750">
                <a:buFont typeface="Wingdings" pitchFamily="2" charset="2"/>
                <a:buChar char="q"/>
                <a:defRPr/>
              </a:pPr>
              <a:r>
                <a:rPr lang="en-US" sz="1400" kern="0" dirty="0" smtClean="0">
                  <a:solidFill>
                    <a:srgbClr val="000000"/>
                  </a:solidFill>
                </a:rPr>
                <a:t>Build a logical progression of statements to explore conjecture</a:t>
              </a:r>
            </a:p>
            <a:p>
              <a:pPr>
                <a:defRPr/>
              </a:pPr>
              <a:endParaRPr lang="en-US" sz="900" kern="0" dirty="0" smtClean="0">
                <a:solidFill>
                  <a:srgbClr val="000000"/>
                </a:solidFill>
              </a:endParaRPr>
            </a:p>
            <a:p>
              <a:pPr marL="285750" indent="-285750">
                <a:buFont typeface="Wingdings" pitchFamily="2" charset="2"/>
                <a:buChar char="q"/>
                <a:defRPr/>
              </a:pPr>
              <a:r>
                <a:rPr lang="en-US" sz="1400" kern="0" dirty="0" smtClean="0">
                  <a:solidFill>
                    <a:srgbClr val="000000"/>
                  </a:solidFill>
                </a:rPr>
                <a:t>Analyze the situations by breaking them into cases</a:t>
              </a:r>
            </a:p>
            <a:p>
              <a:pPr>
                <a:defRPr/>
              </a:pPr>
              <a:endParaRPr lang="en-US" sz="900" kern="0" dirty="0" smtClean="0">
                <a:solidFill>
                  <a:srgbClr val="000000"/>
                </a:solidFill>
              </a:endParaRPr>
            </a:p>
            <a:p>
              <a:pPr marL="285750" indent="-285750">
                <a:buFont typeface="Wingdings" pitchFamily="2" charset="2"/>
                <a:buChar char="q"/>
                <a:defRPr/>
              </a:pPr>
              <a:r>
                <a:rPr lang="en-US" sz="1400" kern="0" dirty="0" smtClean="0">
                  <a:solidFill>
                    <a:srgbClr val="000000"/>
                  </a:solidFill>
                </a:rPr>
                <a:t>Recognize and use counter examples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66900" y="3886200"/>
            <a:ext cx="1322387" cy="2040555"/>
            <a:chOff x="1866900" y="3886200"/>
            <a:chExt cx="1322387" cy="2040555"/>
          </a:xfrm>
        </p:grpSpPr>
        <p:sp>
          <p:nvSpPr>
            <p:cNvPr id="11" name="Pentagon 10"/>
            <p:cNvSpPr/>
            <p:nvPr/>
          </p:nvSpPr>
          <p:spPr>
            <a:xfrm>
              <a:off x="1866900" y="3886200"/>
              <a:ext cx="1295400" cy="533400"/>
            </a:xfrm>
            <a:prstGeom prst="homePlate">
              <a:avLst/>
            </a:prstGeom>
            <a:solidFill>
              <a:srgbClr val="FFFFFF"/>
            </a:solidFill>
            <a:ln w="25400" cap="flat" cmpd="sng" algn="ctr">
              <a:solidFill>
                <a:srgbClr val="7CBBF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900" y="5372718"/>
              <a:ext cx="1322387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900" y="4648199"/>
              <a:ext cx="1322387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866900" y="38862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rgbClr val="000000"/>
                  </a:solidFill>
                </a:rPr>
                <a:t>Distinguish correct logic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66900" y="4771328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rgbClr val="000000"/>
                  </a:solidFill>
                </a:rPr>
                <a:t>Explain flaws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66900" y="5372718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rgbClr val="000000"/>
                  </a:solidFill>
                </a:rPr>
                <a:t>Ask clarifying questions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00786" y="4001453"/>
            <a:ext cx="1551542" cy="1888789"/>
            <a:chOff x="6300786" y="4001453"/>
            <a:chExt cx="1551542" cy="1888789"/>
          </a:xfrm>
        </p:grpSpPr>
        <p:sp>
          <p:nvSpPr>
            <p:cNvPr id="18" name="Pentagon 17"/>
            <p:cNvSpPr/>
            <p:nvPr/>
          </p:nvSpPr>
          <p:spPr>
            <a:xfrm>
              <a:off x="6324600" y="4038601"/>
              <a:ext cx="1524000" cy="457200"/>
            </a:xfrm>
            <a:prstGeom prst="homePlat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600" y="4001453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rgbClr val="000000"/>
                  </a:solidFill>
                </a:rPr>
                <a:t>Communicate conclusions</a:t>
              </a:r>
            </a:p>
          </p:txBody>
        </p:sp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6" y="5409229"/>
              <a:ext cx="1547813" cy="48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7" y="4721223"/>
              <a:ext cx="1547813" cy="48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300787" y="4700119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rgbClr val="000000"/>
                  </a:solidFill>
                </a:rPr>
                <a:t>Justify conclusions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8329" y="5367022"/>
              <a:ext cx="1523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rgbClr val="000000"/>
                  </a:solidFill>
                </a:rPr>
                <a:t>Respond to arguments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154838" y="339375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i="1" kern="0" dirty="0" smtClean="0">
                <a:solidFill>
                  <a:srgbClr val="000000"/>
                </a:solidFill>
              </a:rPr>
              <a:t>Support an argument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7468" y="3393757"/>
            <a:ext cx="238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i="1" kern="0" dirty="0" smtClean="0">
                <a:solidFill>
                  <a:srgbClr val="000000"/>
                </a:solidFill>
              </a:rPr>
              <a:t>Critique an argument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659894" y="2092835"/>
            <a:ext cx="2120575" cy="878965"/>
            <a:chOff x="2659894" y="2092835"/>
            <a:chExt cx="2120575" cy="87896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667000" y="2590800"/>
              <a:ext cx="685800" cy="381000"/>
            </a:xfrm>
            <a:prstGeom prst="straightConnector1">
              <a:avLst/>
            </a:prstGeom>
            <a:noFill/>
            <a:ln w="38100" cap="flat" cmpd="sng" algn="ctr">
              <a:solidFill>
                <a:srgbClr val="083E6F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8" name="TextBox 27"/>
            <p:cNvSpPr txBox="1"/>
            <p:nvPr/>
          </p:nvSpPr>
          <p:spPr>
            <a:xfrm rot="20469716">
              <a:off x="2659894" y="2092835"/>
              <a:ext cx="2120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i="1" kern="0" dirty="0" smtClean="0">
                  <a:solidFill>
                    <a:srgbClr val="000000"/>
                  </a:solidFill>
                </a:rPr>
                <a:t>Create an argument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418"/>
              </p:ext>
            </p:extLst>
          </p:nvPr>
        </p:nvGraphicFramePr>
        <p:xfrm>
          <a:off x="332609" y="304800"/>
          <a:ext cx="7744591" cy="1066800"/>
        </p:xfrm>
        <a:graphic>
          <a:graphicData uri="http://schemas.openxmlformats.org/drawingml/2006/table">
            <a:tbl>
              <a:tblPr firstRow="1" bandRow="1"/>
              <a:tblGrid>
                <a:gridCol w="3320344"/>
                <a:gridCol w="4424247"/>
              </a:tblGrid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Mathematical Practice 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Standard 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E6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Model with mathematics.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E6F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32609" y="1704944"/>
            <a:ext cx="7744591" cy="3677575"/>
            <a:chOff x="332609" y="1704944"/>
            <a:chExt cx="7744591" cy="3677575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1704944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kern="0" dirty="0" smtClean="0">
                  <a:solidFill>
                    <a:srgbClr val="0070C0"/>
                  </a:solidFill>
                </a:rPr>
                <a:t>Everyday situations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0234" y="1704944"/>
              <a:ext cx="320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0070C0"/>
                  </a:solidFill>
                </a:rPr>
                <a:t>…reasoned using mathematical methods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09" y="2544903"/>
              <a:ext cx="1496191" cy="1120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712" y="2837601"/>
              <a:ext cx="1919288" cy="127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182369"/>
              <a:ext cx="224662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629250"/>
              <a:ext cx="1524000" cy="110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637" y="2649533"/>
              <a:ext cx="1452563" cy="145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635" y="3848597"/>
              <a:ext cx="1880965" cy="123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" y="3733800"/>
            <a:ext cx="1803209" cy="135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168372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73336"/>
              </p:ext>
            </p:extLst>
          </p:nvPr>
        </p:nvGraphicFramePr>
        <p:xfrm>
          <a:off x="381000" y="304800"/>
          <a:ext cx="7620002" cy="1219200"/>
        </p:xfrm>
        <a:graphic>
          <a:graphicData uri="http://schemas.openxmlformats.org/drawingml/2006/table">
            <a:tbl>
              <a:tblPr firstRow="1" bandRow="1"/>
              <a:tblGrid>
                <a:gridCol w="3200403"/>
                <a:gridCol w="4419599"/>
              </a:tblGrid>
              <a:tr h="886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Mathematical Practice 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Standard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E6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Use appropriate tools strategically.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E6F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47880" y="1633964"/>
            <a:ext cx="8054248" cy="5034324"/>
            <a:chOff x="247880" y="1633964"/>
            <a:chExt cx="8054248" cy="503432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971" y="4925458"/>
              <a:ext cx="1715288" cy="171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188936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801661" y="1734142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0070C0"/>
                  </a:solidFill>
                </a:rPr>
                <a:t>Use available tools</a:t>
              </a:r>
              <a:r>
                <a:rPr lang="en-US" kern="0" dirty="0" smtClean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77928" y="6206623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0070C0"/>
                  </a:solidFill>
                </a:rPr>
                <a:t>Use technological tools</a:t>
              </a:r>
              <a:r>
                <a:rPr lang="en-US" kern="0" dirty="0" smtClean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6201" y="4205234"/>
              <a:ext cx="1724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0070C0"/>
                  </a:solidFill>
                </a:rPr>
                <a:t> Estimate</a:t>
              </a: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111" y="2170331"/>
              <a:ext cx="2724150" cy="167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378" y="1633964"/>
              <a:ext cx="1909762" cy="14564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767378" y="32004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kern="0" dirty="0" smtClean="0">
                  <a:solidFill>
                    <a:srgbClr val="000000"/>
                  </a:solidFill>
                </a:rPr>
                <a:t>Strengths?</a:t>
              </a:r>
            </a:p>
            <a:p>
              <a:pPr>
                <a:defRPr/>
              </a:pPr>
              <a:r>
                <a:rPr lang="en-US" kern="0" dirty="0" smtClean="0">
                  <a:solidFill>
                    <a:srgbClr val="000000"/>
                  </a:solidFill>
                </a:rPr>
                <a:t>Weaknesses?</a:t>
              </a: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80" y="4860563"/>
              <a:ext cx="2733675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02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37969"/>
              </p:ext>
            </p:extLst>
          </p:nvPr>
        </p:nvGraphicFramePr>
        <p:xfrm>
          <a:off x="457200" y="304800"/>
          <a:ext cx="7772400" cy="1066800"/>
        </p:xfrm>
        <a:graphic>
          <a:graphicData uri="http://schemas.openxmlformats.org/drawingml/2006/table">
            <a:tbl>
              <a:tblPr firstRow="1" bandRow="1"/>
              <a:tblGrid>
                <a:gridCol w="3505200"/>
                <a:gridCol w="4267200"/>
              </a:tblGrid>
              <a:tr h="990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Mathematical  Practice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</a:b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Standard 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D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Attend to precision.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D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1985358"/>
              </p:ext>
            </p:extLst>
          </p:nvPr>
        </p:nvGraphicFramePr>
        <p:xfrm>
          <a:off x="609600" y="1600200"/>
          <a:ext cx="7467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284051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Significant figures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6900" y="1600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Explain results and reasoning</a:t>
            </a:r>
          </a:p>
          <a:p>
            <a:pPr>
              <a:defRPr/>
            </a:pP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4373" y="470317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Accuracy and efficiency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5638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∏  ∑  √</a:t>
            </a:r>
          </a:p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cm</a:t>
            </a:r>
            <a:r>
              <a:rPr lang="en-US" kern="0" baseline="30000" dirty="0" smtClean="0">
                <a:solidFill>
                  <a:srgbClr val="000000"/>
                </a:solidFill>
              </a:rPr>
              <a:t>2   </a:t>
            </a:r>
            <a:r>
              <a:rPr lang="en-US" kern="0" dirty="0" smtClean="0">
                <a:solidFill>
                  <a:srgbClr val="000000"/>
                </a:solidFill>
              </a:rPr>
              <a:t>m/sec</a:t>
            </a:r>
          </a:p>
        </p:txBody>
      </p:sp>
    </p:spTree>
    <p:extLst>
      <p:ext uri="{BB962C8B-B14F-4D97-AF65-F5344CB8AC3E}">
        <p14:creationId xmlns:p14="http://schemas.microsoft.com/office/powerpoint/2010/main" val="1045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29695"/>
              </p:ext>
            </p:extLst>
          </p:nvPr>
        </p:nvGraphicFramePr>
        <p:xfrm>
          <a:off x="304800" y="304799"/>
          <a:ext cx="7848600" cy="1258109"/>
        </p:xfrm>
        <a:graphic>
          <a:graphicData uri="http://schemas.openxmlformats.org/drawingml/2006/table">
            <a:tbl>
              <a:tblPr firstRow="1" bandRow="1"/>
              <a:tblGrid>
                <a:gridCol w="3924300"/>
                <a:gridCol w="3924300"/>
              </a:tblGrid>
              <a:tr h="1258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Mathematical Practice 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Standard 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D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Look for and make use of structure.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DFA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04800" y="1911155"/>
            <a:ext cx="7750095" cy="4475530"/>
            <a:chOff x="304800" y="1911155"/>
            <a:chExt cx="7750095" cy="4475530"/>
          </a:xfrm>
        </p:grpSpPr>
        <p:sp>
          <p:nvSpPr>
            <p:cNvPr id="5" name="TextBox 4"/>
            <p:cNvSpPr txBox="1"/>
            <p:nvPr/>
          </p:nvSpPr>
          <p:spPr>
            <a:xfrm>
              <a:off x="4302259" y="1911155"/>
              <a:ext cx="2590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002060"/>
                  </a:solidFill>
                </a:rPr>
                <a:t>See complicated things as a single object or as being composed of several objects</a:t>
              </a:r>
              <a:r>
                <a:rPr lang="en-US" sz="2000" kern="0" dirty="0" smtClean="0">
                  <a:solidFill>
                    <a:srgbClr val="000000"/>
                  </a:solidFill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160224"/>
              <a:ext cx="2697988" cy="20208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770" y="2853733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4643610"/>
              <a:ext cx="2619375" cy="17430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3002789" y="4181111"/>
              <a:ext cx="2594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002060"/>
                  </a:solidFill>
                </a:rPr>
                <a:t>Shift Perspective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49668" y="156290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2060"/>
                </a:solidFill>
              </a:rPr>
              <a:t>Patterns</a:t>
            </a:r>
          </a:p>
        </p:txBody>
      </p:sp>
    </p:spTree>
    <p:extLst>
      <p:ext uri="{BB962C8B-B14F-4D97-AF65-F5344CB8AC3E}">
        <p14:creationId xmlns:p14="http://schemas.microsoft.com/office/powerpoint/2010/main" val="3104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19849"/>
              </p:ext>
            </p:extLst>
          </p:nvPr>
        </p:nvGraphicFramePr>
        <p:xfrm>
          <a:off x="243365" y="375821"/>
          <a:ext cx="7986238" cy="1219200"/>
        </p:xfrm>
        <a:graphic>
          <a:graphicData uri="http://schemas.openxmlformats.org/drawingml/2006/table">
            <a:tbl>
              <a:tblPr firstRow="1" bandRow="1"/>
              <a:tblGrid>
                <a:gridCol w="3185638"/>
                <a:gridCol w="4800600"/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Mathematical Practice 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Standard 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D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Look for and express regularity in repeated reasoning.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DFA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27064" y="1595021"/>
            <a:ext cx="31501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70C0"/>
                </a:solidFill>
              </a:rPr>
              <a:t>See repeated calculations and look for generalizations</a:t>
            </a:r>
          </a:p>
          <a:p>
            <a:pPr>
              <a:defRPr/>
            </a:pPr>
            <a:endParaRPr lang="en-US" sz="2400" kern="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70C0"/>
                </a:solidFill>
              </a:rPr>
              <a:t>Recognize reasonable solutions</a:t>
            </a:r>
          </a:p>
          <a:p>
            <a:pPr>
              <a:defRPr/>
            </a:pPr>
            <a:endParaRPr lang="en-US" sz="2400" kern="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70C0"/>
                </a:solidFill>
              </a:rPr>
              <a:t>See the process – attend to details</a:t>
            </a:r>
          </a:p>
          <a:p>
            <a:pPr>
              <a:defRPr/>
            </a:pPr>
            <a:endParaRPr lang="en-US" sz="2400" kern="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70C0"/>
                </a:solidFill>
              </a:rPr>
              <a:t>Understand the broader application of patterns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3365" y="1748583"/>
            <a:ext cx="4251360" cy="4904595"/>
            <a:chOff x="243365" y="1748583"/>
            <a:chExt cx="4251360" cy="490459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65" y="1748583"/>
              <a:ext cx="1794985" cy="2981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828799"/>
              <a:ext cx="1569051" cy="2524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890" y="4789552"/>
              <a:ext cx="2484835" cy="18636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00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35687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Goals for Today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19510"/>
            <a:ext cx="754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Instructional Shifts</a:t>
            </a:r>
          </a:p>
          <a:p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Math Practices</a:t>
            </a:r>
          </a:p>
          <a:p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Problem Solving Recommendations</a:t>
            </a:r>
          </a:p>
          <a:p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Performance Tasks</a:t>
            </a:r>
          </a:p>
          <a:p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Vocabulary</a:t>
            </a:r>
          </a:p>
          <a:p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Resources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117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Feedback Carousel</a:t>
            </a:r>
            <a:b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1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Part 1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05443" y="2093744"/>
            <a:ext cx="5181600" cy="49530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Get a piece of chart paper and markers.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Identify the significant elements. Describe the meaning of your practice. Use color and creativity.</a:t>
            </a:r>
          </a:p>
          <a:p>
            <a:endParaRPr 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650" y="1430923"/>
            <a:ext cx="2667000" cy="3139321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Dot"/>
          </a:ln>
        </p:spPr>
        <p:txBody>
          <a:bodyPr wrap="square" rtlCol="0" anchor="ctr">
            <a:spAutoFit/>
          </a:bodyPr>
          <a:lstStyle/>
          <a:p>
            <a:endParaRPr lang="en-US" sz="2000" b="1" dirty="0" smtClean="0">
              <a:solidFill>
                <a:schemeClr val="tx2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Materials</a:t>
            </a:r>
          </a:p>
          <a:p>
            <a:pPr algn="ctr"/>
            <a:endParaRPr lang="en-US" sz="2000" b="1" dirty="0" smtClean="0">
              <a:solidFill>
                <a:schemeClr val="tx2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Math Practices reference cards</a:t>
            </a:r>
          </a:p>
          <a:p>
            <a:pPr algn="ctr"/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Chart paper</a:t>
            </a:r>
          </a:p>
          <a:p>
            <a:pPr algn="ctr"/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Markers</a:t>
            </a:r>
          </a:p>
          <a:p>
            <a:pPr algn="ctr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1" y="4800600"/>
            <a:ext cx="2619375" cy="1743075"/>
          </a:xfrm>
          <a:prstGeom prst="rect">
            <a:avLst/>
          </a:prstGeom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Feedback Carousel</a:t>
            </a:r>
            <a:b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1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Part 2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2514600" cy="2031325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Materials</a:t>
            </a: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Post-It notes</a:t>
            </a: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Pen/pencil</a:t>
            </a: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676400"/>
            <a:ext cx="434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N=the practice you worked on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 + 1= the practice you start with (practice 8 goes to practice 1)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Write  feedback on a Post-It and place in in the appropriate quadrant.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Rotate through as many practices as time allows.</a:t>
            </a: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28" y="59745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9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6741" y="2044197"/>
            <a:ext cx="3401627" cy="3857992"/>
            <a:chOff x="1188355" y="2505353"/>
            <a:chExt cx="3401627" cy="3857992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355" y="3972757"/>
              <a:ext cx="2438400" cy="23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loud Callout 4"/>
            <p:cNvSpPr/>
            <p:nvPr/>
          </p:nvSpPr>
          <p:spPr>
            <a:xfrm>
              <a:off x="2151582" y="2505353"/>
              <a:ext cx="2438400" cy="1600200"/>
            </a:xfrm>
            <a:prstGeom prst="cloudCallou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11994" y="2743200"/>
              <a:ext cx="18796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Which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Math Practices did you use?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62236" y="1711036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Talk with the people at your table.</a:t>
            </a:r>
          </a:p>
          <a:p>
            <a:endParaRPr 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Which mathematical practices did you use with this activity?</a:t>
            </a:r>
            <a:endParaRPr 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Table Talk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17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45" y="2895600"/>
            <a:ext cx="3214687" cy="2407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914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Recommendations to Improve </a:t>
            </a:r>
            <a:r>
              <a:rPr 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</a:t>
            </a:r>
            <a:r>
              <a:rPr 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roblem </a:t>
            </a:r>
            <a:r>
              <a:rPr 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</a:t>
            </a:r>
            <a:r>
              <a:rPr 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olving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489" y="600395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NCEE 2012-4055</a:t>
            </a:r>
          </a:p>
          <a:p>
            <a:r>
              <a:rPr lang="en-US" dirty="0" smtClean="0"/>
              <a:t>U.S. Department of Education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88315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3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06" y="2438400"/>
            <a:ext cx="5807815" cy="4047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9714" y="649736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Group Review</a:t>
            </a:r>
          </a:p>
          <a:p>
            <a:pPr algn="ctr"/>
            <a:endParaRPr lang="en-US" sz="36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Groups of 2-3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14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Prepare problems and use them in whole-class instruction.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057400"/>
            <a:ext cx="76962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Problem solving activities</a:t>
            </a:r>
          </a:p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 action="ppaction://hlinksldjump"/>
              </a:rPr>
              <a:t>routine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 action="ppaction://hlinksldjump"/>
              </a:rPr>
              <a:t>non-routine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Address issues with context or vocabulary</a:t>
            </a:r>
          </a:p>
          <a:p>
            <a:pPr marL="0" indent="0">
              <a:buNone/>
            </a:pP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Consider students’ prior knowledge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8589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Assist students in monitoring and reflecting on the problem-solving process.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7848600" cy="3916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Provide prompts to help students monitor and reflect.      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 action="ppaction://hlinksldjump"/>
              </a:rPr>
              <a:t>S</a:t>
            </a: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 action="ppaction://hlinksldjump"/>
              </a:rPr>
              <a:t>amples</a:t>
            </a:r>
            <a:endParaRPr 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Model how to monitor and reflect.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Use student thinking to help students monitor and reflect.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Teach students how to use visual representation.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7724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Select appropriate visual representations </a:t>
            </a:r>
          </a:p>
          <a:p>
            <a:pPr marL="0" indent="0" algn="ctr">
              <a:buNone/>
            </a:pPr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 action="ppaction://hlinksldjump"/>
              </a:rPr>
              <a:t>Samples</a:t>
            </a:r>
            <a:endParaRPr lang="en-US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Using visuals: think-</a:t>
            </a:r>
            <a:r>
              <a:rPr lang="en-US" sz="2800" dirty="0" err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alouds</a:t>
            </a:r>
            <a:endParaRPr lang="en-US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Model how to change a visual representation into mathematical notation</a:t>
            </a:r>
          </a:p>
          <a:p>
            <a:pPr marL="0" indent="0">
              <a:buNone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Expose students to multiple problem-solving strategies.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Teach a variety of strategies</a:t>
            </a:r>
          </a:p>
          <a:p>
            <a:pPr marL="0" indent="0">
              <a:buNone/>
            </a:pP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Let students compare different strategies in worked examples</a:t>
            </a:r>
          </a:p>
          <a:p>
            <a:pPr marL="0" indent="0">
              <a:buNone/>
            </a:pP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Generating and sharing multiple strategies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9351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Help students articulate mathematical concepts and notation.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7848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Relate mathematics to problem solving</a:t>
            </a:r>
          </a:p>
          <a:p>
            <a:pPr marL="0" indent="0">
              <a:buNone/>
            </a:pP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Student explanation</a:t>
            </a:r>
          </a:p>
          <a:p>
            <a:pPr marL="0" indent="0">
              <a:buNone/>
            </a:pP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Algebraic problem solving</a:t>
            </a:r>
          </a:p>
          <a:p>
            <a:pPr marL="0" indent="0">
              <a:buNone/>
            </a:pP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Instructional Shifts in Mathematics:</a:t>
            </a:r>
            <a:br>
              <a:rPr 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Big Picture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5" name="C 1"/>
          <p:cNvGraphicFramePr/>
          <p:nvPr>
            <p:extLst>
              <p:ext uri="{D42A27DB-BD31-4B8C-83A1-F6EECF244321}">
                <p14:modId xmlns:p14="http://schemas.microsoft.com/office/powerpoint/2010/main" val="3691201264"/>
              </p:ext>
            </p:extLst>
          </p:nvPr>
        </p:nvGraphicFramePr>
        <p:xfrm>
          <a:off x="-381000" y="1600200"/>
          <a:ext cx="8915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02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Table Talk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6463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685799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0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45763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5638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Understanding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00500" y="3886200"/>
            <a:ext cx="1905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0150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Performance Tasks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Demonstrate mastery</a:t>
            </a:r>
          </a:p>
          <a:p>
            <a:pPr marL="0" indent="0" algn="ctr">
              <a:buNone/>
            </a:pPr>
            <a:endParaRPr lang="en-US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r>
              <a:rPr 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</a:t>
            </a:r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rganized approach using multiple strategies</a:t>
            </a:r>
          </a:p>
          <a:p>
            <a:pPr marL="0" indent="0" algn="ctr">
              <a:buNone/>
            </a:pPr>
            <a:endParaRPr lang="en-US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Fosters self-checking </a:t>
            </a:r>
          </a:p>
          <a:p>
            <a:pPr marL="0" indent="0" algn="ctr">
              <a:buNone/>
            </a:pPr>
            <a:endParaRPr lang="en-US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</a:t>
            </a:r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xplanation of mathematical reasoning</a:t>
            </a:r>
          </a:p>
          <a:p>
            <a:pPr marL="0" indent="0" algn="ctr">
              <a:buNone/>
            </a:pP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Utilizes Mathematical Practices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096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http://insidemathematics.org/index.php/exemplary-lessons-integrating-practice-standards</a:t>
            </a:r>
          </a:p>
        </p:txBody>
      </p:sp>
    </p:spTree>
    <p:extLst>
      <p:ext uri="{BB962C8B-B14F-4D97-AF65-F5344CB8AC3E}">
        <p14:creationId xmlns:p14="http://schemas.microsoft.com/office/powerpoint/2010/main" val="5290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Odd Numbers</a:t>
            </a:r>
            <a:endParaRPr lang="en-US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376415"/>
              </p:ext>
            </p:extLst>
          </p:nvPr>
        </p:nvGraphicFramePr>
        <p:xfrm>
          <a:off x="381000" y="2209800"/>
          <a:ext cx="3733800" cy="444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  <a:gridCol w="466725"/>
                <a:gridCol w="466725"/>
                <a:gridCol w="466725"/>
                <a:gridCol w="466725"/>
              </a:tblGrid>
              <a:tr h="370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Kate makes a pattern of squares.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286000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She starts with one square, </a:t>
            </a:r>
          </a:p>
          <a:p>
            <a:r>
              <a:rPr lang="en-US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then adds three more, then five more, </a:t>
            </a:r>
          </a:p>
          <a:p>
            <a:r>
              <a:rPr lang="en-US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and so on.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76400" y="2667000"/>
            <a:ext cx="3124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2133600" y="3101608"/>
            <a:ext cx="2590800" cy="403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90800" y="3505200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64854" y="43434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Draw the next shape in her pattern.</a:t>
            </a:r>
          </a:p>
          <a:p>
            <a:pPr marL="342900" indent="-342900">
              <a:buAutoNum type="arabicPeriod"/>
            </a:pPr>
            <a:endParaRPr lang="en-US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How many new squares did she add?</a:t>
            </a:r>
          </a:p>
          <a:p>
            <a:pPr marL="342900" indent="-342900">
              <a:buAutoNum type="arabicPeriod"/>
            </a:pPr>
            <a:endParaRPr lang="en-US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What size square did you make?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2286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x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57500" y="296292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x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3822757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x 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" y="6651724"/>
            <a:ext cx="754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5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79248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total number of squares makes a number pattern.</a:t>
            </a:r>
          </a:p>
          <a:p>
            <a:pPr marL="0" indent="0">
              <a:buNone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1 = 1 x 1 = 1</a:t>
            </a:r>
          </a:p>
          <a:p>
            <a:pPr marL="0" indent="0">
              <a:buNone/>
            </a:pP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1 +3 = 2 x 2 = 4</a:t>
            </a:r>
          </a:p>
          <a:p>
            <a:pPr marL="0" indent="0">
              <a:buNone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1 + 3 + 5 = 3 x 3 = 9</a:t>
            </a:r>
          </a:p>
          <a:p>
            <a:pPr marL="0" indent="0">
              <a:buNone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 Write the next two lines of the number pattern.</a:t>
            </a:r>
          </a:p>
          <a:p>
            <a:pPr marL="0" indent="0">
              <a:buNone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5. Use the number pattern to find the total number of</a:t>
            </a:r>
          </a:p>
          <a:p>
            <a:pPr marL="0" indent="0">
              <a:buNone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these numbers. </a:t>
            </a:r>
          </a:p>
          <a:p>
            <a:pPr marL="0" indent="0">
              <a:buNone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+ 3 + 5 + 7 + 9 + 11 + 13 + 15 + 17 + 19 =_________</a:t>
            </a:r>
          </a:p>
          <a:p>
            <a:pPr marL="0" indent="0">
              <a:buNone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buAutoNum type="arabicPeriod" startAt="6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Write down the number pattern that gives a total of 169. Explain your work.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53200"/>
            <a:ext cx="754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Over the Hill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50025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62600"/>
            <a:ext cx="6629400" cy="73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6523264"/>
            <a:ext cx="70897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9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6400800" cy="47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00896"/>
            <a:ext cx="7162800" cy="64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4008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http://www.nctm.org/uploadedFiles/Journals_and_Books/Books/FHSM/RSM-Task/RSM_OverTheHill.pdf</a:t>
            </a:r>
          </a:p>
        </p:txBody>
      </p:sp>
    </p:spTree>
    <p:extLst>
      <p:ext uri="{BB962C8B-B14F-4D97-AF65-F5344CB8AC3E}">
        <p14:creationId xmlns:p14="http://schemas.microsoft.com/office/powerpoint/2010/main" val="25605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3-Act-Math Tasks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2906322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915886"/>
            <a:ext cx="2901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15886"/>
            <a:ext cx="2901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3622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Grab their attention</a:t>
            </a:r>
          </a:p>
          <a:p>
            <a:pPr algn="ctr"/>
            <a:endParaRPr lang="en-US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Movie clip or picture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362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story unfolds</a:t>
            </a: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Gather information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3622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Resolution</a:t>
            </a: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Reveal the answer in a movie clip or picture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740339"/>
            <a:ext cx="1752600" cy="1403476"/>
          </a:xfrm>
          <a:prstGeom prst="rect">
            <a:avLst/>
          </a:prstGeom>
        </p:spPr>
      </p:pic>
      <p:pic>
        <p:nvPicPr>
          <p:cNvPr id="10" name="Picture 9">
            <a:hlinkClick r:id="rId7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729453"/>
            <a:ext cx="1752600" cy="14034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157" y="60521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Dan Meyer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3509430"/>
            <a:ext cx="1717965" cy="13272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7427"/>
            <a:ext cx="5715000" cy="6437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200" y="1073497"/>
            <a:ext cx="2022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Sample Performance Task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Outline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836642"/>
            <a:ext cx="194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http://www.mathplayground.com/probability.html</a:t>
            </a:r>
          </a:p>
        </p:txBody>
      </p:sp>
    </p:spTree>
    <p:extLst>
      <p:ext uri="{BB962C8B-B14F-4D97-AF65-F5344CB8AC3E}">
        <p14:creationId xmlns:p14="http://schemas.microsoft.com/office/powerpoint/2010/main" val="34385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Create a Performance Task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08085"/>
            <a:ext cx="5867400" cy="5431420"/>
          </a:xfrm>
        </p:spPr>
      </p:pic>
    </p:spTree>
    <p:extLst>
      <p:ext uri="{BB962C8B-B14F-4D97-AF65-F5344CB8AC3E}">
        <p14:creationId xmlns:p14="http://schemas.microsoft.com/office/powerpoint/2010/main" val="8725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88676"/>
            <a:ext cx="2805113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 panose="020B0604030504040204" pitchFamily="34" charset="0"/>
              </a:rPr>
              <a:t>Focus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100" y="13716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 panose="020B0604030504040204" pitchFamily="34" charset="0"/>
              </a:rPr>
              <a:t>2 – 4 topics focused on deeply in each grade</a:t>
            </a:r>
          </a:p>
          <a:p>
            <a:endParaRPr lang="en-US" sz="27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ahoma" panose="020B0604030504040204" pitchFamily="34" charset="0"/>
            </a:endParaRPr>
          </a:p>
          <a:p>
            <a:r>
              <a:rPr lang="en-US" sz="27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 panose="020B0604030504040204" pitchFamily="34" charset="0"/>
              </a:rPr>
              <a:t>Fewer big ideas to be covered</a:t>
            </a:r>
          </a:p>
          <a:p>
            <a:endParaRPr lang="en-US" sz="27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ahoma" panose="020B0604030504040204" pitchFamily="34" charset="0"/>
            </a:endParaRPr>
          </a:p>
          <a:p>
            <a:r>
              <a:rPr lang="en-US" sz="27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 panose="020B0604030504040204" pitchFamily="34" charset="0"/>
              </a:rPr>
              <a:t>Allows more time for students to understand the concepts</a:t>
            </a:r>
          </a:p>
          <a:p>
            <a:endParaRPr lang="en-US" sz="27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ahoma" panose="020B0604030504040204" pitchFamily="34" charset="0"/>
            </a:endParaRPr>
          </a:p>
          <a:p>
            <a:r>
              <a:rPr lang="en-US" sz="27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 panose="020B0604030504040204" pitchFamily="34" charset="0"/>
              </a:rPr>
              <a:t>Strive for understanding not coverage</a:t>
            </a:r>
            <a:endParaRPr lang="en-US" sz="27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251200" cy="2438400"/>
          </a:xfrm>
        </p:spPr>
      </p:pic>
      <p:sp>
        <p:nvSpPr>
          <p:cNvPr id="11" name="TextBox 10"/>
          <p:cNvSpPr txBox="1"/>
          <p:nvPr/>
        </p:nvSpPr>
        <p:spPr>
          <a:xfrm>
            <a:off x="3886200" y="685800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Start with an Idea</a:t>
            </a:r>
            <a:endParaRPr lang="en-US" sz="4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3448975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Real-world situations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High interest 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Relevant</a:t>
            </a:r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25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685800"/>
            <a:ext cx="4191000" cy="1036638"/>
          </a:xfrm>
        </p:spPr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Clarify the Task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74320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Choose a product 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Define the purpose and audience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Identify Content Standards and </a:t>
            </a:r>
            <a:r>
              <a:rPr lang="en-US" sz="28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Mathematical Practices</a:t>
            </a:r>
          </a:p>
          <a:p>
            <a:endParaRPr lang="en-US" sz="28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Create clear expectations and goals</a:t>
            </a:r>
          </a:p>
          <a:p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83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4524375"/>
            <a:ext cx="26670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Consider….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Low threshold- high ceiling tasks</a:t>
            </a:r>
          </a:p>
          <a:p>
            <a:pPr marL="0" indent="0">
              <a:buNone/>
            </a:pP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Low entry point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Follow directions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Exploration with options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Participants work randomly	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Rich tasks</a:t>
            </a:r>
          </a:p>
          <a:p>
            <a:pPr marL="0" indent="0">
              <a:buNone/>
            </a:pP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Starts with closed challenge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Offers many routes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Combines fluency with math reasoning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Participants invent questions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Encourages collaboration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Reveals patterns and generalizations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12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53816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2578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Prepare for Success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2143125" cy="2143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9718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Prepare questions</a:t>
            </a:r>
          </a:p>
          <a:p>
            <a:r>
              <a:rPr lang="en-US" sz="2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to assess knowledge</a:t>
            </a:r>
          </a:p>
          <a:p>
            <a:r>
              <a:rPr lang="en-US" sz="2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to help struggling students</a:t>
            </a:r>
          </a:p>
          <a:p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Identify prerequisite skills necessary for success</a:t>
            </a:r>
          </a:p>
          <a:p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8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02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343400" cy="884238"/>
          </a:xfrm>
        </p:spPr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Assess Progress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3124200" cy="12536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667000"/>
            <a:ext cx="617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Were the goals met?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Did the product reflect mastery?</a:t>
            </a:r>
          </a:p>
          <a:p>
            <a:pPr algn="ctr"/>
            <a:endParaRPr lang="en-US" sz="28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Did the task work as intended?</a:t>
            </a:r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8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8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93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Math Vocabulary List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Marzano’s grade level list: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31735"/>
              </p:ext>
            </p:extLst>
          </p:nvPr>
        </p:nvGraphicFramePr>
        <p:xfrm>
          <a:off x="533400" y="2362198"/>
          <a:ext cx="7467600" cy="373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828800"/>
                <a:gridCol w="1371600"/>
                <a:gridCol w="2819400"/>
              </a:tblGrid>
              <a:tr h="4409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Algebra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4409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Addend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Bar graph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Altitude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Binary system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4409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Chart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Diameter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Converse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Divide radical expressions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5006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Height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Equivalent forms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Extrapolate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Exponent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4409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Line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Obtuse angle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Intercept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Matrix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4409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Place order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Pictograph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Predict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Number subsystem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4409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Sum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Ratio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Segment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Polynomial division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5874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tally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transformation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slope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reciprocal</a:t>
                      </a:r>
                      <a:endParaRPr lang="en-US" sz="16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6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Vocabulary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Frayer Model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Word Map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7115"/>
            <a:ext cx="3344463" cy="355716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336911"/>
            <a:ext cx="3276600" cy="375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Vocabulary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94435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5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Vocabulary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4" y="2057400"/>
            <a:ext cx="738378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Riddles</a:t>
            </a:r>
            <a:endParaRPr lang="en-US" sz="28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9454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Activity 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1400" y="1371600"/>
            <a:ext cx="4648200" cy="4754563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Groups of 3-4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Choose a vocabulary list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Write the words on Post-It notes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Remain silent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Organize the words into “natural” categories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lphaLcPeriod"/>
            </a:pPr>
            <a:r>
              <a:rPr lang="en-US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Move the words notes as necessary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765675"/>
            <a:ext cx="2667000" cy="171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744" y="1752600"/>
            <a:ext cx="2171700" cy="2031325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Materials</a:t>
            </a: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Vocabulary list</a:t>
            </a: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Post-It Notes</a:t>
            </a:r>
          </a:p>
          <a:p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31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9896"/>
            <a:ext cx="2895600" cy="1143000"/>
          </a:xfrm>
        </p:spPr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Activity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2590800" cy="3447098"/>
          </a:xfrm>
          <a:prstGeom prst="rect">
            <a:avLst/>
          </a:prstGeom>
          <a:noFill/>
          <a:ln w="57150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Materials:</a:t>
            </a: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Chart Paper</a:t>
            </a: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Grade level Envelope</a:t>
            </a: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Markers/Highlighters</a:t>
            </a: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Glue Stick</a:t>
            </a:r>
          </a:p>
          <a:p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19896"/>
            <a:ext cx="523602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Find the chart paper that corresponds to your grade/course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Glue the “clusters” by the corresponding instructional focus area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Identify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Content similar to what you teach now (Green)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Content easily added (Yellow)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New content that will require support (Red)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Note the content that you teach that is  NOT identified by a “cluster”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55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400175"/>
            <a:ext cx="5753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5454" y="2379643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Illustrative Mathematics</a:t>
            </a:r>
            <a:endParaRPr lang="en-US" sz="28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86635"/>
            <a:ext cx="3500438" cy="11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mathedleadership.org/images/tran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-1793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10494"/>
            <a:ext cx="27336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01" y="3810000"/>
            <a:ext cx="4219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04" y="4846780"/>
            <a:ext cx="254546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" y="6223571"/>
            <a:ext cx="66452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52" y="5142055"/>
            <a:ext cx="2667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0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019800" cy="4651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486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http://education.alaska.gov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3038"/>
            <a:ext cx="8575355" cy="4823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57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“perseverance plus passion”</a:t>
            </a:r>
            <a:endParaRPr 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177" y="627983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Minkel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J. (2013, October 7). [Web log message]. Retrieved from http://blogs.edweek.org/teachers/teaching_for_triumph/2013/10/true_grit.html?cmp=ENL-TU-NEWS1</a:t>
            </a:r>
          </a:p>
        </p:txBody>
      </p:sp>
    </p:spTree>
    <p:extLst>
      <p:ext uri="{BB962C8B-B14F-4D97-AF65-F5344CB8AC3E}">
        <p14:creationId xmlns:p14="http://schemas.microsoft.com/office/powerpoint/2010/main" val="29983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What can you do right now?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Attend to Focus</a:t>
            </a:r>
          </a:p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Incorporate the Math Practices</a:t>
            </a:r>
          </a:p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Vocabulary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2751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9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Why this is important.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2905919"/>
            <a:ext cx="2390775" cy="19145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Contact Information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Deborah Riddle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Math Content Specialist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eborah.riddle@alaska.gov</a:t>
            </a:r>
            <a:endParaRPr lang="en-US" sz="20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907-465-3758</a:t>
            </a:r>
            <a:endParaRPr lang="en-US" sz="20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Routine Problems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Solve 2y + 15 = 29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Carlos has a cake recipe that calls for 2 ¾ cups of flour. He wants to make the recipe 3 times. How much flour does he need?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Two vertices of a right triangle are located at (4,4) and (0,10). The area of the triangle is 12 square units. Find the point that works as the third vertex.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85800" y="5867400"/>
            <a:ext cx="1447800" cy="8382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Non-routine Questions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66835"/>
            <a:ext cx="77724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There are 20 people in a room. Everybody high-fives with everybody else. How many high-fives occurred.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 a leap year, what day and time are exactly in the middle of the year?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Determine angle x without measuring. Explain.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5105400"/>
            <a:ext cx="426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6324600"/>
            <a:ext cx="441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33800" y="5105400"/>
            <a:ext cx="1295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95800" y="5791200"/>
            <a:ext cx="533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563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1116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155º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16776" y="60081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110º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5453352"/>
            <a:ext cx="1676400" cy="37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66800" y="5181600"/>
            <a:ext cx="381000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66800" y="5828518"/>
            <a:ext cx="381000" cy="364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28518"/>
            <a:ext cx="14747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3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Prompts and Questions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375193"/>
              </p:ext>
            </p:extLst>
          </p:nvPr>
        </p:nvGraphicFramePr>
        <p:xfrm>
          <a:off x="228600" y="1295400"/>
          <a:ext cx="3581400" cy="541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</a:tblGrid>
              <a:tr h="8209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Questions</a:t>
                      </a:r>
                      <a:endParaRPr lang="en-US" sz="28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09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What is the problem about?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09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What do I</a:t>
                      </a:r>
                      <a:r>
                        <a:rPr lang="en-US" sz="2000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know about the problem so far?</a:t>
                      </a:r>
                      <a:endParaRPr lang="en-US" sz="2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58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What</a:t>
                      </a:r>
                      <a:r>
                        <a:rPr lang="en-US" sz="2000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are some ways I can approach the problem?</a:t>
                      </a:r>
                      <a:endParaRPr lang="en-US" sz="2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58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Does this solution</a:t>
                      </a:r>
                      <a:r>
                        <a:rPr lang="en-US" sz="2000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make sense? I can I verify my solution?</a:t>
                      </a:r>
                      <a:endParaRPr lang="en-US" sz="2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09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Why did these steps</a:t>
                      </a:r>
                      <a:r>
                        <a:rPr lang="en-US" sz="2000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work or not work?</a:t>
                      </a:r>
                      <a:endParaRPr lang="en-US" sz="2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72263"/>
              </p:ext>
            </p:extLst>
          </p:nvPr>
        </p:nvGraphicFramePr>
        <p:xfrm>
          <a:off x="4267200" y="1371602"/>
          <a:ext cx="3962400" cy="542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</a:tblGrid>
              <a:tr h="6644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Task List</a:t>
                      </a:r>
                      <a:endParaRPr lang="en-US" sz="28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</a:tr>
              <a:tr h="7212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Identify the givens and goals of the problem.</a:t>
                      </a:r>
                      <a:endParaRPr lang="en-US" sz="20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7015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Identify the problem type.</a:t>
                      </a:r>
                      <a:endParaRPr lang="en-US" sz="20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1006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Recall similar problems to helps solve this problem.</a:t>
                      </a:r>
                      <a:endParaRPr lang="en-US" sz="20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1006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Use a visual to represent and solve the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problem.</a:t>
                      </a:r>
                      <a:endParaRPr lang="en-US" sz="20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6644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Solve the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problem.</a:t>
                      </a:r>
                      <a:endParaRPr lang="en-US" sz="20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6644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 the problem.</a:t>
                      </a:r>
                      <a:endParaRPr lang="en-US" sz="20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172200"/>
            <a:ext cx="890587" cy="5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9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Visual Representations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Strip diagrams</a:t>
            </a:r>
          </a:p>
          <a:p>
            <a:pPr marL="0" indent="0">
              <a:buNone/>
            </a:pPr>
            <a:endParaRPr lang="en-US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30965"/>
              </p:ext>
            </p:extLst>
          </p:nvPr>
        </p:nvGraphicFramePr>
        <p:xfrm>
          <a:off x="1600200" y="5029200"/>
          <a:ext cx="4495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899160"/>
                <a:gridCol w="899160"/>
                <a:gridCol w="899160"/>
                <a:gridCol w="899160"/>
              </a:tblGrid>
              <a:tr h="30480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2494" y="2514600"/>
            <a:ext cx="6641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Eva spent 2/5 of the money she had on a coat and then spent 1/3 of what was left on a sweater. She had $150 remaining. How much did she start with?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2380789" y="3920358"/>
            <a:ext cx="296353" cy="1669689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3696588" y="4304412"/>
            <a:ext cx="331378" cy="866555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43863" y="4114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2/5 on coat</a:t>
            </a:r>
            <a:endParaRPr 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7740" y="393042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1/3 of what was left on a sweater</a:t>
            </a:r>
            <a:endParaRPr 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61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Coherence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 panose="020B0604030504040204" pitchFamily="34" charset="0"/>
              </a:rPr>
              <a:t>Concepts logically connected form one grade to the next</a:t>
            </a:r>
          </a:p>
          <a:p>
            <a:pPr marL="0" indent="0">
              <a:buNone/>
            </a:pPr>
            <a:endParaRPr lang="en-US" sz="2800" dirty="0" smtClean="0">
              <a:latin typeface="Microsoft YaHei" panose="020B0503020204020204" pitchFamily="34" charset="-122"/>
              <a:ea typeface="Microsoft YaHei" panose="020B0503020204020204" pitchFamily="34" charset="-122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 panose="020B0604030504040204" pitchFamily="34" charset="0"/>
              </a:rPr>
              <a:t>Concepts linked to other major topics within each grade</a:t>
            </a:r>
          </a:p>
          <a:p>
            <a:pPr marL="0" indent="0">
              <a:buNone/>
            </a:pPr>
            <a:endParaRPr lang="en-US" sz="2800" dirty="0" smtClean="0">
              <a:latin typeface="Microsoft YaHei" panose="020B0503020204020204" pitchFamily="34" charset="-122"/>
              <a:ea typeface="Microsoft YaHei" panose="020B0503020204020204" pitchFamily="34" charset="-122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 panose="020B0604030504040204" pitchFamily="34" charset="0"/>
              </a:rPr>
              <a:t>Deeper learning decreases the need for </a:t>
            </a:r>
          </a:p>
          <a:p>
            <a:pPr marL="0" indent="0">
              <a:buNone/>
            </a:pP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 panose="020B0604030504040204" pitchFamily="34" charset="0"/>
              </a:rPr>
              <a:t>re-teaching topics each year</a:t>
            </a:r>
            <a:endParaRPr lang="en-US" sz="2800" dirty="0">
              <a:latin typeface="Microsoft YaHei" panose="020B0503020204020204" pitchFamily="34" charset="-122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Visual Representations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Schematic Diagram</a:t>
            </a:r>
          </a:p>
          <a:p>
            <a:pPr marL="0" indent="0">
              <a:buNone/>
            </a:pP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905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26670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John recently participated in a 5-mile run. He usually runs 2 miles in 30 minutes. Because of an ankle injury, John had to take a 5-minute break after every mile. At each break he drank 4 ounces of water. How much time did it take him to complete the five mile run.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212654"/>
              </p:ext>
            </p:extLst>
          </p:nvPr>
        </p:nvGraphicFramePr>
        <p:xfrm>
          <a:off x="1028700" y="495300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567909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16907"/>
            <a:ext cx="536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81" y="5623734"/>
            <a:ext cx="536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16906"/>
            <a:ext cx="536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1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Start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377" y="457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End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95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1985665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Tempus Sans ITC" pitchFamily="82" charset="0"/>
              </a:rPr>
              <a:t>Algebra</a:t>
            </a:r>
            <a:endParaRPr lang="en-US" sz="5400" b="1" dirty="0">
              <a:solidFill>
                <a:srgbClr val="00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Shift 3: Rigor 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05573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Conceptual understanding</a:t>
            </a:r>
          </a:p>
          <a:p>
            <a:pPr lvl="0"/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Application to real-world situations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Fluency </a:t>
            </a:r>
            <a:r>
              <a:rPr 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with arithmetic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334000" y="1975282"/>
            <a:ext cx="533400" cy="2436418"/>
          </a:xfrm>
          <a:prstGeom prst="rightBrace">
            <a:avLst>
              <a:gd name="adj1" fmla="val 7705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666999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With equal intensity</a:t>
            </a:r>
            <a:endParaRPr lang="en-US" sz="2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51865"/>
            <a:ext cx="4268056" cy="21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NAEP and SBAC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CE1E-8A6A-4DD0-9C7E-0A30779B23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172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https://education.alaska.gov/tls/assessment/naep.html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86902"/>
              </p:ext>
            </p:extLst>
          </p:nvPr>
        </p:nvGraphicFramePr>
        <p:xfrm>
          <a:off x="152400" y="15240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3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7_Office Theme">
  <a:themeElements>
    <a:clrScheme name="Standards">
      <a:dk1>
        <a:srgbClr val="000000"/>
      </a:dk1>
      <a:lt1>
        <a:srgbClr val="FFFFFF"/>
      </a:lt1>
      <a:dk2>
        <a:srgbClr val="3A9AF0"/>
      </a:dk2>
      <a:lt2>
        <a:srgbClr val="FFFFFF"/>
      </a:lt2>
      <a:accent1>
        <a:srgbClr val="BDDDFA"/>
      </a:accent1>
      <a:accent2>
        <a:srgbClr val="7CBBF5"/>
      </a:accent2>
      <a:accent3>
        <a:srgbClr val="0B5394"/>
      </a:accent3>
      <a:accent4>
        <a:srgbClr val="3A9AF0"/>
      </a:accent4>
      <a:accent5>
        <a:srgbClr val="7CCA62"/>
      </a:accent5>
      <a:accent6>
        <a:srgbClr val="083E6F"/>
      </a:accent6>
      <a:hlink>
        <a:srgbClr val="3A9AF0"/>
      </a:hlink>
      <a:folHlink>
        <a:srgbClr val="7030A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8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9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0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1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Assessmen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2C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3G Power Point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3475</Words>
  <Application>Microsoft Office PowerPoint</Application>
  <PresentationFormat>On-screen Show (4:3)</PresentationFormat>
  <Paragraphs>769</Paragraphs>
  <Slides>60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60</vt:i4>
      </vt:variant>
    </vt:vector>
  </HeadingPairs>
  <TitlesOfParts>
    <vt:vector size="7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11_Office Theme</vt:lpstr>
      <vt:lpstr>17_Office Theme</vt:lpstr>
      <vt:lpstr>18_Office Theme</vt:lpstr>
      <vt:lpstr>19_Office Theme</vt:lpstr>
      <vt:lpstr>20_Office Theme</vt:lpstr>
      <vt:lpstr>21_Office Theme</vt:lpstr>
      <vt:lpstr>9_Office Theme</vt:lpstr>
      <vt:lpstr>10_Office Theme</vt:lpstr>
      <vt:lpstr>12_Office Theme</vt:lpstr>
      <vt:lpstr> </vt:lpstr>
      <vt:lpstr>Goals for Today</vt:lpstr>
      <vt:lpstr>Instructional Shifts in Mathematics: The Big Picture</vt:lpstr>
      <vt:lpstr>Focus</vt:lpstr>
      <vt:lpstr>Activity</vt:lpstr>
      <vt:lpstr>Coherence  </vt:lpstr>
      <vt:lpstr>PowerPoint Presentation</vt:lpstr>
      <vt:lpstr>Shift 3: Rigor </vt:lpstr>
      <vt:lpstr>NAEP and SBAC</vt:lpstr>
      <vt:lpstr>PowerPoint Presentation</vt:lpstr>
      <vt:lpstr>Hopnibs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Feedback Carousel Part 1</vt:lpstr>
      <vt:lpstr>The Feedback Carousel Part 2</vt:lpstr>
      <vt:lpstr>PowerPoint Presentation</vt:lpstr>
      <vt:lpstr>PowerPoint Presentation</vt:lpstr>
      <vt:lpstr>PowerPoint Presentation</vt:lpstr>
      <vt:lpstr>Prepare problems and use them in whole-class instruction.</vt:lpstr>
      <vt:lpstr>Assist students in monitoring and reflecting on the problem-solving process.</vt:lpstr>
      <vt:lpstr>Teach students how to use visual representation.</vt:lpstr>
      <vt:lpstr>Expose students to multiple problem-solving strategies.</vt:lpstr>
      <vt:lpstr>Help students articulate mathematical concepts and notation.</vt:lpstr>
      <vt:lpstr>Table Talk</vt:lpstr>
      <vt:lpstr>Mathematics Standards</vt:lpstr>
      <vt:lpstr>Performance Tasks</vt:lpstr>
      <vt:lpstr>Odd Numbers</vt:lpstr>
      <vt:lpstr>PowerPoint Presentation</vt:lpstr>
      <vt:lpstr>Over the Hill</vt:lpstr>
      <vt:lpstr>PowerPoint Presentation</vt:lpstr>
      <vt:lpstr>3-Act-Math Tasks</vt:lpstr>
      <vt:lpstr>PowerPoint Presentation</vt:lpstr>
      <vt:lpstr>Create a Performance Task</vt:lpstr>
      <vt:lpstr>PowerPoint Presentation</vt:lpstr>
      <vt:lpstr>Clarify the Task</vt:lpstr>
      <vt:lpstr>Consider….</vt:lpstr>
      <vt:lpstr>Prepare for Success</vt:lpstr>
      <vt:lpstr>Assess Progress</vt:lpstr>
      <vt:lpstr>Math Vocabulary List</vt:lpstr>
      <vt:lpstr>Vocabulary </vt:lpstr>
      <vt:lpstr>Vocabulary</vt:lpstr>
      <vt:lpstr>Vocabulary</vt:lpstr>
      <vt:lpstr>Activity </vt:lpstr>
      <vt:lpstr>Resources</vt:lpstr>
      <vt:lpstr>PowerPoint Presentation</vt:lpstr>
      <vt:lpstr>PowerPoint Presentation</vt:lpstr>
      <vt:lpstr>What can you do right now?</vt:lpstr>
      <vt:lpstr>Why this is important.</vt:lpstr>
      <vt:lpstr>Contact Information</vt:lpstr>
      <vt:lpstr>Routine Problems</vt:lpstr>
      <vt:lpstr>Non-routine Questions</vt:lpstr>
      <vt:lpstr>Prompts and Questions</vt:lpstr>
      <vt:lpstr>Visual Representations</vt:lpstr>
      <vt:lpstr>Visual Representations</vt:lpstr>
    </vt:vector>
  </TitlesOfParts>
  <Company>Dept. of Education and Early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Riddle, Deborah A</dc:creator>
  <cp:lastModifiedBy>Riddle, Deborah A</cp:lastModifiedBy>
  <cp:revision>125</cp:revision>
  <cp:lastPrinted>2013-10-17T18:44:06Z</cp:lastPrinted>
  <dcterms:created xsi:type="dcterms:W3CDTF">2013-07-02T18:01:34Z</dcterms:created>
  <dcterms:modified xsi:type="dcterms:W3CDTF">2013-10-31T22:05:54Z</dcterms:modified>
</cp:coreProperties>
</file>