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handoutMasterIdLst>
    <p:handoutMasterId r:id="rId21"/>
  </p:handoutMasterIdLst>
  <p:sldIdLst>
    <p:sldId id="256" r:id="rId2"/>
    <p:sldId id="477" r:id="rId3"/>
    <p:sldId id="475" r:id="rId4"/>
    <p:sldId id="474" r:id="rId5"/>
    <p:sldId id="403" r:id="rId6"/>
    <p:sldId id="407" r:id="rId7"/>
    <p:sldId id="422" r:id="rId8"/>
    <p:sldId id="464" r:id="rId9"/>
    <p:sldId id="406" r:id="rId10"/>
    <p:sldId id="451" r:id="rId11"/>
    <p:sldId id="450" r:id="rId12"/>
    <p:sldId id="386" r:id="rId13"/>
    <p:sldId id="478" r:id="rId14"/>
    <p:sldId id="479" r:id="rId15"/>
    <p:sldId id="483" r:id="rId16"/>
    <p:sldId id="480" r:id="rId17"/>
    <p:sldId id="481" r:id="rId18"/>
    <p:sldId id="482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28C12"/>
    <a:srgbClr val="322A9A"/>
    <a:srgbClr val="FFFF61"/>
    <a:srgbClr val="DF45C2"/>
    <a:srgbClr val="F4EE00"/>
    <a:srgbClr val="00FFFF"/>
    <a:srgbClr val="FF0066"/>
    <a:srgbClr val="00ADEA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9" autoAdjust="0"/>
    <p:restoredTop sz="61576" autoAdjust="0"/>
  </p:normalViewPr>
  <p:slideViewPr>
    <p:cSldViewPr>
      <p:cViewPr varScale="1">
        <p:scale>
          <a:sx n="66" d="100"/>
          <a:sy n="66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41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B8043-739C-457C-8AAD-55FE1206A5C1}" type="doc">
      <dgm:prSet loTypeId="urn:microsoft.com/office/officeart/2005/8/layout/cycle1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C432A627-D8A0-446D-91F4-0B31270A7EBF}">
      <dgm:prSet phldrT="[Text]" custT="1"/>
      <dgm:spPr/>
      <dgm:t>
        <a:bodyPr/>
        <a:lstStyle/>
        <a:p>
          <a:r>
            <a:rPr lang="en-US" sz="3200" b="1" dirty="0" smtClean="0"/>
            <a:t>Plan</a:t>
          </a:r>
          <a:endParaRPr lang="en-US" sz="3200" b="1" dirty="0"/>
        </a:p>
      </dgm:t>
    </dgm:pt>
    <dgm:pt modelId="{A1F97D53-F60C-4042-9104-AE91199AA22F}" type="parTrans" cxnId="{8AEA16AF-E137-4615-B040-1EFCD9C4E51B}">
      <dgm:prSet/>
      <dgm:spPr/>
      <dgm:t>
        <a:bodyPr/>
        <a:lstStyle/>
        <a:p>
          <a:endParaRPr lang="en-US"/>
        </a:p>
      </dgm:t>
    </dgm:pt>
    <dgm:pt modelId="{C8FA914E-CF43-4928-A044-885112382143}" type="sibTrans" cxnId="{8AEA16AF-E137-4615-B040-1EFCD9C4E51B}">
      <dgm:prSet/>
      <dgm:spPr/>
      <dgm:t>
        <a:bodyPr/>
        <a:lstStyle/>
        <a:p>
          <a:endParaRPr lang="en-US"/>
        </a:p>
      </dgm:t>
    </dgm:pt>
    <dgm:pt modelId="{515A6D90-1125-4084-8A1E-FD8960CCB2E2}">
      <dgm:prSet phldrT="[Text]" custT="1"/>
      <dgm:spPr/>
      <dgm:t>
        <a:bodyPr/>
        <a:lstStyle/>
        <a:p>
          <a:r>
            <a:rPr lang="en-US" sz="3200" b="1" dirty="0" smtClean="0"/>
            <a:t>Implement</a:t>
          </a:r>
          <a:endParaRPr lang="en-US" sz="3200" b="1" dirty="0"/>
        </a:p>
      </dgm:t>
    </dgm:pt>
    <dgm:pt modelId="{A63CDB52-C0EF-4126-A2C0-C91007770332}" type="parTrans" cxnId="{ED46A287-A584-4665-B3F7-9B2572CF2B00}">
      <dgm:prSet/>
      <dgm:spPr/>
      <dgm:t>
        <a:bodyPr/>
        <a:lstStyle/>
        <a:p>
          <a:endParaRPr lang="en-US"/>
        </a:p>
      </dgm:t>
    </dgm:pt>
    <dgm:pt modelId="{C34F3A05-B1AB-4766-83E1-66EDF529DED7}" type="sibTrans" cxnId="{ED46A287-A584-4665-B3F7-9B2572CF2B00}">
      <dgm:prSet/>
      <dgm:spPr/>
      <dgm:t>
        <a:bodyPr/>
        <a:lstStyle/>
        <a:p>
          <a:endParaRPr lang="en-US"/>
        </a:p>
      </dgm:t>
    </dgm:pt>
    <dgm:pt modelId="{E8F6637F-7310-43A3-BFDF-18B07266426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 smtClean="0"/>
            <a:t>Monitor (assess)</a:t>
          </a:r>
          <a:endParaRPr lang="en-US" sz="3200" b="1" dirty="0"/>
        </a:p>
      </dgm:t>
    </dgm:pt>
    <dgm:pt modelId="{B475AB4A-08C6-4931-93EE-C7E75062092A}" type="parTrans" cxnId="{36CA34FC-4C2C-4C15-A89C-D49313FF2287}">
      <dgm:prSet/>
      <dgm:spPr/>
      <dgm:t>
        <a:bodyPr/>
        <a:lstStyle/>
        <a:p>
          <a:endParaRPr lang="en-US"/>
        </a:p>
      </dgm:t>
    </dgm:pt>
    <dgm:pt modelId="{41B127F0-C7F5-4E2D-90F3-74600193A776}" type="sibTrans" cxnId="{36CA34FC-4C2C-4C15-A89C-D49313FF2287}">
      <dgm:prSet/>
      <dgm:spPr/>
      <dgm:t>
        <a:bodyPr/>
        <a:lstStyle/>
        <a:p>
          <a:endParaRPr lang="en-US"/>
        </a:p>
      </dgm:t>
    </dgm:pt>
    <dgm:pt modelId="{74318E89-5306-42CE-99DE-EBB36AE22064}">
      <dgm:prSet phldrT="[Text]" custT="1"/>
      <dgm:spPr/>
      <dgm:t>
        <a:bodyPr/>
        <a:lstStyle/>
        <a:p>
          <a:r>
            <a:rPr lang="en-US" sz="3200" b="1" dirty="0" smtClean="0"/>
            <a:t>Revise (plan)</a:t>
          </a:r>
          <a:endParaRPr lang="en-US" sz="3200" b="1" dirty="0"/>
        </a:p>
      </dgm:t>
    </dgm:pt>
    <dgm:pt modelId="{24C91C54-27A2-459D-A04C-F0ACAC0A70A2}" type="parTrans" cxnId="{9670A529-2CBB-4A1A-9A99-26D129235BEA}">
      <dgm:prSet/>
      <dgm:spPr/>
      <dgm:t>
        <a:bodyPr/>
        <a:lstStyle/>
        <a:p>
          <a:endParaRPr lang="en-US"/>
        </a:p>
      </dgm:t>
    </dgm:pt>
    <dgm:pt modelId="{D31F739B-A748-4EB5-A441-D0AA5A15B678}" type="sibTrans" cxnId="{9670A529-2CBB-4A1A-9A99-26D129235BEA}">
      <dgm:prSet/>
      <dgm:spPr/>
      <dgm:t>
        <a:bodyPr/>
        <a:lstStyle/>
        <a:p>
          <a:endParaRPr lang="en-US"/>
        </a:p>
      </dgm:t>
    </dgm:pt>
    <dgm:pt modelId="{88FFA1C4-6AA4-4455-B205-7E4E49A581C1}">
      <dgm:prSet phldrT="[Text]" custT="1"/>
      <dgm:spPr/>
      <dgm:t>
        <a:bodyPr/>
        <a:lstStyle/>
        <a:p>
          <a:r>
            <a:rPr lang="en-US" sz="3200" b="1" dirty="0" smtClean="0"/>
            <a:t>Assess</a:t>
          </a:r>
          <a:endParaRPr lang="en-US" sz="2300" dirty="0"/>
        </a:p>
      </dgm:t>
    </dgm:pt>
    <dgm:pt modelId="{AA2EF1F6-CB13-4F8C-B12C-2B99FA8F73B0}" type="parTrans" cxnId="{DCF20CC0-737C-408C-856C-6A852AB56092}">
      <dgm:prSet/>
      <dgm:spPr/>
      <dgm:t>
        <a:bodyPr/>
        <a:lstStyle/>
        <a:p>
          <a:endParaRPr lang="en-US"/>
        </a:p>
      </dgm:t>
    </dgm:pt>
    <dgm:pt modelId="{C780720C-5CFB-45B2-B713-B657F8AF71C2}" type="sibTrans" cxnId="{DCF20CC0-737C-408C-856C-6A852AB56092}">
      <dgm:prSet/>
      <dgm:spPr/>
      <dgm:t>
        <a:bodyPr/>
        <a:lstStyle/>
        <a:p>
          <a:endParaRPr lang="en-US"/>
        </a:p>
      </dgm:t>
    </dgm:pt>
    <dgm:pt modelId="{627A2F47-CC88-405D-B970-6C7C5A042024}">
      <dgm:prSet custT="1"/>
      <dgm:spPr/>
      <dgm:t>
        <a:bodyPr/>
        <a:lstStyle/>
        <a:p>
          <a:r>
            <a:rPr lang="en-US" sz="3200" b="1" dirty="0" smtClean="0"/>
            <a:t>Implement</a:t>
          </a:r>
          <a:endParaRPr lang="en-US" sz="3200" b="1" dirty="0"/>
        </a:p>
      </dgm:t>
    </dgm:pt>
    <dgm:pt modelId="{5FADF73F-E82B-465E-BEFD-AB86A4AA5259}" type="parTrans" cxnId="{CE8B3406-9FBF-4577-91A5-9496AF61CC83}">
      <dgm:prSet/>
      <dgm:spPr/>
      <dgm:t>
        <a:bodyPr/>
        <a:lstStyle/>
        <a:p>
          <a:endParaRPr lang="en-US"/>
        </a:p>
      </dgm:t>
    </dgm:pt>
    <dgm:pt modelId="{E1EC48AF-6D63-49DD-BDED-B85DB83B17E6}" type="sibTrans" cxnId="{CE8B3406-9FBF-4577-91A5-9496AF61CC83}">
      <dgm:prSet/>
      <dgm:spPr/>
      <dgm:t>
        <a:bodyPr/>
        <a:lstStyle/>
        <a:p>
          <a:endParaRPr lang="en-US"/>
        </a:p>
      </dgm:t>
    </dgm:pt>
    <dgm:pt modelId="{A443CFB6-BD5D-4814-BB0C-A0290F4A0606}" type="pres">
      <dgm:prSet presAssocID="{F19B8043-739C-457C-8AAD-55FE1206A5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F31552-EB9A-4B23-879B-D2A4A074E875}" type="pres">
      <dgm:prSet presAssocID="{C432A627-D8A0-446D-91F4-0B31270A7EBF}" presName="dummy" presStyleCnt="0"/>
      <dgm:spPr/>
    </dgm:pt>
    <dgm:pt modelId="{5F378B0A-CF95-499B-B6CC-FCD5FC731CD6}" type="pres">
      <dgm:prSet presAssocID="{C432A627-D8A0-446D-91F4-0B31270A7EBF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8ED2B-1BC2-4B08-BBAF-D7AF0D20C2F9}" type="pres">
      <dgm:prSet presAssocID="{C8FA914E-CF43-4928-A044-885112382143}" presName="sibTrans" presStyleLbl="node1" presStyleIdx="0" presStyleCnt="6"/>
      <dgm:spPr/>
      <dgm:t>
        <a:bodyPr/>
        <a:lstStyle/>
        <a:p>
          <a:endParaRPr lang="en-US"/>
        </a:p>
      </dgm:t>
    </dgm:pt>
    <dgm:pt modelId="{85666AC5-26DF-484E-A826-745FE906241C}" type="pres">
      <dgm:prSet presAssocID="{515A6D90-1125-4084-8A1E-FD8960CCB2E2}" presName="dummy" presStyleCnt="0"/>
      <dgm:spPr/>
    </dgm:pt>
    <dgm:pt modelId="{C0519280-CB6D-4332-9D77-00624C5B4423}" type="pres">
      <dgm:prSet presAssocID="{515A6D90-1125-4084-8A1E-FD8960CCB2E2}" presName="node" presStyleLbl="revTx" presStyleIdx="1" presStyleCnt="6" custScaleX="234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473DB-BF1D-4587-9195-66C5089332D0}" type="pres">
      <dgm:prSet presAssocID="{C34F3A05-B1AB-4766-83E1-66EDF529DED7}" presName="sibTrans" presStyleLbl="node1" presStyleIdx="1" presStyleCnt="6"/>
      <dgm:spPr/>
      <dgm:t>
        <a:bodyPr/>
        <a:lstStyle/>
        <a:p>
          <a:endParaRPr lang="en-US"/>
        </a:p>
      </dgm:t>
    </dgm:pt>
    <dgm:pt modelId="{07F28B90-5428-4391-8D69-FDB4E9D5C509}" type="pres">
      <dgm:prSet presAssocID="{E8F6637F-7310-43A3-BFDF-18B072664264}" presName="dummy" presStyleCnt="0"/>
      <dgm:spPr/>
    </dgm:pt>
    <dgm:pt modelId="{F817FCB2-E73D-40B3-9467-41ADB8AA4E99}" type="pres">
      <dgm:prSet presAssocID="{E8F6637F-7310-43A3-BFDF-18B072664264}" presName="node" presStyleLbl="revTx" presStyleIdx="2" presStyleCnt="6" custScaleX="181989" custRadScaleRad="100018" custRadScaleInc="-18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72F2D-F180-4B64-BE82-C62BD450F27B}" type="pres">
      <dgm:prSet presAssocID="{41B127F0-C7F5-4E2D-90F3-74600193A776}" presName="sibTrans" presStyleLbl="node1" presStyleIdx="2" presStyleCnt="6"/>
      <dgm:spPr/>
      <dgm:t>
        <a:bodyPr/>
        <a:lstStyle/>
        <a:p>
          <a:endParaRPr lang="en-US"/>
        </a:p>
      </dgm:t>
    </dgm:pt>
    <dgm:pt modelId="{81CEBE49-D54B-436D-B0FB-534279464B64}" type="pres">
      <dgm:prSet presAssocID="{74318E89-5306-42CE-99DE-EBB36AE22064}" presName="dummy" presStyleCnt="0"/>
      <dgm:spPr/>
    </dgm:pt>
    <dgm:pt modelId="{31EECF84-EFC9-45DF-886D-6C621425A813}" type="pres">
      <dgm:prSet presAssocID="{74318E89-5306-42CE-99DE-EBB36AE22064}" presName="node" presStyleLbl="revTx" presStyleIdx="3" presStyleCnt="6" custScaleX="132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AD02F-C46F-4190-8D6F-AA0AAE4EA477}" type="pres">
      <dgm:prSet presAssocID="{D31F739B-A748-4EB5-A441-D0AA5A15B678}" presName="sibTrans" presStyleLbl="node1" presStyleIdx="3" presStyleCnt="6"/>
      <dgm:spPr/>
      <dgm:t>
        <a:bodyPr/>
        <a:lstStyle/>
        <a:p>
          <a:endParaRPr lang="en-US"/>
        </a:p>
      </dgm:t>
    </dgm:pt>
    <dgm:pt modelId="{59DCA9DD-BBA2-42FC-960A-F7D9209A2603}" type="pres">
      <dgm:prSet presAssocID="{627A2F47-CC88-405D-B970-6C7C5A042024}" presName="dummy" presStyleCnt="0"/>
      <dgm:spPr/>
    </dgm:pt>
    <dgm:pt modelId="{D167DE2A-E73E-436A-91D2-5D5249728E2A}" type="pres">
      <dgm:prSet presAssocID="{627A2F47-CC88-405D-B970-6C7C5A042024}" presName="node" presStyleLbl="revTx" presStyleIdx="4" presStyleCnt="6" custScaleX="230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73B7C-D8E9-49AF-A8B2-E028B7C7BB36}" type="pres">
      <dgm:prSet presAssocID="{E1EC48AF-6D63-49DD-BDED-B85DB83B17E6}" presName="sibTrans" presStyleLbl="node1" presStyleIdx="4" presStyleCnt="6"/>
      <dgm:spPr/>
      <dgm:t>
        <a:bodyPr/>
        <a:lstStyle/>
        <a:p>
          <a:endParaRPr lang="en-US"/>
        </a:p>
      </dgm:t>
    </dgm:pt>
    <dgm:pt modelId="{3E9618A9-D29C-4705-97E6-CB270B8F0317}" type="pres">
      <dgm:prSet presAssocID="{88FFA1C4-6AA4-4455-B205-7E4E49A581C1}" presName="dummy" presStyleCnt="0"/>
      <dgm:spPr/>
    </dgm:pt>
    <dgm:pt modelId="{86866AB4-E599-4DAC-8A9B-6CA4362D6711}" type="pres">
      <dgm:prSet presAssocID="{88FFA1C4-6AA4-4455-B205-7E4E49A581C1}" presName="node" presStyleLbl="revTx" presStyleIdx="5" presStyleCnt="6" custScaleX="166482" custRadScaleRad="100270" custRadScaleInc="-14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73023-5ED2-4207-880C-C59D80653A3C}" type="pres">
      <dgm:prSet presAssocID="{C780720C-5CFB-45B2-B713-B657F8AF71C2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ED46A287-A584-4665-B3F7-9B2572CF2B00}" srcId="{F19B8043-739C-457C-8AAD-55FE1206A5C1}" destId="{515A6D90-1125-4084-8A1E-FD8960CCB2E2}" srcOrd="1" destOrd="0" parTransId="{A63CDB52-C0EF-4126-A2C0-C91007770332}" sibTransId="{C34F3A05-B1AB-4766-83E1-66EDF529DED7}"/>
    <dgm:cxn modelId="{6890022F-5182-451B-BB83-65D91E672898}" type="presOf" srcId="{E8F6637F-7310-43A3-BFDF-18B072664264}" destId="{F817FCB2-E73D-40B3-9467-41ADB8AA4E99}" srcOrd="0" destOrd="0" presId="urn:microsoft.com/office/officeart/2005/8/layout/cycle1"/>
    <dgm:cxn modelId="{D7FC7789-47B3-4DDA-9755-DC563B79700D}" type="presOf" srcId="{515A6D90-1125-4084-8A1E-FD8960CCB2E2}" destId="{C0519280-CB6D-4332-9D77-00624C5B4423}" srcOrd="0" destOrd="0" presId="urn:microsoft.com/office/officeart/2005/8/layout/cycle1"/>
    <dgm:cxn modelId="{8AEA16AF-E137-4615-B040-1EFCD9C4E51B}" srcId="{F19B8043-739C-457C-8AAD-55FE1206A5C1}" destId="{C432A627-D8A0-446D-91F4-0B31270A7EBF}" srcOrd="0" destOrd="0" parTransId="{A1F97D53-F60C-4042-9104-AE91199AA22F}" sibTransId="{C8FA914E-CF43-4928-A044-885112382143}"/>
    <dgm:cxn modelId="{36CA34FC-4C2C-4C15-A89C-D49313FF2287}" srcId="{F19B8043-739C-457C-8AAD-55FE1206A5C1}" destId="{E8F6637F-7310-43A3-BFDF-18B072664264}" srcOrd="2" destOrd="0" parTransId="{B475AB4A-08C6-4931-93EE-C7E75062092A}" sibTransId="{41B127F0-C7F5-4E2D-90F3-74600193A776}"/>
    <dgm:cxn modelId="{F180998B-CDEC-45B1-BB4E-CE50BBF5B1BA}" type="presOf" srcId="{C34F3A05-B1AB-4766-83E1-66EDF529DED7}" destId="{50C473DB-BF1D-4587-9195-66C5089332D0}" srcOrd="0" destOrd="0" presId="urn:microsoft.com/office/officeart/2005/8/layout/cycle1"/>
    <dgm:cxn modelId="{17065EB8-36BE-4A03-A173-DEDC0823AA98}" type="presOf" srcId="{C432A627-D8A0-446D-91F4-0B31270A7EBF}" destId="{5F378B0A-CF95-499B-B6CC-FCD5FC731CD6}" srcOrd="0" destOrd="0" presId="urn:microsoft.com/office/officeart/2005/8/layout/cycle1"/>
    <dgm:cxn modelId="{E3C7D754-89C6-43B9-8B22-FCAB51994D66}" type="presOf" srcId="{74318E89-5306-42CE-99DE-EBB36AE22064}" destId="{31EECF84-EFC9-45DF-886D-6C621425A813}" srcOrd="0" destOrd="0" presId="urn:microsoft.com/office/officeart/2005/8/layout/cycle1"/>
    <dgm:cxn modelId="{CE8B3406-9FBF-4577-91A5-9496AF61CC83}" srcId="{F19B8043-739C-457C-8AAD-55FE1206A5C1}" destId="{627A2F47-CC88-405D-B970-6C7C5A042024}" srcOrd="4" destOrd="0" parTransId="{5FADF73F-E82B-465E-BEFD-AB86A4AA5259}" sibTransId="{E1EC48AF-6D63-49DD-BDED-B85DB83B17E6}"/>
    <dgm:cxn modelId="{A89ED29D-52CA-4D62-B2F2-A6F13320D436}" type="presOf" srcId="{F19B8043-739C-457C-8AAD-55FE1206A5C1}" destId="{A443CFB6-BD5D-4814-BB0C-A0290F4A0606}" srcOrd="0" destOrd="0" presId="urn:microsoft.com/office/officeart/2005/8/layout/cycle1"/>
    <dgm:cxn modelId="{656F4684-FB24-46CF-9CF2-E7F95F0D9141}" type="presOf" srcId="{41B127F0-C7F5-4E2D-90F3-74600193A776}" destId="{5F072F2D-F180-4B64-BE82-C62BD450F27B}" srcOrd="0" destOrd="0" presId="urn:microsoft.com/office/officeart/2005/8/layout/cycle1"/>
    <dgm:cxn modelId="{DCF20CC0-737C-408C-856C-6A852AB56092}" srcId="{F19B8043-739C-457C-8AAD-55FE1206A5C1}" destId="{88FFA1C4-6AA4-4455-B205-7E4E49A581C1}" srcOrd="5" destOrd="0" parTransId="{AA2EF1F6-CB13-4F8C-B12C-2B99FA8F73B0}" sibTransId="{C780720C-5CFB-45B2-B713-B657F8AF71C2}"/>
    <dgm:cxn modelId="{1A66BBEF-018D-4E6D-92B4-B2E974E2E222}" type="presOf" srcId="{C8FA914E-CF43-4928-A044-885112382143}" destId="{9DA8ED2B-1BC2-4B08-BBAF-D7AF0D20C2F9}" srcOrd="0" destOrd="0" presId="urn:microsoft.com/office/officeart/2005/8/layout/cycle1"/>
    <dgm:cxn modelId="{3FAC731C-A422-46BF-941F-8F4A856DEA55}" type="presOf" srcId="{D31F739B-A748-4EB5-A441-D0AA5A15B678}" destId="{4FAAD02F-C46F-4190-8D6F-AA0AAE4EA477}" srcOrd="0" destOrd="0" presId="urn:microsoft.com/office/officeart/2005/8/layout/cycle1"/>
    <dgm:cxn modelId="{7A2FB2B6-059A-4825-B5E8-85D70F5ADF81}" type="presOf" srcId="{627A2F47-CC88-405D-B970-6C7C5A042024}" destId="{D167DE2A-E73E-436A-91D2-5D5249728E2A}" srcOrd="0" destOrd="0" presId="urn:microsoft.com/office/officeart/2005/8/layout/cycle1"/>
    <dgm:cxn modelId="{987F1C6E-935E-4C52-948C-EF2E5087C49F}" type="presOf" srcId="{88FFA1C4-6AA4-4455-B205-7E4E49A581C1}" destId="{86866AB4-E599-4DAC-8A9B-6CA4362D6711}" srcOrd="0" destOrd="0" presId="urn:microsoft.com/office/officeart/2005/8/layout/cycle1"/>
    <dgm:cxn modelId="{9670A529-2CBB-4A1A-9A99-26D129235BEA}" srcId="{F19B8043-739C-457C-8AAD-55FE1206A5C1}" destId="{74318E89-5306-42CE-99DE-EBB36AE22064}" srcOrd="3" destOrd="0" parTransId="{24C91C54-27A2-459D-A04C-F0ACAC0A70A2}" sibTransId="{D31F739B-A748-4EB5-A441-D0AA5A15B678}"/>
    <dgm:cxn modelId="{074A3E31-6FE2-4408-AE37-50566B29FC88}" type="presOf" srcId="{E1EC48AF-6D63-49DD-BDED-B85DB83B17E6}" destId="{AC573B7C-D8E9-49AF-A8B2-E028B7C7BB36}" srcOrd="0" destOrd="0" presId="urn:microsoft.com/office/officeart/2005/8/layout/cycle1"/>
    <dgm:cxn modelId="{9ED74A73-D577-4A5D-A43E-96A08DBB2FC2}" type="presOf" srcId="{C780720C-5CFB-45B2-B713-B657F8AF71C2}" destId="{5A073023-5ED2-4207-880C-C59D80653A3C}" srcOrd="0" destOrd="0" presId="urn:microsoft.com/office/officeart/2005/8/layout/cycle1"/>
    <dgm:cxn modelId="{0DD0B42A-6BD9-4002-9F9A-75862EBF1DD2}" type="presParOf" srcId="{A443CFB6-BD5D-4814-BB0C-A0290F4A0606}" destId="{B5F31552-EB9A-4B23-879B-D2A4A074E875}" srcOrd="0" destOrd="0" presId="urn:microsoft.com/office/officeart/2005/8/layout/cycle1"/>
    <dgm:cxn modelId="{5BD94132-3792-453D-96AC-79FF3DBD235C}" type="presParOf" srcId="{A443CFB6-BD5D-4814-BB0C-A0290F4A0606}" destId="{5F378B0A-CF95-499B-B6CC-FCD5FC731CD6}" srcOrd="1" destOrd="0" presId="urn:microsoft.com/office/officeart/2005/8/layout/cycle1"/>
    <dgm:cxn modelId="{619D0827-E9B1-4674-9D14-3CE79376AC1C}" type="presParOf" srcId="{A443CFB6-BD5D-4814-BB0C-A0290F4A0606}" destId="{9DA8ED2B-1BC2-4B08-BBAF-D7AF0D20C2F9}" srcOrd="2" destOrd="0" presId="urn:microsoft.com/office/officeart/2005/8/layout/cycle1"/>
    <dgm:cxn modelId="{29C29778-700D-48B6-8342-C0EEAC7ABAEC}" type="presParOf" srcId="{A443CFB6-BD5D-4814-BB0C-A0290F4A0606}" destId="{85666AC5-26DF-484E-A826-745FE906241C}" srcOrd="3" destOrd="0" presId="urn:microsoft.com/office/officeart/2005/8/layout/cycle1"/>
    <dgm:cxn modelId="{597FE788-F77B-479B-B927-40246CDDBCEC}" type="presParOf" srcId="{A443CFB6-BD5D-4814-BB0C-A0290F4A0606}" destId="{C0519280-CB6D-4332-9D77-00624C5B4423}" srcOrd="4" destOrd="0" presId="urn:microsoft.com/office/officeart/2005/8/layout/cycle1"/>
    <dgm:cxn modelId="{1F1A1B88-D8FA-4D5D-AC53-36A1A8B1E068}" type="presParOf" srcId="{A443CFB6-BD5D-4814-BB0C-A0290F4A0606}" destId="{50C473DB-BF1D-4587-9195-66C5089332D0}" srcOrd="5" destOrd="0" presId="urn:microsoft.com/office/officeart/2005/8/layout/cycle1"/>
    <dgm:cxn modelId="{D20CBFA3-F32B-4402-9FF9-EB322C24CCFA}" type="presParOf" srcId="{A443CFB6-BD5D-4814-BB0C-A0290F4A0606}" destId="{07F28B90-5428-4391-8D69-FDB4E9D5C509}" srcOrd="6" destOrd="0" presId="urn:microsoft.com/office/officeart/2005/8/layout/cycle1"/>
    <dgm:cxn modelId="{D91ACF98-5201-47C9-AC2C-EAF2B6E67CB8}" type="presParOf" srcId="{A443CFB6-BD5D-4814-BB0C-A0290F4A0606}" destId="{F817FCB2-E73D-40B3-9467-41ADB8AA4E99}" srcOrd="7" destOrd="0" presId="urn:microsoft.com/office/officeart/2005/8/layout/cycle1"/>
    <dgm:cxn modelId="{E52FF08E-0C0F-4D46-B3F8-8905C8DCE55C}" type="presParOf" srcId="{A443CFB6-BD5D-4814-BB0C-A0290F4A0606}" destId="{5F072F2D-F180-4B64-BE82-C62BD450F27B}" srcOrd="8" destOrd="0" presId="urn:microsoft.com/office/officeart/2005/8/layout/cycle1"/>
    <dgm:cxn modelId="{81E85801-E012-4537-919F-5F15C741A0A6}" type="presParOf" srcId="{A443CFB6-BD5D-4814-BB0C-A0290F4A0606}" destId="{81CEBE49-D54B-436D-B0FB-534279464B64}" srcOrd="9" destOrd="0" presId="urn:microsoft.com/office/officeart/2005/8/layout/cycle1"/>
    <dgm:cxn modelId="{FD65AD44-6C99-461D-B560-4E3FAF2FC40A}" type="presParOf" srcId="{A443CFB6-BD5D-4814-BB0C-A0290F4A0606}" destId="{31EECF84-EFC9-45DF-886D-6C621425A813}" srcOrd="10" destOrd="0" presId="urn:microsoft.com/office/officeart/2005/8/layout/cycle1"/>
    <dgm:cxn modelId="{F9C194B8-D808-419A-AFEF-BE77417DEFAF}" type="presParOf" srcId="{A443CFB6-BD5D-4814-BB0C-A0290F4A0606}" destId="{4FAAD02F-C46F-4190-8D6F-AA0AAE4EA477}" srcOrd="11" destOrd="0" presId="urn:microsoft.com/office/officeart/2005/8/layout/cycle1"/>
    <dgm:cxn modelId="{EC5F1A21-A78D-489A-BBDF-D830002086BD}" type="presParOf" srcId="{A443CFB6-BD5D-4814-BB0C-A0290F4A0606}" destId="{59DCA9DD-BBA2-42FC-960A-F7D9209A2603}" srcOrd="12" destOrd="0" presId="urn:microsoft.com/office/officeart/2005/8/layout/cycle1"/>
    <dgm:cxn modelId="{774C05FF-0AC6-4A22-8765-521412FD356D}" type="presParOf" srcId="{A443CFB6-BD5D-4814-BB0C-A0290F4A0606}" destId="{D167DE2A-E73E-436A-91D2-5D5249728E2A}" srcOrd="13" destOrd="0" presId="urn:microsoft.com/office/officeart/2005/8/layout/cycle1"/>
    <dgm:cxn modelId="{93E1AB8B-8009-4293-866B-DAA382DC649C}" type="presParOf" srcId="{A443CFB6-BD5D-4814-BB0C-A0290F4A0606}" destId="{AC573B7C-D8E9-49AF-A8B2-E028B7C7BB36}" srcOrd="14" destOrd="0" presId="urn:microsoft.com/office/officeart/2005/8/layout/cycle1"/>
    <dgm:cxn modelId="{8CFC8C14-F39B-47E5-A5EA-34AF7F010CDE}" type="presParOf" srcId="{A443CFB6-BD5D-4814-BB0C-A0290F4A0606}" destId="{3E9618A9-D29C-4705-97E6-CB270B8F0317}" srcOrd="15" destOrd="0" presId="urn:microsoft.com/office/officeart/2005/8/layout/cycle1"/>
    <dgm:cxn modelId="{63013486-B064-4286-978D-5628D9920091}" type="presParOf" srcId="{A443CFB6-BD5D-4814-BB0C-A0290F4A0606}" destId="{86866AB4-E599-4DAC-8A9B-6CA4362D6711}" srcOrd="16" destOrd="0" presId="urn:microsoft.com/office/officeart/2005/8/layout/cycle1"/>
    <dgm:cxn modelId="{1CA60A39-8B17-433F-AD3A-20AC9C43DD20}" type="presParOf" srcId="{A443CFB6-BD5D-4814-BB0C-A0290F4A0606}" destId="{5A073023-5ED2-4207-880C-C59D80653A3C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78B0A-CF95-499B-B6CC-FCD5FC731CD6}">
      <dsp:nvSpPr>
        <dsp:cNvPr id="0" name=""/>
        <dsp:cNvSpPr/>
      </dsp:nvSpPr>
      <dsp:spPr>
        <a:xfrm>
          <a:off x="4213988" y="12054"/>
          <a:ext cx="919757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Plan</a:t>
          </a:r>
          <a:endParaRPr lang="en-US" sz="3200" b="1" kern="1200" dirty="0"/>
        </a:p>
      </dsp:txBody>
      <dsp:txXfrm>
        <a:off x="4213988" y="12054"/>
        <a:ext cx="919757" cy="919757"/>
      </dsp:txXfrm>
    </dsp:sp>
    <dsp:sp modelId="{9DA8ED2B-1BC2-4B08-BBAF-D7AF0D20C2F9}">
      <dsp:nvSpPr>
        <dsp:cNvPr id="0" name=""/>
        <dsp:cNvSpPr/>
      </dsp:nvSpPr>
      <dsp:spPr>
        <a:xfrm>
          <a:off x="1403504" y="2891"/>
          <a:ext cx="4490017" cy="4490017"/>
        </a:xfrm>
        <a:prstGeom prst="circularArrow">
          <a:avLst>
            <a:gd name="adj1" fmla="val 3994"/>
            <a:gd name="adj2" fmla="val 250607"/>
            <a:gd name="adj3" fmla="val 20571854"/>
            <a:gd name="adj4" fmla="val 18984407"/>
            <a:gd name="adj5" fmla="val 46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19280-CB6D-4332-9D77-00624C5B4423}">
      <dsp:nvSpPr>
        <dsp:cNvPr id="0" name=""/>
        <dsp:cNvSpPr/>
      </dsp:nvSpPr>
      <dsp:spPr>
        <a:xfrm>
          <a:off x="4622163" y="1788021"/>
          <a:ext cx="2154118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Implement</a:t>
          </a:r>
          <a:endParaRPr lang="en-US" sz="3200" b="1" kern="1200" dirty="0"/>
        </a:p>
      </dsp:txBody>
      <dsp:txXfrm>
        <a:off x="4622163" y="1788021"/>
        <a:ext cx="2154118" cy="919757"/>
      </dsp:txXfrm>
    </dsp:sp>
    <dsp:sp modelId="{50C473DB-BF1D-4587-9195-66C5089332D0}">
      <dsp:nvSpPr>
        <dsp:cNvPr id="0" name=""/>
        <dsp:cNvSpPr/>
      </dsp:nvSpPr>
      <dsp:spPr>
        <a:xfrm>
          <a:off x="1403304" y="3758"/>
          <a:ext cx="4490017" cy="4490017"/>
        </a:xfrm>
        <a:prstGeom prst="circularArrow">
          <a:avLst>
            <a:gd name="adj1" fmla="val 3994"/>
            <a:gd name="adj2" fmla="val 250607"/>
            <a:gd name="adj3" fmla="val 1995711"/>
            <a:gd name="adj4" fmla="val 776047"/>
            <a:gd name="adj5" fmla="val 46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7FCB2-E73D-40B3-9467-41ADB8AA4E99}">
      <dsp:nvSpPr>
        <dsp:cNvPr id="0" name=""/>
        <dsp:cNvSpPr/>
      </dsp:nvSpPr>
      <dsp:spPr>
        <a:xfrm>
          <a:off x="3948124" y="3495417"/>
          <a:ext cx="1673858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Monitor (assess)</a:t>
          </a:r>
          <a:endParaRPr lang="en-US" sz="3200" b="1" kern="1200" dirty="0"/>
        </a:p>
      </dsp:txBody>
      <dsp:txXfrm>
        <a:off x="3948124" y="3495417"/>
        <a:ext cx="1673858" cy="919757"/>
      </dsp:txXfrm>
    </dsp:sp>
    <dsp:sp modelId="{5F072F2D-F180-4B64-BE82-C62BD450F27B}">
      <dsp:nvSpPr>
        <dsp:cNvPr id="0" name=""/>
        <dsp:cNvSpPr/>
      </dsp:nvSpPr>
      <dsp:spPr>
        <a:xfrm>
          <a:off x="1404555" y="3109"/>
          <a:ext cx="4490017" cy="4490017"/>
        </a:xfrm>
        <a:prstGeom prst="circularArrow">
          <a:avLst>
            <a:gd name="adj1" fmla="val 3994"/>
            <a:gd name="adj2" fmla="val 250607"/>
            <a:gd name="adj3" fmla="val 5853377"/>
            <a:gd name="adj4" fmla="val 4897719"/>
            <a:gd name="adj5" fmla="val 46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ECF84-EFC9-45DF-886D-6C621425A813}">
      <dsp:nvSpPr>
        <dsp:cNvPr id="0" name=""/>
        <dsp:cNvSpPr/>
      </dsp:nvSpPr>
      <dsp:spPr>
        <a:xfrm>
          <a:off x="2013767" y="3563987"/>
          <a:ext cx="1218780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Revise (plan)</a:t>
          </a:r>
          <a:endParaRPr lang="en-US" sz="3200" b="1" kern="1200" dirty="0"/>
        </a:p>
      </dsp:txBody>
      <dsp:txXfrm>
        <a:off x="2013767" y="3563987"/>
        <a:ext cx="1218780" cy="919757"/>
      </dsp:txXfrm>
    </dsp:sp>
    <dsp:sp modelId="{4FAAD02F-C46F-4190-8D6F-AA0AAE4EA477}">
      <dsp:nvSpPr>
        <dsp:cNvPr id="0" name=""/>
        <dsp:cNvSpPr/>
      </dsp:nvSpPr>
      <dsp:spPr>
        <a:xfrm>
          <a:off x="1403504" y="2891"/>
          <a:ext cx="4490017" cy="4490017"/>
        </a:xfrm>
        <a:prstGeom prst="circularArrow">
          <a:avLst>
            <a:gd name="adj1" fmla="val 3994"/>
            <a:gd name="adj2" fmla="val 250607"/>
            <a:gd name="adj3" fmla="val 9771854"/>
            <a:gd name="adj4" fmla="val 8404556"/>
            <a:gd name="adj5" fmla="val 46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7DE2A-E73E-436A-91D2-5D5249728E2A}">
      <dsp:nvSpPr>
        <dsp:cNvPr id="0" name=""/>
        <dsp:cNvSpPr/>
      </dsp:nvSpPr>
      <dsp:spPr>
        <a:xfrm>
          <a:off x="538917" y="1788021"/>
          <a:ext cx="2117769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Implement</a:t>
          </a:r>
          <a:endParaRPr lang="en-US" sz="3200" b="1" kern="1200" dirty="0"/>
        </a:p>
      </dsp:txBody>
      <dsp:txXfrm>
        <a:off x="538917" y="1788021"/>
        <a:ext cx="2117769" cy="919757"/>
      </dsp:txXfrm>
    </dsp:sp>
    <dsp:sp modelId="{AC573B7C-D8E9-49AF-A8B2-E028B7C7BB36}">
      <dsp:nvSpPr>
        <dsp:cNvPr id="0" name=""/>
        <dsp:cNvSpPr/>
      </dsp:nvSpPr>
      <dsp:spPr>
        <a:xfrm>
          <a:off x="1406397" y="-9870"/>
          <a:ext cx="4490017" cy="4490017"/>
        </a:xfrm>
        <a:prstGeom prst="circularArrow">
          <a:avLst>
            <a:gd name="adj1" fmla="val 3994"/>
            <a:gd name="adj2" fmla="val 250607"/>
            <a:gd name="adj3" fmla="val 12808019"/>
            <a:gd name="adj4" fmla="val 11555603"/>
            <a:gd name="adj5" fmla="val 46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66AB4-E599-4DAC-8A9B-6CA4362D6711}">
      <dsp:nvSpPr>
        <dsp:cNvPr id="0" name=""/>
        <dsp:cNvSpPr/>
      </dsp:nvSpPr>
      <dsp:spPr>
        <a:xfrm>
          <a:off x="1763906" y="62909"/>
          <a:ext cx="1531231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Assess</a:t>
          </a:r>
          <a:endParaRPr lang="en-US" sz="2300" kern="1200" dirty="0"/>
        </a:p>
      </dsp:txBody>
      <dsp:txXfrm>
        <a:off x="1763906" y="62909"/>
        <a:ext cx="1531231" cy="919757"/>
      </dsp:txXfrm>
    </dsp:sp>
    <dsp:sp modelId="{5A073023-5ED2-4207-880C-C59D80653A3C}">
      <dsp:nvSpPr>
        <dsp:cNvPr id="0" name=""/>
        <dsp:cNvSpPr/>
      </dsp:nvSpPr>
      <dsp:spPr>
        <a:xfrm>
          <a:off x="1391339" y="-639"/>
          <a:ext cx="4490017" cy="4490017"/>
        </a:xfrm>
        <a:prstGeom prst="circularArrow">
          <a:avLst>
            <a:gd name="adj1" fmla="val 3994"/>
            <a:gd name="adj2" fmla="val 250607"/>
            <a:gd name="adj3" fmla="val 16931018"/>
            <a:gd name="adj4" fmla="val 15625332"/>
            <a:gd name="adj5" fmla="val 46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F0D911-3860-4AD2-BD76-4E153293C5CD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B58D8C-FAC8-433B-B19F-055633C4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22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7C661F-4EAE-4BB8-B92E-BA4FE574CE19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54F80-ECA6-4975-867D-6F7206FB8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1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Set up: projector,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ppt</a:t>
            </a:r>
            <a:r>
              <a:rPr lang="en-US" baseline="0" dirty="0" smtClean="0"/>
              <a:t>, internet, folders, manuals, posters,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-presenters</a:t>
            </a:r>
          </a:p>
          <a:p>
            <a:r>
              <a:rPr lang="en-US" dirty="0" smtClean="0"/>
              <a:t>-participants</a:t>
            </a:r>
            <a:r>
              <a:rPr lang="en-US" baseline="0" dirty="0" smtClean="0"/>
              <a:t> (name, school, role)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Setting of norms:</a:t>
            </a:r>
          </a:p>
          <a:p>
            <a:r>
              <a:rPr lang="en-US" baseline="0" dirty="0" smtClean="0"/>
              <a:t>-</a:t>
            </a:r>
            <a:r>
              <a:rPr lang="en-US" b="1" baseline="0" dirty="0" smtClean="0"/>
              <a:t>what you can expect from me: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Overview of what STEPP is, why the state is moving to this process for school and district improvement</a:t>
            </a:r>
          </a:p>
          <a:p>
            <a:pPr marL="232943" indent="-232943"/>
            <a:r>
              <a:rPr lang="en-US" baseline="0" dirty="0" smtClean="0"/>
              <a:t>2. Technical how-to for the on line tool</a:t>
            </a:r>
          </a:p>
          <a:p>
            <a:pPr marL="232943" indent="-232943"/>
            <a:r>
              <a:rPr lang="en-US" baseline="0" dirty="0" smtClean="0"/>
              <a:t>3. Getting your attention: signal</a:t>
            </a:r>
          </a:p>
          <a:p>
            <a:pPr marL="232943" indent="-232943"/>
            <a:endParaRPr lang="en-US" baseline="0" dirty="0" smtClean="0"/>
          </a:p>
          <a:p>
            <a:pPr marL="232943" indent="-232943"/>
            <a:r>
              <a:rPr lang="en-US" baseline="0" dirty="0" smtClean="0"/>
              <a:t>Group Norms:</a:t>
            </a:r>
          </a:p>
          <a:p>
            <a:pPr marL="232943" indent="-232943"/>
            <a:r>
              <a:rPr lang="en-US" baseline="0" dirty="0" smtClean="0"/>
              <a:t>Suggested list </a:t>
            </a:r>
          </a:p>
          <a:p>
            <a:pPr marL="232943" indent="-232943"/>
            <a:r>
              <a:rPr lang="en-US" baseline="0" dirty="0" smtClean="0"/>
              <a:t>Talk about them in table group- any to add?</a:t>
            </a:r>
          </a:p>
          <a:p>
            <a:pPr marL="232943" indent="-232943"/>
            <a:r>
              <a:rPr lang="en-US" b="1" baseline="0" dirty="0" smtClean="0">
                <a:solidFill>
                  <a:srgbClr val="C00000"/>
                </a:solidFill>
              </a:rPr>
              <a:t>Please no computers- step outside to do phone calls</a:t>
            </a:r>
            <a:r>
              <a:rPr lang="en-US" baseline="0" dirty="0" smtClean="0"/>
              <a:t>.</a:t>
            </a:r>
          </a:p>
          <a:p>
            <a:pPr marL="232943" indent="-232943"/>
            <a:endParaRPr lang="en-US" baseline="0" dirty="0" smtClean="0"/>
          </a:p>
          <a:p>
            <a:pPr marL="232943" indent="-232943"/>
            <a:r>
              <a:rPr lang="en-US" baseline="0" dirty="0" smtClean="0"/>
              <a:t>Setting up Partners: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Elbow partners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Across the room partners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Color partners</a:t>
            </a:r>
          </a:p>
          <a:p>
            <a:pPr marL="232943" indent="-232943">
              <a:buAutoNum type="arabicPeriod"/>
            </a:pPr>
            <a:endParaRPr lang="en-US" baseline="0" dirty="0" smtClean="0"/>
          </a:p>
          <a:p>
            <a:pPr marL="232943" indent="-232943"/>
            <a:r>
              <a:rPr lang="en-US" baseline="0" dirty="0" smtClean="0"/>
              <a:t>Go over contents of folder.</a:t>
            </a:r>
          </a:p>
          <a:p>
            <a:pPr marL="232943" indent="-232943"/>
            <a:endParaRPr lang="en-US" baseline="0" dirty="0" smtClean="0"/>
          </a:p>
          <a:p>
            <a:pPr marL="232943" indent="-232943"/>
            <a:r>
              <a:rPr lang="en-US" baseline="0" dirty="0" smtClean="0"/>
              <a:t>QUESTIONING PROTOCOL= SOMETIMES I MAY ASK YOU TO WAIT</a:t>
            </a:r>
          </a:p>
          <a:p>
            <a:pPr marL="232943" indent="-232943">
              <a:buNone/>
            </a:pPr>
            <a:endParaRPr lang="en-US" baseline="0" dirty="0" smtClean="0"/>
          </a:p>
          <a:p>
            <a:pPr marL="232943" indent="-232943">
              <a:buAutoNum type="arabicPeriod"/>
            </a:pPr>
            <a:endParaRPr lang="en-US" baseline="0" dirty="0" smtClean="0"/>
          </a:p>
          <a:p>
            <a:pPr marL="232943" indent="-23294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process relies on a team- it is not a plan to be written by one person.	</a:t>
            </a:r>
          </a:p>
          <a:p>
            <a:r>
              <a:rPr lang="en-US" baseline="0" dirty="0" smtClean="0"/>
              <a:t>Change requires collective capacity or disciplined collaboration. Shared responsibility and shared ownership of everyone working toward the same goal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Clear purpose is widely shared </a:t>
            </a:r>
          </a:p>
          <a:p>
            <a:r>
              <a:rPr lang="en-US" baseline="0" dirty="0" smtClean="0"/>
              <a:t>Priorities on improving instruction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Providing support: pd, resources, flexibility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a tool. It is not a quick fix. This will take you all year.</a:t>
            </a:r>
          </a:p>
          <a:p>
            <a:endParaRPr lang="en-US" dirty="0" smtClean="0"/>
          </a:p>
          <a:p>
            <a:r>
              <a:rPr lang="en-US" dirty="0" smtClean="0"/>
              <a:t>Year</a:t>
            </a:r>
            <a:r>
              <a:rPr lang="en-US" baseline="0" dirty="0" smtClean="0"/>
              <a:t> one is the intense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picture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picture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picture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picture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picture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picture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picture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l"/>
            <a:r>
              <a:rPr lang="en-US" sz="1200" b="0" dirty="0" smtClean="0">
                <a:solidFill>
                  <a:srgbClr val="0070C0"/>
                </a:solidFill>
              </a:rPr>
              <a:t>Alaska STEPP is a tool that facilitates a </a:t>
            </a:r>
            <a:r>
              <a:rPr lang="en-US" sz="1200" b="0" i="1" dirty="0" smtClean="0">
                <a:solidFill>
                  <a:srgbClr val="0070C0"/>
                </a:solidFill>
              </a:rPr>
              <a:t>shift</a:t>
            </a:r>
            <a:r>
              <a:rPr lang="en-US" sz="1200" b="0" dirty="0" smtClean="0">
                <a:solidFill>
                  <a:srgbClr val="0070C0"/>
                </a:solidFill>
              </a:rPr>
              <a:t> in the improvement planning process from one year plans addressing only compliance-related requirements </a:t>
            </a:r>
            <a:r>
              <a:rPr lang="en-US" sz="1200" b="0" dirty="0" smtClean="0">
                <a:solidFill>
                  <a:srgbClr val="00B050"/>
                </a:solidFill>
              </a:rPr>
              <a:t>to a continuous process of assessing, planning, and self-monitoring</a:t>
            </a:r>
            <a:r>
              <a:rPr lang="en-US" sz="1200" b="0" dirty="0" smtClean="0">
                <a:solidFill>
                  <a:srgbClr val="0070C0"/>
                </a:solidFill>
              </a:rPr>
              <a:t>. </a:t>
            </a:r>
          </a:p>
          <a:p>
            <a:pPr marL="342900" indent="-342900" algn="l"/>
            <a:endParaRPr lang="en-US" sz="1200" b="0" dirty="0" smtClean="0">
              <a:solidFill>
                <a:srgbClr val="0070C0"/>
              </a:solidFill>
            </a:endParaRPr>
          </a:p>
          <a:p>
            <a:pPr marL="342900" indent="-342900" algn="l"/>
            <a:r>
              <a:rPr lang="en-US" sz="1200" b="0" dirty="0" smtClean="0">
                <a:solidFill>
                  <a:srgbClr val="0070C0"/>
                </a:solidFill>
              </a:rPr>
              <a:t>It</a:t>
            </a:r>
            <a:r>
              <a:rPr lang="en-US" sz="1200" b="0" baseline="0" dirty="0" smtClean="0">
                <a:solidFill>
                  <a:srgbClr val="0070C0"/>
                </a:solidFill>
              </a:rPr>
              <a:t> assists teams in setting up plans that are strategic because you assess key areas first</a:t>
            </a:r>
          </a:p>
          <a:p>
            <a:pPr marL="342900" indent="-342900" algn="l"/>
            <a:r>
              <a:rPr lang="en-US" sz="1200" b="0" baseline="0" dirty="0" smtClean="0">
                <a:solidFill>
                  <a:srgbClr val="0070C0"/>
                </a:solidFill>
              </a:rPr>
              <a:t>It assists teams in avoiding the planning whirlpool with a built in self monitoring mechanism</a:t>
            </a:r>
          </a:p>
          <a:p>
            <a:pPr marL="342900" indent="-342900" algn="l"/>
            <a:r>
              <a:rPr lang="en-US" sz="1200" b="0" baseline="0" dirty="0" smtClean="0">
                <a:solidFill>
                  <a:srgbClr val="0070C0"/>
                </a:solidFill>
              </a:rPr>
              <a:t>It adapts to the changing nature of schools by allowing for revisions based on the results of the monitoring</a:t>
            </a:r>
          </a:p>
          <a:p>
            <a:pPr marL="342900" indent="-342900" algn="l"/>
            <a:endParaRPr lang="en-US" sz="1200" b="0" baseline="0" dirty="0" smtClean="0">
              <a:solidFill>
                <a:srgbClr val="0070C0"/>
              </a:solidFill>
            </a:endParaRPr>
          </a:p>
          <a:p>
            <a:pPr marL="342900" indent="-342900" algn="l"/>
            <a:endParaRPr lang="en-US" sz="1200" b="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l"/>
            <a:r>
              <a:rPr lang="en-US" sz="1200" b="0" dirty="0" smtClean="0">
                <a:solidFill>
                  <a:srgbClr val="0070C0"/>
                </a:solidFill>
              </a:rPr>
              <a:t>Framework </a:t>
            </a:r>
          </a:p>
          <a:p>
            <a:r>
              <a:rPr lang="en-US" dirty="0" smtClean="0"/>
              <a:t>A place to put all the work you already do</a:t>
            </a:r>
          </a:p>
          <a:p>
            <a:r>
              <a:rPr lang="en-US" dirty="0" smtClean="0"/>
              <a:t>An organizational structure</a:t>
            </a:r>
            <a:r>
              <a:rPr lang="en-US" baseline="0" dirty="0" smtClean="0"/>
              <a:t> for systematically addressing the challenges you 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l"/>
            <a:r>
              <a:rPr lang="en-US" dirty="0" smtClean="0"/>
              <a:t>Plans are dangerous- they are only useful if you</a:t>
            </a:r>
            <a:r>
              <a:rPr lang="en-US" baseline="0" dirty="0" smtClean="0"/>
              <a:t> implement them</a:t>
            </a:r>
          </a:p>
          <a:p>
            <a:pPr marL="342900" indent="-342900" algn="l"/>
            <a:endParaRPr lang="en-US" baseline="0" dirty="0" smtClean="0"/>
          </a:p>
          <a:p>
            <a:pPr marL="342900" indent="-342900" algn="l"/>
            <a:r>
              <a:rPr lang="en-US" baseline="0" dirty="0" err="1" smtClean="0"/>
              <a:t>Stepp</a:t>
            </a:r>
            <a:r>
              <a:rPr lang="en-US" baseline="0" dirty="0" smtClean="0"/>
              <a:t> does not ensure action, but it does have a structure that is designed to help instructional leaders keep track of the implementation efforts and hold themselves and their teams accountable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l"/>
            <a:r>
              <a:rPr lang="en-US" dirty="0" smtClean="0"/>
              <a:t>The indicators</a:t>
            </a:r>
            <a:r>
              <a:rPr lang="en-US" baseline="0" dirty="0" smtClean="0"/>
              <a:t> originally came from the Alaska audit tool, developed by the dept to comply with statutes created by the legislature to determine if Alaskan schools were in need of additional support</a:t>
            </a:r>
          </a:p>
          <a:p>
            <a:pPr marL="342900" indent="-34290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Flexible</a:t>
            </a:r>
            <a:r>
              <a:rPr lang="en-US" baseline="0" dirty="0" smtClean="0"/>
              <a:t> in the following ways:</a:t>
            </a:r>
          </a:p>
          <a:p>
            <a:r>
              <a:rPr lang="en-US" baseline="0" dirty="0" smtClean="0"/>
              <a:t>You determine the pacing guide</a:t>
            </a:r>
          </a:p>
          <a:p>
            <a:r>
              <a:rPr lang="en-US" baseline="0" dirty="0" smtClean="0"/>
              <a:t>You determine where to put the focus</a:t>
            </a:r>
          </a:p>
          <a:p>
            <a:r>
              <a:rPr lang="en-US" baseline="0" dirty="0" smtClean="0"/>
              <a:t>You determine the time line of the plans to match the reality of your school</a:t>
            </a:r>
          </a:p>
          <a:p>
            <a:endParaRPr lang="en-US" dirty="0" smtClean="0"/>
          </a:p>
          <a:p>
            <a:r>
              <a:rPr lang="en-US" dirty="0" smtClean="0"/>
              <a:t>TURN TO YOUR ELBOW PARTNER AND REVIEW</a:t>
            </a:r>
            <a:r>
              <a:rPr lang="en-US" baseline="0" dirty="0" smtClean="0"/>
              <a:t> WHAT YOU KNOW SO FAR ABOUT THE BIG PICTURE OF STEPP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0680-8ACA-4D2A-9F19-03039B248577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705600" y="5486400"/>
            <a:ext cx="228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blogs.msdn.com/blogfiles/willy-peter_schaub/WindowsLiveWriter/RangerProjectssubmitthe101VSTS2010ideafo_4BFA/CLIPART_OF_16323_SM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828800"/>
            <a:ext cx="4572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Alaska STEPP is a team driven process for school improvement.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553200" y="54864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144466156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9600" y="609600"/>
            <a:ext cx="7315200" cy="4530763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eeform 7"/>
          <p:cNvSpPr/>
          <p:nvPr/>
        </p:nvSpPr>
        <p:spPr>
          <a:xfrm>
            <a:off x="3276600" y="3352801"/>
            <a:ext cx="533400" cy="152400"/>
          </a:xfrm>
          <a:custGeom>
            <a:avLst/>
            <a:gdLst>
              <a:gd name="connsiteX0" fmla="*/ 0 w 706582"/>
              <a:gd name="connsiteY0" fmla="*/ 0 h 516999"/>
              <a:gd name="connsiteX1" fmla="*/ 41564 w 706582"/>
              <a:gd name="connsiteY1" fmla="*/ 13854 h 516999"/>
              <a:gd name="connsiteX2" fmla="*/ 180109 w 706582"/>
              <a:gd name="connsiteY2" fmla="*/ 41563 h 516999"/>
              <a:gd name="connsiteX3" fmla="*/ 221673 w 706582"/>
              <a:gd name="connsiteY3" fmla="*/ 69272 h 516999"/>
              <a:gd name="connsiteX4" fmla="*/ 290946 w 706582"/>
              <a:gd name="connsiteY4" fmla="*/ 180109 h 516999"/>
              <a:gd name="connsiteX5" fmla="*/ 360218 w 706582"/>
              <a:gd name="connsiteY5" fmla="*/ 249381 h 516999"/>
              <a:gd name="connsiteX6" fmla="*/ 443346 w 706582"/>
              <a:gd name="connsiteY6" fmla="*/ 277090 h 516999"/>
              <a:gd name="connsiteX7" fmla="*/ 512618 w 706582"/>
              <a:gd name="connsiteY7" fmla="*/ 318654 h 516999"/>
              <a:gd name="connsiteX8" fmla="*/ 581891 w 706582"/>
              <a:gd name="connsiteY8" fmla="*/ 360218 h 516999"/>
              <a:gd name="connsiteX9" fmla="*/ 609600 w 706582"/>
              <a:gd name="connsiteY9" fmla="*/ 401781 h 516999"/>
              <a:gd name="connsiteX10" fmla="*/ 678873 w 706582"/>
              <a:gd name="connsiteY10" fmla="*/ 471054 h 516999"/>
              <a:gd name="connsiteX11" fmla="*/ 706582 w 706582"/>
              <a:gd name="connsiteY11" fmla="*/ 512618 h 51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582" h="516999">
                <a:moveTo>
                  <a:pt x="0" y="0"/>
                </a:moveTo>
                <a:cubicBezTo>
                  <a:pt x="13855" y="4618"/>
                  <a:pt x="27244" y="10990"/>
                  <a:pt x="41564" y="13854"/>
                </a:cubicBezTo>
                <a:cubicBezTo>
                  <a:pt x="200760" y="45693"/>
                  <a:pt x="86209" y="10264"/>
                  <a:pt x="180109" y="41563"/>
                </a:cubicBezTo>
                <a:cubicBezTo>
                  <a:pt x="193964" y="50799"/>
                  <a:pt x="212848" y="55152"/>
                  <a:pt x="221673" y="69272"/>
                </a:cubicBezTo>
                <a:cubicBezTo>
                  <a:pt x="304110" y="201171"/>
                  <a:pt x="196881" y="117400"/>
                  <a:pt x="290946" y="180109"/>
                </a:cubicBezTo>
                <a:cubicBezTo>
                  <a:pt x="316224" y="218025"/>
                  <a:pt x="316468" y="229937"/>
                  <a:pt x="360218" y="249381"/>
                </a:cubicBezTo>
                <a:cubicBezTo>
                  <a:pt x="386909" y="261244"/>
                  <a:pt x="443346" y="277090"/>
                  <a:pt x="443346" y="277090"/>
                </a:cubicBezTo>
                <a:cubicBezTo>
                  <a:pt x="513551" y="347297"/>
                  <a:pt x="422698" y="264703"/>
                  <a:pt x="512618" y="318654"/>
                </a:cubicBezTo>
                <a:cubicBezTo>
                  <a:pt x="607712" y="375709"/>
                  <a:pt x="464146" y="320968"/>
                  <a:pt x="581891" y="360218"/>
                </a:cubicBezTo>
                <a:cubicBezTo>
                  <a:pt x="591127" y="374072"/>
                  <a:pt x="597826" y="390007"/>
                  <a:pt x="609600" y="401781"/>
                </a:cubicBezTo>
                <a:cubicBezTo>
                  <a:pt x="665019" y="457199"/>
                  <a:pt x="641927" y="397162"/>
                  <a:pt x="678873" y="471054"/>
                </a:cubicBezTo>
                <a:cubicBezTo>
                  <a:pt x="701846" y="516999"/>
                  <a:pt x="675703" y="512618"/>
                  <a:pt x="706582" y="512618"/>
                </a:cubicBezTo>
              </a:path>
            </a:pathLst>
          </a:custGeom>
          <a:solidFill>
            <a:srgbClr val="C00000"/>
          </a:solidFill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404850" y="3241527"/>
            <a:ext cx="213659" cy="457637"/>
          </a:xfrm>
          <a:custGeom>
            <a:avLst/>
            <a:gdLst>
              <a:gd name="connsiteX0" fmla="*/ 213659 w 213659"/>
              <a:gd name="connsiteY0" fmla="*/ 437 h 457637"/>
              <a:gd name="connsiteX1" fmla="*/ 88968 w 213659"/>
              <a:gd name="connsiteY1" fmla="*/ 14291 h 457637"/>
              <a:gd name="connsiteX2" fmla="*/ 61259 w 213659"/>
              <a:gd name="connsiteY2" fmla="*/ 55855 h 457637"/>
              <a:gd name="connsiteX3" fmla="*/ 75114 w 213659"/>
              <a:gd name="connsiteY3" fmla="*/ 97418 h 457637"/>
              <a:gd name="connsiteX4" fmla="*/ 144386 w 213659"/>
              <a:gd name="connsiteY4" fmla="*/ 152837 h 457637"/>
              <a:gd name="connsiteX5" fmla="*/ 158241 w 213659"/>
              <a:gd name="connsiteY5" fmla="*/ 416073 h 457637"/>
              <a:gd name="connsiteX6" fmla="*/ 116677 w 213659"/>
              <a:gd name="connsiteY6" fmla="*/ 429928 h 457637"/>
              <a:gd name="connsiteX7" fmla="*/ 75114 w 213659"/>
              <a:gd name="connsiteY7" fmla="*/ 457637 h 457637"/>
              <a:gd name="connsiteX8" fmla="*/ 19695 w 213659"/>
              <a:gd name="connsiteY8" fmla="*/ 443782 h 457637"/>
              <a:gd name="connsiteX9" fmla="*/ 5841 w 213659"/>
              <a:gd name="connsiteY9" fmla="*/ 346800 h 45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659" h="457637">
                <a:moveTo>
                  <a:pt x="213659" y="437"/>
                </a:moveTo>
                <a:cubicBezTo>
                  <a:pt x="172095" y="5055"/>
                  <a:pt x="128270" y="0"/>
                  <a:pt x="88968" y="14291"/>
                </a:cubicBezTo>
                <a:cubicBezTo>
                  <a:pt x="73319" y="19981"/>
                  <a:pt x="63996" y="39430"/>
                  <a:pt x="61259" y="55855"/>
                </a:cubicBezTo>
                <a:cubicBezTo>
                  <a:pt x="58858" y="70260"/>
                  <a:pt x="67600" y="84895"/>
                  <a:pt x="75114" y="97418"/>
                </a:cubicBezTo>
                <a:cubicBezTo>
                  <a:pt x="88276" y="119355"/>
                  <a:pt x="125506" y="140250"/>
                  <a:pt x="144386" y="152837"/>
                </a:cubicBezTo>
                <a:cubicBezTo>
                  <a:pt x="206318" y="245734"/>
                  <a:pt x="203568" y="223432"/>
                  <a:pt x="158241" y="416073"/>
                </a:cubicBezTo>
                <a:cubicBezTo>
                  <a:pt x="154896" y="430289"/>
                  <a:pt x="129739" y="423397"/>
                  <a:pt x="116677" y="429928"/>
                </a:cubicBezTo>
                <a:cubicBezTo>
                  <a:pt x="101784" y="437375"/>
                  <a:pt x="88968" y="448401"/>
                  <a:pt x="75114" y="457637"/>
                </a:cubicBezTo>
                <a:cubicBezTo>
                  <a:pt x="56641" y="453019"/>
                  <a:pt x="34564" y="455677"/>
                  <a:pt x="19695" y="443782"/>
                </a:cubicBezTo>
                <a:cubicBezTo>
                  <a:pt x="0" y="428026"/>
                  <a:pt x="5841" y="362011"/>
                  <a:pt x="5841" y="34680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019800" y="53340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rt-image.com/uploads/images/TalkingPoint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609600"/>
            <a:ext cx="132080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2057400"/>
            <a:ext cx="8382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andara" pitchFamily="34" charset="0"/>
              </a:rPr>
              <a:t>Alaska STEPP is: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b="1" dirty="0" smtClean="0">
                <a:latin typeface="Candara" pitchFamily="34" charset="0"/>
              </a:rPr>
              <a:t>Continuous 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b="1" dirty="0" smtClean="0">
                <a:latin typeface="Candara" pitchFamily="34" charset="0"/>
              </a:rPr>
              <a:t>Comprehensive 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b="1" dirty="0" smtClean="0">
                <a:latin typeface="Candara" pitchFamily="34" charset="0"/>
              </a:rPr>
              <a:t>Team-oriented</a:t>
            </a:r>
          </a:p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Reflect with your elbow partner.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1000"/>
            <a:ext cx="8382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andara" pitchFamily="34" charset="0"/>
              </a:rPr>
              <a:t>Essential Elements of </a:t>
            </a:r>
          </a:p>
          <a:p>
            <a:pPr algn="ctr"/>
            <a:r>
              <a:rPr lang="en-US" sz="4400" b="1" dirty="0" smtClean="0">
                <a:latin typeface="Candara" pitchFamily="34" charset="0"/>
              </a:rPr>
              <a:t>Alaska STEPP</a:t>
            </a:r>
          </a:p>
          <a:p>
            <a:pPr algn="ctr"/>
            <a:endParaRPr lang="en-US" dirty="0"/>
          </a:p>
          <a:p>
            <a:r>
              <a:rPr lang="en-US" sz="2400" b="1" i="1" dirty="0" smtClean="0">
                <a:latin typeface="Candara" pitchFamily="34" charset="0"/>
              </a:rPr>
              <a:t>What?  </a:t>
            </a:r>
            <a:r>
              <a:rPr lang="en-US" sz="2400" b="1" dirty="0" smtClean="0">
                <a:latin typeface="Candara" pitchFamily="34" charset="0"/>
              </a:rPr>
              <a:t>Jigsaw Reading Activity</a:t>
            </a:r>
          </a:p>
          <a:p>
            <a:endParaRPr lang="en-US" sz="2400" b="1" dirty="0">
              <a:latin typeface="Candara" pitchFamily="34" charset="0"/>
            </a:endParaRPr>
          </a:p>
          <a:p>
            <a:r>
              <a:rPr lang="en-US" sz="2400" b="1" i="1" dirty="0" smtClean="0">
                <a:latin typeface="Candara" pitchFamily="34" charset="0"/>
              </a:rPr>
              <a:t>Why?  </a:t>
            </a:r>
            <a:r>
              <a:rPr lang="en-US" sz="2400" b="1" dirty="0" smtClean="0">
                <a:latin typeface="Candara" pitchFamily="34" charset="0"/>
              </a:rPr>
              <a:t>To dig deeper into the three main elements of the continuous improvement model</a:t>
            </a:r>
          </a:p>
          <a:p>
            <a:endParaRPr lang="en-US" sz="2400" b="1" dirty="0">
              <a:latin typeface="Candara" pitchFamily="34" charset="0"/>
            </a:endParaRPr>
          </a:p>
          <a:p>
            <a:r>
              <a:rPr lang="en-US" sz="2400" b="1" i="1" dirty="0" smtClean="0">
                <a:latin typeface="Candara" pitchFamily="34" charset="0"/>
              </a:rPr>
              <a:t>How?   </a:t>
            </a:r>
            <a:r>
              <a:rPr lang="en-US" sz="2400" b="1" dirty="0" smtClean="0">
                <a:latin typeface="Candara" pitchFamily="34" charset="0"/>
              </a:rPr>
              <a:t>1.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Find your color partners and read your section.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	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	red-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pgs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 5-6	green-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pg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 8	blue-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pg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 10</a:t>
            </a:r>
          </a:p>
          <a:p>
            <a:r>
              <a:rPr lang="en-US" sz="2400" b="1" dirty="0">
                <a:latin typeface="Candara" pitchFamily="34" charset="0"/>
              </a:rPr>
              <a:t>	</a:t>
            </a:r>
            <a:r>
              <a:rPr lang="en-US" sz="2400" b="1" dirty="0" smtClean="0">
                <a:latin typeface="Candara" pitchFamily="34" charset="0"/>
              </a:rPr>
              <a:t>2. 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Dialogue and discuss the content.</a:t>
            </a:r>
          </a:p>
          <a:p>
            <a:r>
              <a:rPr lang="en-US" sz="2400" b="1" dirty="0">
                <a:latin typeface="Candara" pitchFamily="34" charset="0"/>
              </a:rPr>
              <a:t>	</a:t>
            </a:r>
            <a:r>
              <a:rPr lang="en-US" sz="2400" b="1" dirty="0" smtClean="0">
                <a:latin typeface="Candara" pitchFamily="34" charset="0"/>
              </a:rPr>
              <a:t>3.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Create a visual representation of the material.</a:t>
            </a:r>
          </a:p>
          <a:p>
            <a:r>
              <a:rPr lang="en-US" sz="2400" b="1" dirty="0">
                <a:latin typeface="Candara" pitchFamily="34" charset="0"/>
              </a:rPr>
              <a:t>	</a:t>
            </a:r>
            <a:r>
              <a:rPr lang="en-US" sz="2400" b="1" dirty="0" smtClean="0">
                <a:latin typeface="Candara" pitchFamily="34" charset="0"/>
              </a:rPr>
              <a:t>4.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Be ready to teach the content to the entire group.</a:t>
            </a:r>
          </a:p>
          <a:p>
            <a:endParaRPr lang="en-US" sz="2400" b="1" dirty="0" smtClean="0">
              <a:latin typeface="Candara" pitchFamily="34" charset="0"/>
            </a:endParaRPr>
          </a:p>
          <a:p>
            <a:endParaRPr lang="en-US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6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1000"/>
            <a:ext cx="838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andara" pitchFamily="34" charset="0"/>
              </a:rPr>
              <a:t>The foundation of Alaska STEPP:</a:t>
            </a:r>
          </a:p>
          <a:p>
            <a:pPr algn="ctr"/>
            <a:endParaRPr lang="en-US" sz="4400" b="1" dirty="0">
              <a:latin typeface="Candara" pitchFamily="34" charset="0"/>
            </a:endParaRPr>
          </a:p>
          <a:p>
            <a:pPr algn="ctr"/>
            <a:r>
              <a:rPr lang="en-US" sz="4400" b="1" u="sng" dirty="0" smtClean="0">
                <a:solidFill>
                  <a:srgbClr val="C00000"/>
                </a:solidFill>
                <a:latin typeface="Candara" pitchFamily="34" charset="0"/>
              </a:rPr>
              <a:t>Indicators of Effective Practice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Candara" pitchFamily="34" charset="0"/>
              </a:rPr>
              <a:t>6 Domains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Candara" pitchFamily="34" charset="0"/>
              </a:rPr>
              <a:t>Research-based; Wise Ways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Candara" pitchFamily="34" charset="0"/>
              </a:rPr>
              <a:t>Teams self-assess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Candara" pitchFamily="34" charset="0"/>
              </a:rPr>
              <a:t>Rubrics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Candara" pitchFamily="34" charset="0"/>
              </a:rPr>
              <a:t>Honest and reflective of current level of implementation</a:t>
            </a:r>
          </a:p>
          <a:p>
            <a:pPr algn="ctr"/>
            <a:endParaRPr lang="en-US" sz="2400" b="1" dirty="0" smtClean="0">
              <a:latin typeface="Candara" pitchFamily="34" charset="0"/>
            </a:endParaRPr>
          </a:p>
          <a:p>
            <a:endParaRPr lang="en-US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25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1000"/>
            <a:ext cx="8382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andara" pitchFamily="34" charset="0"/>
              </a:rPr>
              <a:t>With your color group, respond to </a:t>
            </a:r>
            <a:r>
              <a:rPr lang="en-US" sz="4400" b="1" u="sng" dirty="0" smtClean="0">
                <a:latin typeface="Candara" pitchFamily="34" charset="0"/>
              </a:rPr>
              <a:t>the following questions…</a:t>
            </a:r>
          </a:p>
          <a:p>
            <a:pPr algn="ctr"/>
            <a:endParaRPr lang="en-US" b="1" dirty="0">
              <a:latin typeface="Candara" pitchFamily="34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Candara" pitchFamily="34" charset="0"/>
              </a:rPr>
              <a:t>How are th</a:t>
            </a:r>
            <a:r>
              <a:rPr lang="en-US" sz="3200" b="1" dirty="0" smtClean="0">
                <a:solidFill>
                  <a:srgbClr val="002060"/>
                </a:solidFill>
                <a:latin typeface="Candara" pitchFamily="34" charset="0"/>
              </a:rPr>
              <a:t>e indicators the same or different than you thought?</a:t>
            </a:r>
          </a:p>
          <a:p>
            <a:endParaRPr lang="en-US" sz="32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514350" indent="-514350">
              <a:buAutoNum type="arabicPeriod" startAt="2"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If you were a principal, how might you use the indicators?</a:t>
            </a:r>
          </a:p>
          <a:p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en-US" sz="3200" b="1" dirty="0" smtClean="0">
                <a:solidFill>
                  <a:srgbClr val="006600"/>
                </a:solidFill>
                <a:latin typeface="Candara" pitchFamily="34" charset="0"/>
              </a:rPr>
              <a:t>3.  In which indicators do you have the most experience and expertise? Which indicators are new to you?</a:t>
            </a:r>
            <a:endParaRPr lang="en-US" sz="3200" b="1" dirty="0" smtClean="0">
              <a:solidFill>
                <a:srgbClr val="006600"/>
              </a:solidFill>
              <a:latin typeface="Candara" pitchFamily="34" charset="0"/>
            </a:endParaRPr>
          </a:p>
          <a:p>
            <a:endParaRPr lang="en-US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7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10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latin typeface="Candara" pitchFamily="34" charset="0"/>
            </a:endParaRPr>
          </a:p>
          <a:p>
            <a:pPr algn="ctr"/>
            <a:r>
              <a:rPr lang="en-US" sz="4400" b="1" dirty="0" smtClean="0">
                <a:latin typeface="Candara" pitchFamily="34" charset="0"/>
              </a:rPr>
              <a:t>With a new-to-you partner…</a:t>
            </a:r>
          </a:p>
          <a:p>
            <a:pPr algn="ctr"/>
            <a:endParaRPr lang="en-US" sz="4400" b="1" dirty="0" smtClean="0">
              <a:latin typeface="Candara" pitchFamily="34" charset="0"/>
            </a:endParaRPr>
          </a:p>
          <a:p>
            <a:pPr algn="ctr"/>
            <a:r>
              <a:rPr lang="en-US" sz="4400" b="1" dirty="0" smtClean="0">
                <a:latin typeface="Candara" pitchFamily="34" charset="0"/>
              </a:rPr>
              <a:t>Work through the </a:t>
            </a:r>
          </a:p>
          <a:p>
            <a:pPr algn="ctr"/>
            <a:r>
              <a:rPr lang="en-US" sz="4400" b="1" dirty="0" smtClean="0">
                <a:latin typeface="Candara" pitchFamily="34" charset="0"/>
              </a:rPr>
              <a:t>“STEPP Search”</a:t>
            </a:r>
          </a:p>
          <a:p>
            <a:pPr algn="ctr"/>
            <a:endParaRPr lang="en-US" sz="4400" b="1" dirty="0">
              <a:latin typeface="Candara" pitchFamily="34" charset="0"/>
            </a:endParaRPr>
          </a:p>
          <a:p>
            <a:pPr algn="ctr"/>
            <a:endParaRPr lang="en-US" sz="2400" b="1" dirty="0" smtClean="0">
              <a:latin typeface="Candara" pitchFamily="34" charset="0"/>
            </a:endParaRPr>
          </a:p>
          <a:p>
            <a:endParaRPr lang="en-US" sz="2400" b="1" dirty="0">
              <a:latin typeface="Candara" pitchFamily="34" charset="0"/>
            </a:endParaRPr>
          </a:p>
        </p:txBody>
      </p:sp>
      <p:pic>
        <p:nvPicPr>
          <p:cNvPr id="1026" name="Picture 2" descr="C:\Users\ailove.SOA\AppData\Local\Microsoft\Windows\Temporary Internet Files\Content.IE5\H0E222M0\MC90043480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845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1000"/>
            <a:ext cx="838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latin typeface="Candara" pitchFamily="34" charset="0"/>
            </a:endParaRPr>
          </a:p>
          <a:p>
            <a:pPr algn="ctr"/>
            <a:r>
              <a:rPr lang="en-US" sz="4400" b="1" u="sng" dirty="0" smtClean="0">
                <a:latin typeface="Candara" pitchFamily="34" charset="0"/>
              </a:rPr>
              <a:t>Partner Tell-All</a:t>
            </a:r>
          </a:p>
          <a:p>
            <a:endParaRPr lang="en-US" sz="4400" b="1" dirty="0">
              <a:latin typeface="Candara" pitchFamily="34" charset="0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latin typeface="Candara" pitchFamily="34" charset="0"/>
              </a:rPr>
              <a:t>1.  Partner A tells everything they know about Alaska STEPP for one minute.</a:t>
            </a:r>
          </a:p>
          <a:p>
            <a:endParaRPr lang="en-US" sz="3200" b="1" dirty="0" smtClean="0">
              <a:latin typeface="Candara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Candara" pitchFamily="34" charset="0"/>
              </a:rPr>
              <a:t>2.  Partner B tells everything they know about Alaska STEPP for one minute, WITHOUT repeating anything that Partner A said.</a:t>
            </a:r>
          </a:p>
          <a:p>
            <a:pPr algn="ctr"/>
            <a:endParaRPr lang="en-US" sz="4400" b="1" dirty="0">
              <a:latin typeface="Candara" pitchFamily="34" charset="0"/>
            </a:endParaRPr>
          </a:p>
          <a:p>
            <a:pPr algn="ctr"/>
            <a:endParaRPr lang="en-US" sz="2400" b="1" dirty="0" smtClean="0">
              <a:latin typeface="Candara" pitchFamily="34" charset="0"/>
            </a:endParaRPr>
          </a:p>
          <a:p>
            <a:endParaRPr lang="en-US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55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1000"/>
            <a:ext cx="838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atin typeface="Candara" pitchFamily="34" charset="0"/>
              </a:rPr>
              <a:t>Concept Attainment Map</a:t>
            </a:r>
          </a:p>
          <a:p>
            <a:endParaRPr lang="en-US" sz="3600" b="1" dirty="0">
              <a:latin typeface="Candara" pitchFamily="34" charset="0"/>
            </a:endParaRPr>
          </a:p>
          <a:p>
            <a:r>
              <a:rPr lang="en-US" sz="3600" b="1" i="1" dirty="0" smtClean="0">
                <a:latin typeface="Candara" pitchFamily="34" charset="0"/>
              </a:rPr>
              <a:t>What?  </a:t>
            </a:r>
            <a:r>
              <a:rPr lang="en-US" sz="3600" b="1" dirty="0" smtClean="0">
                <a:solidFill>
                  <a:srgbClr val="002060"/>
                </a:solidFill>
                <a:latin typeface="Candara" pitchFamily="34" charset="0"/>
              </a:rPr>
              <a:t>Teams will create a Concept Attainment Map</a:t>
            </a:r>
          </a:p>
          <a:p>
            <a:endParaRPr lang="en-US" sz="36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en-US" sz="3600" b="1" i="1" dirty="0" smtClean="0">
                <a:latin typeface="Candara" pitchFamily="34" charset="0"/>
              </a:rPr>
              <a:t>Why? 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andara" pitchFamily="34" charset="0"/>
              </a:rPr>
              <a:t>To solidify the day’s learning and synthesize concepts</a:t>
            </a:r>
          </a:p>
          <a:p>
            <a:endParaRPr lang="en-US" sz="3600" b="1" dirty="0" smtClean="0">
              <a:solidFill>
                <a:schemeClr val="accent4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en-US" sz="3600" b="1" i="1" dirty="0" smtClean="0">
                <a:latin typeface="Candara" pitchFamily="34" charset="0"/>
              </a:rPr>
              <a:t>How? 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</a:rPr>
              <a:t>With a partner, create a CA Map, following the sample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Candara" pitchFamily="34" charset="0"/>
            </a:endParaRPr>
          </a:p>
          <a:p>
            <a:pPr algn="ctr"/>
            <a:endParaRPr lang="en-US" sz="2400" b="1" dirty="0" smtClean="0">
              <a:latin typeface="Candara" pitchFamily="34" charset="0"/>
            </a:endParaRPr>
          </a:p>
          <a:p>
            <a:endParaRPr lang="en-US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3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400800" y="563880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533400"/>
            <a:ext cx="8305800" cy="63094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ndara" pitchFamily="34" charset="0"/>
              </a:rPr>
              <a:t>Outcomes…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322A9A"/>
                </a:solidFill>
                <a:latin typeface="Candara" pitchFamily="34" charset="0"/>
              </a:rPr>
              <a:t>Participants will have a general and broad understanding of Alaska STEPP.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128C12"/>
                </a:solidFill>
                <a:latin typeface="Candara" pitchFamily="34" charset="0"/>
              </a:rPr>
              <a:t>Participants will be able to navigate Alaska STEPP.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Participants will understand and be able to begin to implement the continuous improvement model.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  <a:latin typeface="Candara" pitchFamily="34" charset="0"/>
              </a:rPr>
              <a:t>Participants will make connections between their work and the indicators of Alaska STEPP.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09600"/>
            <a:ext cx="8458200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Alaska STEPP is an online, </a:t>
            </a:r>
          </a:p>
          <a:p>
            <a:pPr algn="ctr"/>
            <a:r>
              <a:rPr lang="en-US" sz="4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continuous improvement planning tool that puts the </a:t>
            </a:r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emphasis on the process </a:t>
            </a:r>
            <a:r>
              <a:rPr lang="en-US" sz="4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takes it </a:t>
            </a:r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off of the paperwork. </a:t>
            </a:r>
            <a:endParaRPr lang="en-US" sz="41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paper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276600"/>
            <a:ext cx="3178684" cy="3123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934200" y="5715000"/>
            <a:ext cx="2057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5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400800" y="563880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533400"/>
            <a:ext cx="8305800" cy="4616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The Six Domains of Alaska STEPP</a:t>
            </a:r>
          </a:p>
          <a:p>
            <a:endParaRPr lang="en-US" sz="1000" b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Candara" pitchFamily="34" charset="0"/>
              </a:rPr>
              <a:t>Curriculum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Candara" pitchFamily="34" charset="0"/>
              </a:rPr>
              <a:t>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Candara" pitchFamily="34" charset="0"/>
              </a:rPr>
              <a:t>Instruction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Candara" pitchFamily="34" charset="0"/>
              </a:rPr>
              <a:t>Supportive Learning Environment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Candara" pitchFamily="34" charset="0"/>
              </a:rPr>
              <a:t>Professional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Candara" pitchFamily="34" charset="0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34266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Alaska STEPP is based on the </a:t>
            </a:r>
            <a:r>
              <a:rPr lang="en-US" b="1" dirty="0" smtClean="0">
                <a:solidFill>
                  <a:srgbClr val="322A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 Improvement  Model</a:t>
            </a:r>
            <a:endParaRPr lang="en-US" b="1" dirty="0">
              <a:solidFill>
                <a:srgbClr val="322A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905000"/>
          <a:ext cx="7315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/>
          <p:nvPr/>
        </p:nvPicPr>
        <p:blipFill>
          <a:blip r:embed="rId8" cstate="print">
            <a:lum/>
          </a:blip>
          <a:srcRect/>
          <a:stretch>
            <a:fillRect/>
          </a:stretch>
        </p:blipFill>
        <p:spPr bwMode="auto">
          <a:xfrm>
            <a:off x="6934200" y="5715000"/>
            <a:ext cx="2057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Alaska STEPP is a Framework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house-fr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143000"/>
            <a:ext cx="3733800" cy="249961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7315200" y="5791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39624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It provides school and district teams with an organizational tool for planning &amp; documenting their work.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533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Alaska STEPP is a Process 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70300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Teams monitor the implementation of their plan over the course of the year.  </a:t>
            </a:r>
          </a:p>
          <a:p>
            <a:r>
              <a:rPr lang="en-US" sz="4000" dirty="0" smtClean="0"/>
              <a:t>The plan is never finished and teams continuously assess,</a:t>
            </a:r>
          </a:p>
          <a:p>
            <a:r>
              <a:rPr lang="en-US" sz="4000" dirty="0" smtClean="0"/>
              <a:t>plan, and monitor. </a:t>
            </a:r>
          </a:p>
          <a:p>
            <a:endParaRPr lang="en-US" sz="4000" dirty="0" smtClean="0"/>
          </a:p>
        </p:txBody>
      </p:sp>
      <p:pic>
        <p:nvPicPr>
          <p:cNvPr id="2050" name="Picture 2" descr="C:\Users\ailove.SOA\AppData\Local\Microsoft\Windows\Temporary Internet Files\Content.IE5\T6JMCTC3\MC91021632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33" y="3913807"/>
            <a:ext cx="236209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Alaska STEPP is Based on Research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7338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The indicators of effective practice are drawn from both national education research and the priorities of the </a:t>
            </a:r>
          </a:p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Alaska Department of Education </a:t>
            </a:r>
          </a:p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&amp; Early Development.</a:t>
            </a:r>
            <a:endParaRPr lang="en-US" sz="3600" dirty="0"/>
          </a:p>
        </p:txBody>
      </p:sp>
      <p:pic>
        <p:nvPicPr>
          <p:cNvPr id="10" name="Picture 9" descr="research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066800"/>
            <a:ext cx="3733800" cy="266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hool district 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608" t="14769" r="418" b="5055"/>
          <a:stretch>
            <a:fillRect/>
          </a:stretch>
        </p:blipFill>
        <p:spPr>
          <a:xfrm>
            <a:off x="1866900" y="1295399"/>
            <a:ext cx="5410200" cy="3023347"/>
          </a:xfr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Alaska STEPP is Adaptable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4196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It is designed to be flexible in order to meet the individual needs of Alaska’s diverse schools and districts.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3458</TotalTime>
  <Words>900</Words>
  <Application>Microsoft Office PowerPoint</Application>
  <PresentationFormat>On-screen Show (4:3)</PresentationFormat>
  <Paragraphs>167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Alaska STEPP is based on the Continuous  Improvement  Model</vt:lpstr>
      <vt:lpstr>Alaska STEPP is a Framework </vt:lpstr>
      <vt:lpstr>Alaska STEPP is a Process </vt:lpstr>
      <vt:lpstr>Alaska STEPP is Based on Research </vt:lpstr>
      <vt:lpstr>Alaska STEPP is Adaptable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depisel-davis</dc:creator>
  <cp:lastModifiedBy>Love, Angela I (EED)</cp:lastModifiedBy>
  <cp:revision>134</cp:revision>
  <cp:lastPrinted>2013-09-05T17:07:31Z</cp:lastPrinted>
  <dcterms:created xsi:type="dcterms:W3CDTF">2010-05-24T22:28:40Z</dcterms:created>
  <dcterms:modified xsi:type="dcterms:W3CDTF">2013-09-05T20:09:53Z</dcterms:modified>
</cp:coreProperties>
</file>