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1" r:id="rId12"/>
  </p:sldIdLst>
  <p:sldSz cx="9144000" cy="6858000" type="screen4x3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E5266-7466-4FA9-98E1-6FA2856D6536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4557B-85AA-48C1-8FF6-FD101ED0C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073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DFA91AC-A732-AA46-81BD-54738DB128BD}" type="datetimeFigureOut">
              <a:rPr lang="en-US" smtClean="0"/>
              <a:t>9/11/2013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D6ACB09-9B0A-E34C-9E5F-7CE741449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36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ACB09-9B0A-E34C-9E5F-7CE741449302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41667-7291-42E8-B00B-345BA58408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2818" y="5804647"/>
            <a:ext cx="36708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sz="4400">
                <a:solidFill>
                  <a:schemeClr val="accent1"/>
                </a:solidFill>
                <a:latin typeface="Wingdings" pitchFamily="2" charset="2"/>
              </a:rPr>
              <a:t>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357D4B-805D-EA48-AB8E-016CD896689E}" type="datetimeFigureOut">
              <a:rPr lang="en-US" smtClean="0"/>
              <a:pPr/>
              <a:t>9/11/2013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B99E78B-3558-5943-B5B6-44CAD55F8B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pitchFamily="2" charset="2"/>
        <a:buChar char="S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pitchFamily="2" charset="2"/>
        <a:buChar char="S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teachingchannel.org/videos/how-to-read-common-core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s://www.teachingchannel.org/videos/letter-of-the-week-s-is-for-scarecrow" TargetMode="External"/><Relationship Id="rId7" Type="http://schemas.openxmlformats.org/officeDocument/2006/relationships/image" Target="../media/image14.png"/><Relationship Id="rId2" Type="http://schemas.openxmlformats.org/officeDocument/2006/relationships/hyperlink" Target="http://ela-ccss.pds-hrd.wikispaces.net/Foundational+Skills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hyperlink" Target="https://www.teachingchannel.org/videos/guided-reading-introduction?fd=1" TargetMode="External"/><Relationship Id="rId4" Type="http://schemas.openxmlformats.org/officeDocument/2006/relationships/hyperlink" Target="https://www.teachingchannel.org/videos/teach-phonemics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www.doe.k12.de.us/commoncore/ela/files/ELAInstructionalShifts.pdf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sbac.portal.airast.org/practice-test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1"/>
            <a:ext cx="8228013" cy="1371600"/>
          </a:xfrm>
        </p:spPr>
        <p:txBody>
          <a:bodyPr/>
          <a:lstStyle/>
          <a:p>
            <a:r>
              <a:rPr lang="en-US" sz="4800" dirty="0" smtClean="0"/>
              <a:t>Phase into the New Standards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Bering Strait School District</a:t>
            </a:r>
          </a:p>
          <a:p>
            <a:r>
              <a:rPr lang="en-US" dirty="0" smtClean="0"/>
              <a:t>2013-2014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2533" y="6063734"/>
            <a:ext cx="3962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Jay Thomas, Kris </a:t>
            </a:r>
            <a:r>
              <a:rPr lang="en-US" dirty="0" err="1" smtClean="0"/>
              <a:t>Busk</a:t>
            </a:r>
            <a:r>
              <a:rPr lang="en-US" dirty="0" smtClean="0"/>
              <a:t>, Theresa Davis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199" y="609600"/>
            <a:ext cx="3509683" cy="2039470"/>
          </a:xfrm>
        </p:spPr>
        <p:txBody>
          <a:bodyPr/>
          <a:lstStyle/>
          <a:p>
            <a:pPr algn="ctr"/>
            <a:r>
              <a:rPr lang="en-US" dirty="0" smtClean="0"/>
              <a:t>Preparing Students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College and Career Readiness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Rigorous and explicit instruction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Higher expectations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Rigorous assessment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Literacy across the disciplines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>
          <a:xfrm>
            <a:off x="304801" y="2209800"/>
            <a:ext cx="3662082" cy="4419599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Using common vocabulary school and community wide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Administrators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Teachers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Students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Parents</a:t>
            </a:r>
          </a:p>
          <a:p>
            <a:pPr>
              <a:buFontTx/>
              <a:buChar char="•"/>
            </a:pPr>
            <a:r>
              <a:rPr lang="en-US" dirty="0" smtClean="0"/>
              <a:t>Visual in the classroom and around the school</a:t>
            </a:r>
          </a:p>
          <a:p>
            <a:pPr>
              <a:buFontTx/>
              <a:buChar char="•"/>
            </a:pPr>
            <a:r>
              <a:rPr lang="en-US" dirty="0" smtClean="0"/>
              <a:t>Frequent informative newsletters and supporting information provided </a:t>
            </a:r>
          </a:p>
          <a:p>
            <a:pPr>
              <a:buFontTx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Informing Parents and Community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362200"/>
            <a:ext cx="8534400" cy="3675063"/>
          </a:xfrm>
        </p:spPr>
        <p:txBody>
          <a:bodyPr/>
          <a:lstStyle/>
          <a:p>
            <a:r>
              <a:rPr lang="en-US" dirty="0" smtClean="0"/>
              <a:t>School Board and Community</a:t>
            </a:r>
          </a:p>
          <a:p>
            <a:pPr lvl="1"/>
            <a:r>
              <a:rPr lang="en-US" dirty="0" smtClean="0"/>
              <a:t>Invite them to attend trainings</a:t>
            </a:r>
          </a:p>
          <a:p>
            <a:pPr lvl="1"/>
            <a:r>
              <a:rPr lang="en-US" dirty="0" smtClean="0"/>
              <a:t>Provide opportunities for discussion</a:t>
            </a:r>
          </a:p>
          <a:p>
            <a:r>
              <a:rPr lang="en-US" dirty="0" smtClean="0"/>
              <a:t>Strategic plans implemented by schools</a:t>
            </a:r>
          </a:p>
          <a:p>
            <a:pPr lvl="1"/>
            <a:r>
              <a:rPr lang="en-US" dirty="0" smtClean="0"/>
              <a:t>Periodically send home informative articles</a:t>
            </a:r>
          </a:p>
          <a:p>
            <a:pPr lvl="1"/>
            <a:r>
              <a:rPr lang="en-US" dirty="0" smtClean="0"/>
              <a:t>Dialogue with parents during parent/teacher conferences</a:t>
            </a:r>
          </a:p>
          <a:p>
            <a:pPr lvl="1"/>
            <a:r>
              <a:rPr lang="en-US" dirty="0" smtClean="0"/>
              <a:t>Create opportunities for awareness throughout school 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407459"/>
          </a:xfrm>
        </p:spPr>
        <p:txBody>
          <a:bodyPr/>
          <a:lstStyle/>
          <a:p>
            <a:r>
              <a:rPr lang="en-US" dirty="0" smtClean="0"/>
              <a:t>District-Wide Focus</a:t>
            </a:r>
            <a:br>
              <a:rPr lang="en-US" dirty="0" smtClean="0"/>
            </a:br>
            <a:r>
              <a:rPr lang="en-US" dirty="0" smtClean="0"/>
              <a:t>2013-2014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3124200"/>
            <a:ext cx="7776488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•"/>
            </a:pPr>
            <a:r>
              <a:rPr lang="en-US" sz="3600" dirty="0" smtClean="0"/>
              <a:t>Reading Anchor Standards 1, 5, and 9</a:t>
            </a:r>
          </a:p>
          <a:p>
            <a:endParaRPr lang="en-US" sz="3600" dirty="0" smtClean="0"/>
          </a:p>
          <a:p>
            <a:pPr>
              <a:buFontTx/>
              <a:buChar char="•"/>
            </a:pPr>
            <a:r>
              <a:rPr lang="en-US" sz="3600" dirty="0" smtClean="0"/>
              <a:t>Writing Anchor Standards 2 and 9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Shifts in ELA/Literacy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9775" y="2667000"/>
            <a:ext cx="7662864" cy="3810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Building knowledge through content rich nonfiction</a:t>
            </a:r>
          </a:p>
          <a:p>
            <a:r>
              <a:rPr lang="en-US" sz="2800" dirty="0" smtClean="0"/>
              <a:t>Reading, writing, and speaking grounded in evidence from text both literary and informational</a:t>
            </a:r>
          </a:p>
          <a:p>
            <a:r>
              <a:rPr lang="en-US" sz="2800" dirty="0" smtClean="0"/>
              <a:t>Regular Practice with complex text and its academic vocabulary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Shifts in Math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936" y="2438400"/>
            <a:ext cx="7662864" cy="4087906"/>
          </a:xfrm>
        </p:spPr>
        <p:txBody>
          <a:bodyPr>
            <a:noAutofit/>
          </a:bodyPr>
          <a:lstStyle/>
          <a:p>
            <a:r>
              <a:rPr lang="en-US" sz="2800" dirty="0" smtClean="0"/>
              <a:t>Focus – 2-3 topics focused deeply in each grade.</a:t>
            </a:r>
          </a:p>
          <a:p>
            <a:r>
              <a:rPr lang="en-US" sz="2800" dirty="0" smtClean="0"/>
              <a:t>Coherence – Concepts logically connected from one grade to the next and linked to other major topics within the grade</a:t>
            </a:r>
          </a:p>
          <a:p>
            <a:r>
              <a:rPr lang="en-US" sz="2800" dirty="0" smtClean="0"/>
              <a:t>Rigor – Fluency with arithmetic, application of knowledge to real-world situations, and deep understanding of mathematical concepts.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Implementation Plan</a:t>
            </a:r>
            <a:endParaRPr lang="en-US" dirty="0"/>
          </a:p>
        </p:txBody>
      </p:sp>
      <p:pic>
        <p:nvPicPr>
          <p:cNvPr id="6" name="Picture 5" descr="Screen Shot 2013-09-09 at 10.51.37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282" y="1981200"/>
            <a:ext cx="8544918" cy="4651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 Modules</a:t>
            </a:r>
            <a:endParaRPr lang="en-US" dirty="0"/>
          </a:p>
        </p:txBody>
      </p:sp>
      <p:pic>
        <p:nvPicPr>
          <p:cNvPr id="3" name="Picture 2" descr="Screen Shot 2013-09-09 at 1.35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09799"/>
            <a:ext cx="8382000" cy="460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 smtClean="0"/>
              <a:t>Module 1:</a:t>
            </a:r>
            <a:br>
              <a:rPr lang="en-US" sz="3200" dirty="0" smtClean="0"/>
            </a:br>
            <a:r>
              <a:rPr lang="en-US" sz="3200" dirty="0" smtClean="0"/>
              <a:t>Alaska ELA/Literacy and Math Standards Overview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Module # 1 Video</a:t>
            </a:r>
            <a:endParaRPr lang="en-US" dirty="0" smtClean="0"/>
          </a:p>
          <a:p>
            <a:r>
              <a:rPr lang="en-US" b="1" u="sng" dirty="0" smtClean="0">
                <a:hlinkClick r:id="rId2"/>
              </a:rPr>
              <a:t>https://www.teachingchannel.org/videos/how-to-read-common-core</a:t>
            </a:r>
            <a:r>
              <a:rPr lang="en-US" b="1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3" name="Picture Placeholder 12" descr="Screen Shot 2013-09-09 at 2.18.20 PM.png"/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-35472" b="-35472"/>
          <a:stretch>
            <a:fillRect/>
          </a:stretch>
        </p:blipFill>
        <p:spPr>
          <a:xfrm>
            <a:off x="0" y="1260475"/>
            <a:ext cx="2092325" cy="2092325"/>
          </a:xfrm>
        </p:spPr>
      </p:pic>
      <p:pic>
        <p:nvPicPr>
          <p:cNvPr id="12" name="Picture Placeholder 11" descr="Screen Shot 2013-09-09 at 2.20.25 PM.png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t="-21605" b="-21605"/>
          <a:stretch>
            <a:fillRect/>
          </a:stretch>
        </p:blipFill>
        <p:spPr>
          <a:xfrm>
            <a:off x="0" y="3352800"/>
            <a:ext cx="3505200" cy="3505200"/>
          </a:xfrm>
        </p:spPr>
      </p:pic>
      <p:pic>
        <p:nvPicPr>
          <p:cNvPr id="17" name="Picture Placeholder 16" descr="Screen Shot 2013-09-09 at 2.29.08 PM.png"/>
          <p:cNvPicPr>
            <a:picLocks noGrp="1" noChangeAspect="1"/>
          </p:cNvPicPr>
          <p:nvPr>
            <p:ph type="pic" sz="quarter" idx="13"/>
          </p:nvPr>
        </p:nvPicPr>
        <p:blipFill>
          <a:blip r:embed="rId5"/>
          <a:srcRect l="-14056" r="-14056"/>
          <a:stretch>
            <a:fillRect/>
          </a:stretch>
        </p:blipFill>
        <p:spPr>
          <a:xfrm>
            <a:off x="1981200" y="1143000"/>
            <a:ext cx="3048000" cy="289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1711324"/>
          </a:xfrm>
        </p:spPr>
        <p:txBody>
          <a:bodyPr/>
          <a:lstStyle/>
          <a:p>
            <a:pPr algn="ctr"/>
            <a:r>
              <a:rPr lang="en-US" sz="4000" dirty="0" smtClean="0"/>
              <a:t>Module 2: </a:t>
            </a:r>
            <a:br>
              <a:rPr lang="en-US" sz="4000" dirty="0" smtClean="0"/>
            </a:br>
            <a:r>
              <a:rPr lang="en-US" sz="4000" dirty="0" smtClean="0"/>
              <a:t>Foundational Skills K-5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0600" y="2743200"/>
            <a:ext cx="4190999" cy="41148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Foundational Skills Resource</a:t>
            </a:r>
            <a:endParaRPr lang="en-US" dirty="0" smtClean="0"/>
          </a:p>
          <a:p>
            <a:pPr lvl="1"/>
            <a:r>
              <a:rPr lang="en-US" sz="2000" b="1" u="sng" dirty="0" smtClean="0">
                <a:hlinkClick r:id="rId2"/>
              </a:rPr>
              <a:t>http://ela-ccss.pds-hrd.wikispaces.net/Foundational+Skills</a:t>
            </a:r>
            <a:endParaRPr lang="en-US" sz="2000" b="1" dirty="0" smtClean="0"/>
          </a:p>
          <a:p>
            <a:pPr lvl="1"/>
            <a:endParaRPr lang="en-US" sz="1600" b="1" dirty="0" smtClean="0"/>
          </a:p>
          <a:p>
            <a:pPr lvl="1"/>
            <a:r>
              <a:rPr lang="en-US" sz="3200" b="1" dirty="0" smtClean="0"/>
              <a:t>Foundational Skills Videos:</a:t>
            </a:r>
            <a:endParaRPr lang="en-US" sz="3200" dirty="0" smtClean="0"/>
          </a:p>
          <a:p>
            <a:r>
              <a:rPr lang="en-US" b="1" dirty="0" smtClean="0"/>
              <a:t>Print Concepts: Kindergarten  ELA.RF.K.1d</a:t>
            </a:r>
            <a:endParaRPr lang="en-US" dirty="0" smtClean="0"/>
          </a:p>
          <a:p>
            <a:pPr lvl="1"/>
            <a:r>
              <a:rPr lang="en-US" sz="1920" b="1" u="sng" dirty="0" smtClean="0">
                <a:hlinkClick r:id="rId3"/>
              </a:rPr>
              <a:t>https://www.teachingchannel.org/videos/letter-of-the-week-s-is-for-scarecrow</a:t>
            </a:r>
            <a:r>
              <a:rPr lang="en-US" sz="1920" b="1" dirty="0" smtClean="0"/>
              <a:t> </a:t>
            </a:r>
            <a:endParaRPr lang="en-US" sz="1920" dirty="0" smtClean="0"/>
          </a:p>
          <a:p>
            <a:r>
              <a:rPr lang="en-US" sz="1920" b="1" dirty="0" smtClean="0"/>
              <a:t>Phonological Awareness: Kindergarten ELA.RF.K.2c</a:t>
            </a:r>
            <a:endParaRPr lang="en-US" sz="1920" dirty="0" smtClean="0"/>
          </a:p>
          <a:p>
            <a:pPr lvl="1"/>
            <a:r>
              <a:rPr lang="en-US" sz="1920" b="1" u="sng" dirty="0" smtClean="0">
                <a:hlinkClick r:id="rId4"/>
              </a:rPr>
              <a:t>https://www.teachingchannel.org/videos/teach-phonemics</a:t>
            </a:r>
            <a:r>
              <a:rPr lang="en-US" sz="1920" b="1" dirty="0" smtClean="0"/>
              <a:t> </a:t>
            </a:r>
            <a:endParaRPr lang="en-US" sz="1920" dirty="0" smtClean="0"/>
          </a:p>
          <a:p>
            <a:r>
              <a:rPr lang="en-US" sz="1920" b="1" dirty="0" smtClean="0"/>
              <a:t>Fluency: 5 min	ELA.RF.5.4a, ELA.RL.5.10</a:t>
            </a:r>
            <a:endParaRPr lang="en-US" sz="1920" dirty="0" smtClean="0"/>
          </a:p>
          <a:p>
            <a:pPr lvl="1"/>
            <a:r>
              <a:rPr lang="en-US" sz="1920" b="1" u="sng" dirty="0" smtClean="0">
                <a:hlinkClick r:id="rId5"/>
              </a:rPr>
              <a:t>https://www.teachingchannel.org/videos/guided-reading-introduction?fd=1</a:t>
            </a:r>
            <a:r>
              <a:rPr lang="en-US" sz="1920" b="1" dirty="0" smtClean="0"/>
              <a:t> </a:t>
            </a:r>
            <a:endParaRPr lang="en-US" sz="1920" dirty="0" smtClean="0"/>
          </a:p>
          <a:p>
            <a:endParaRPr lang="en-US" dirty="0"/>
          </a:p>
        </p:txBody>
      </p:sp>
      <p:pic>
        <p:nvPicPr>
          <p:cNvPr id="9" name="Picture Placeholder 8" descr="Screen Shot 2013-09-09 at 2.36.04 PM.png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-40000" b="-40000"/>
          <a:stretch>
            <a:fillRect/>
          </a:stretch>
        </p:blipFill>
        <p:spPr>
          <a:xfrm>
            <a:off x="0" y="0"/>
            <a:ext cx="2092325" cy="2092325"/>
          </a:xfrm>
        </p:spPr>
      </p:pic>
      <p:pic>
        <p:nvPicPr>
          <p:cNvPr id="10" name="Picture Placeholder 7" descr="Screen Shot 2013-09-09 at 2.34.50 PM.png"/>
          <p:cNvPicPr>
            <a:picLocks noGrp="1" noChangeAspect="1"/>
          </p:cNvPicPr>
          <p:nvPr>
            <p:ph type="pic" sz="quarter" idx="13"/>
          </p:nvPr>
        </p:nvPicPr>
        <p:blipFill>
          <a:blip r:embed="rId7"/>
          <a:srcRect t="-15294" b="-15294"/>
          <a:stretch>
            <a:fillRect/>
          </a:stretch>
        </p:blipFill>
        <p:spPr>
          <a:xfrm>
            <a:off x="2025650" y="579437"/>
            <a:ext cx="3025775" cy="3025775"/>
          </a:xfrm>
        </p:spPr>
      </p:pic>
      <p:pic>
        <p:nvPicPr>
          <p:cNvPr id="12" name="Picture Placeholder 11" descr="Screen Shot 2013-09-09 at 2.39.31 PM.png"/>
          <p:cNvPicPr>
            <a:picLocks noGrp="1" noChangeAspect="1"/>
          </p:cNvPicPr>
          <p:nvPr>
            <p:ph type="pic" sz="quarter" idx="13"/>
          </p:nvPr>
        </p:nvPicPr>
        <p:blipFill>
          <a:blip r:embed="rId8"/>
          <a:srcRect t="-34819" b="-34819"/>
          <a:stretch>
            <a:fillRect/>
          </a:stretch>
        </p:blipFill>
        <p:spPr>
          <a:xfrm>
            <a:off x="273050" y="3352800"/>
            <a:ext cx="3505200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28612"/>
            <a:ext cx="3635375" cy="2262189"/>
          </a:xfrm>
        </p:spPr>
        <p:txBody>
          <a:bodyPr/>
          <a:lstStyle/>
          <a:p>
            <a:pPr algn="ctr"/>
            <a:r>
              <a:rPr lang="en-US" sz="3600" dirty="0" smtClean="0"/>
              <a:t>Module 3:</a:t>
            </a:r>
            <a:br>
              <a:rPr lang="en-US" sz="3600" dirty="0" smtClean="0"/>
            </a:br>
            <a:r>
              <a:rPr lang="en-US" sz="3600" dirty="0" smtClean="0"/>
              <a:t>Overview of the Three Shifts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800600" y="2092325"/>
            <a:ext cx="4114799" cy="406241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Resources:</a:t>
            </a:r>
          </a:p>
          <a:p>
            <a:r>
              <a:rPr lang="en-US" dirty="0" smtClean="0"/>
              <a:t>Smarter Balance Assessment Consortium</a:t>
            </a:r>
          </a:p>
          <a:p>
            <a:r>
              <a:rPr lang="en-US" dirty="0" smtClean="0"/>
              <a:t>Access to the practice test is available at: </a:t>
            </a:r>
            <a:r>
              <a:rPr lang="en-US" u="sng" dirty="0" smtClean="0">
                <a:hlinkClick r:id="rId2"/>
              </a:rPr>
              <a:t>http://sbac.portal.airast.org/practice-test/.</a:t>
            </a:r>
            <a:endParaRPr lang="en-US" u="sng" dirty="0" smtClean="0"/>
          </a:p>
          <a:p>
            <a:r>
              <a:rPr lang="en-US" dirty="0" smtClean="0"/>
              <a:t>A Guide to the Shifts in the ELA Common Core State Standards</a:t>
            </a:r>
          </a:p>
          <a:p>
            <a:r>
              <a:rPr lang="en-US" u="sng" dirty="0" smtClean="0">
                <a:hlinkClick r:id="rId3"/>
              </a:rPr>
              <a:t>http://www.doe.k12.de.us/commoncore/ela/files/ELAInstructionalShifts.pdf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9" name="Picture Placeholder 8" descr="Screen Shot 2013-09-09 at 2.51.24 PM.png"/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-35621" b="-35621"/>
          <a:stretch>
            <a:fillRect/>
          </a:stretch>
        </p:blipFill>
        <p:spPr>
          <a:xfrm>
            <a:off x="211137" y="2362200"/>
            <a:ext cx="1254125" cy="1254125"/>
          </a:xfrm>
        </p:spPr>
      </p:pic>
      <p:pic>
        <p:nvPicPr>
          <p:cNvPr id="7" name="Picture Placeholder 6" descr="Screen Shot 2013-09-09 at 2.49.32 PM.png"/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-50538" b="-50538"/>
          <a:stretch>
            <a:fillRect/>
          </a:stretch>
        </p:blipFill>
        <p:spPr>
          <a:xfrm>
            <a:off x="0" y="0"/>
            <a:ext cx="2092325" cy="2092325"/>
          </a:xfrm>
        </p:spPr>
      </p:pic>
      <p:pic>
        <p:nvPicPr>
          <p:cNvPr id="12" name="Picture Placeholder 7" descr="Screen Shot 2013-09-09 at 2.51.36 PM.png"/>
          <p:cNvPicPr>
            <a:picLocks noChangeAspect="1"/>
          </p:cNvPicPr>
          <p:nvPr/>
        </p:nvPicPr>
        <p:blipFill>
          <a:blip r:embed="rId6"/>
          <a:srcRect t="-34673" b="-34673"/>
          <a:stretch>
            <a:fillRect/>
          </a:stretch>
        </p:blipFill>
        <p:spPr>
          <a:xfrm>
            <a:off x="2092325" y="328612"/>
            <a:ext cx="2227263" cy="2227263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7" name="Picture Placeholder 15" descr="Screen Shot 2013-09-09 at 2.58.57 PM.png"/>
          <p:cNvPicPr>
            <a:picLocks noChangeAspect="1"/>
          </p:cNvPicPr>
          <p:nvPr/>
        </p:nvPicPr>
        <p:blipFill>
          <a:blip r:embed="rId7"/>
          <a:srcRect t="-20060" b="-20060"/>
          <a:stretch>
            <a:fillRect/>
          </a:stretch>
        </p:blipFill>
        <p:spPr>
          <a:xfrm>
            <a:off x="1939926" y="2555875"/>
            <a:ext cx="2379662" cy="2379662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0" name="Picture Placeholder 18" descr="Screen Shot 2013-09-09 at 3.00.44 PM.png"/>
          <p:cNvPicPr>
            <a:picLocks noChangeAspect="1"/>
          </p:cNvPicPr>
          <p:nvPr/>
        </p:nvPicPr>
        <p:blipFill>
          <a:blip r:embed="rId8"/>
          <a:srcRect t="-19091" b="-19091"/>
          <a:stretch>
            <a:fillRect/>
          </a:stretch>
        </p:blipFill>
        <p:spPr>
          <a:xfrm>
            <a:off x="0" y="3856363"/>
            <a:ext cx="2344737" cy="2344737"/>
          </a:xfrm>
          <a:prstGeom prst="ellipse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2" name="Picture Placeholder 21" descr="Screen Shot 2013-09-09 at 3.48.58 PM.png"/>
          <p:cNvPicPr>
            <a:picLocks noGrp="1" noChangeAspect="1"/>
          </p:cNvPicPr>
          <p:nvPr>
            <p:ph type="pic" sz="quarter" idx="13"/>
          </p:nvPr>
        </p:nvPicPr>
        <p:blipFill>
          <a:blip r:embed="rId9"/>
          <a:srcRect t="-27434" b="-27434"/>
          <a:stretch>
            <a:fillRect/>
          </a:stretch>
        </p:blipFill>
        <p:spPr>
          <a:xfrm>
            <a:off x="2262188" y="4935537"/>
            <a:ext cx="2057400" cy="19224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nesis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Genesis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Genesis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4533</TotalTime>
  <Words>274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Genesis</vt:lpstr>
      <vt:lpstr>Phase into the New Standards</vt:lpstr>
      <vt:lpstr>District-Wide Focus 2013-2014</vt:lpstr>
      <vt:lpstr>Three Shifts in ELA/Literacy</vt:lpstr>
      <vt:lpstr>Three Shifts in Math</vt:lpstr>
      <vt:lpstr>Implementation Plan</vt:lpstr>
      <vt:lpstr>Training Modules</vt:lpstr>
      <vt:lpstr>Module 1: Alaska ELA/Literacy and Math Standards Overview</vt:lpstr>
      <vt:lpstr>Module 2:  Foundational Skills K-5</vt:lpstr>
      <vt:lpstr>Module 3: Overview of the Three Shifts </vt:lpstr>
      <vt:lpstr>Preparing Students </vt:lpstr>
      <vt:lpstr>Informing Parents and Community</vt:lpstr>
    </vt:vector>
  </TitlesOfParts>
  <Company>Bering Strait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Into the New Standards</dc:title>
  <dc:creator>Kris Busk</dc:creator>
  <cp:lastModifiedBy>Warren, Carriejoy (EED)</cp:lastModifiedBy>
  <cp:revision>28</cp:revision>
  <cp:lastPrinted>2013-09-11T17:46:09Z</cp:lastPrinted>
  <dcterms:created xsi:type="dcterms:W3CDTF">2013-09-10T00:45:38Z</dcterms:created>
  <dcterms:modified xsi:type="dcterms:W3CDTF">2013-09-11T17:46:39Z</dcterms:modified>
</cp:coreProperties>
</file>