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56" r:id="rId2"/>
    <p:sldId id="258" r:id="rId3"/>
    <p:sldId id="263" r:id="rId4"/>
    <p:sldId id="286" r:id="rId5"/>
    <p:sldId id="257" r:id="rId6"/>
    <p:sldId id="262" r:id="rId7"/>
    <p:sldId id="287" r:id="rId8"/>
    <p:sldId id="288" r:id="rId9"/>
    <p:sldId id="289" r:id="rId10"/>
    <p:sldId id="261" r:id="rId11"/>
    <p:sldId id="290" r:id="rId12"/>
    <p:sldId id="260" r:id="rId13"/>
    <p:sldId id="291" r:id="rId14"/>
    <p:sldId id="292" r:id="rId15"/>
    <p:sldId id="259" r:id="rId16"/>
    <p:sldId id="265" r:id="rId17"/>
    <p:sldId id="269" r:id="rId18"/>
    <p:sldId id="264" r:id="rId19"/>
    <p:sldId id="293" r:id="rId20"/>
    <p:sldId id="294" r:id="rId21"/>
    <p:sldId id="295" r:id="rId22"/>
    <p:sldId id="296" r:id="rId23"/>
    <p:sldId id="273" r:id="rId24"/>
    <p:sldId id="272" r:id="rId25"/>
    <p:sldId id="268" r:id="rId26"/>
    <p:sldId id="297" r:id="rId27"/>
    <p:sldId id="279" r:id="rId28"/>
    <p:sldId id="280" r:id="rId29"/>
    <p:sldId id="275" r:id="rId30"/>
    <p:sldId id="298" r:id="rId31"/>
    <p:sldId id="299" r:id="rId32"/>
    <p:sldId id="300" r:id="rId33"/>
    <p:sldId id="284" r:id="rId34"/>
    <p:sldId id="274" r:id="rId35"/>
    <p:sldId id="278" r:id="rId36"/>
    <p:sldId id="277" r:id="rId37"/>
    <p:sldId id="301" r:id="rId38"/>
    <p:sldId id="281" r:id="rId39"/>
    <p:sldId id="285"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1" autoAdjust="0"/>
    <p:restoredTop sz="62718" autoAdjust="0"/>
  </p:normalViewPr>
  <p:slideViewPr>
    <p:cSldViewPr snapToGrid="0">
      <p:cViewPr varScale="1">
        <p:scale>
          <a:sx n="55" d="100"/>
          <a:sy n="55" d="100"/>
        </p:scale>
        <p:origin x="509" y="43"/>
      </p:cViewPr>
      <p:guideLst/>
    </p:cSldViewPr>
  </p:slideViewPr>
  <p:notesTextViewPr>
    <p:cViewPr>
      <p:scale>
        <a:sx n="1" d="1"/>
        <a:sy n="1" d="1"/>
      </p:scale>
      <p:origin x="0" y="0"/>
    </p:cViewPr>
  </p:notesTextViewPr>
  <p:notesViewPr>
    <p:cSldViewPr snapToGrid="0">
      <p:cViewPr varScale="1">
        <p:scale>
          <a:sx n="67" d="100"/>
          <a:sy n="67" d="100"/>
        </p:scale>
        <p:origin x="1584"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D30CCB89-451D-4BCB-9022-079E4DB3A6B2}" type="datetimeFigureOut">
              <a:rPr lang="en-US" smtClean="0"/>
              <a:t>9/10/2015</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18563522-2DC3-4BBC-BFFB-FB6C4C8AEED9}" type="slidenum">
              <a:rPr lang="en-US" smtClean="0"/>
              <a:t>‹#›</a:t>
            </a:fld>
            <a:endParaRPr lang="en-US"/>
          </a:p>
        </p:txBody>
      </p:sp>
    </p:spTree>
    <p:extLst>
      <p:ext uri="{BB962C8B-B14F-4D97-AF65-F5344CB8AC3E}">
        <p14:creationId xmlns:p14="http://schemas.microsoft.com/office/powerpoint/2010/main" val="2249292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education.alaska.gov/tls/cnp/docs/CEPCalculator.xls"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to Community Eligibility Provision (CEP) training.</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a:t>
            </a:fld>
            <a:endParaRPr lang="en-US"/>
          </a:p>
        </p:txBody>
      </p:sp>
    </p:spTree>
    <p:extLst>
      <p:ext uri="{BB962C8B-B14F-4D97-AF65-F5344CB8AC3E}">
        <p14:creationId xmlns:p14="http://schemas.microsoft.com/office/powerpoint/2010/main" val="2965130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requirements to participate in CEP are:</a:t>
            </a:r>
          </a:p>
          <a:p>
            <a:pPr marL="173336" marR="0" lvl="0" indent="-1733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*Must SRM twice a year (Oct.1</a:t>
            </a:r>
            <a:r>
              <a:rPr lang="en-US" sz="1200" baseline="30000" dirty="0" smtClean="0"/>
              <a:t>st</a:t>
            </a:r>
            <a:r>
              <a:rPr lang="en-US" sz="1200" dirty="0" smtClean="0"/>
              <a:t> &amp; April 1</a:t>
            </a:r>
            <a:r>
              <a:rPr lang="en-US" sz="1200" baseline="30000" dirty="0" smtClean="0"/>
              <a:t>st</a:t>
            </a:r>
            <a:r>
              <a:rPr lang="en-US" sz="1200" dirty="0" smtClean="0"/>
              <a:t>) </a:t>
            </a:r>
            <a:endParaRPr lang="en-US" baseline="0" dirty="0" smtClean="0"/>
          </a:p>
          <a:p>
            <a:pPr marL="173336" indent="-173336">
              <a:buFont typeface="Arial" panose="020B0604020202020204" pitchFamily="34" charset="0"/>
              <a:buChar char="•"/>
            </a:pPr>
            <a:r>
              <a:rPr lang="en-US" baseline="0" dirty="0" smtClean="0"/>
              <a:t>Must meet the minimum percentage of identified students (40% or more) in the school year prior to implementing CEP</a:t>
            </a:r>
          </a:p>
          <a:p>
            <a:pPr marL="173336" indent="-173336">
              <a:buFont typeface="Arial" panose="020B0604020202020204" pitchFamily="34" charset="0"/>
              <a:buChar char="•"/>
            </a:pPr>
            <a:r>
              <a:rPr lang="en-US" baseline="0" dirty="0" smtClean="0"/>
              <a:t>Must offer Breakfast and Lunch at no charge to all students for the 4 years cycle</a:t>
            </a:r>
          </a:p>
          <a:p>
            <a:pPr marL="173336" indent="-173336">
              <a:buFont typeface="Arial" panose="020B0604020202020204" pitchFamily="34" charset="0"/>
              <a:buChar char="•"/>
            </a:pPr>
            <a:r>
              <a:rPr lang="en-US" baseline="0" dirty="0" smtClean="0"/>
              <a:t>Must count total breakfasts and total lunches served to students daily</a:t>
            </a:r>
          </a:p>
          <a:p>
            <a:pPr marL="173336" marR="0" indent="-1733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Administers Program in accordance with regulations</a:t>
            </a:r>
            <a:r>
              <a:rPr lang="en-US" baseline="0" dirty="0" smtClean="0"/>
              <a:t> as determined by last administrative review and all corrective action was implemented to address findings.</a:t>
            </a:r>
            <a:endParaRPr lang="en-US" baseline="0" dirty="0"/>
          </a:p>
          <a:p>
            <a:pPr marL="173336" indent="-173336">
              <a:buFont typeface="Arial" panose="020B0604020202020204" pitchFamily="34" charset="0"/>
              <a:buChar char="•"/>
            </a:pPr>
            <a:r>
              <a:rPr lang="en-US" dirty="0" smtClean="0"/>
              <a:t>Ensure that </a:t>
            </a:r>
            <a:r>
              <a:rPr lang="en-US" baseline="0" dirty="0" smtClean="0"/>
              <a:t>Household applications are </a:t>
            </a:r>
            <a:r>
              <a:rPr lang="en-US" u="sng" baseline="0" dirty="0" smtClean="0"/>
              <a:t>not</a:t>
            </a:r>
            <a:r>
              <a:rPr lang="en-US" baseline="0" dirty="0" smtClean="0"/>
              <a:t> collected </a:t>
            </a:r>
          </a:p>
          <a:p>
            <a:pPr marL="173336" indent="-173336">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 To Conduct the State Reporting Manager (SRM) you may locate the instructional handbook and the excel data report template at the following web site: https://education.alaska.gov/tls/cnp/primero.html </a:t>
            </a:r>
          </a:p>
        </p:txBody>
      </p:sp>
      <p:sp>
        <p:nvSpPr>
          <p:cNvPr id="4" name="Slide Number Placeholder 3"/>
          <p:cNvSpPr>
            <a:spLocks noGrp="1"/>
          </p:cNvSpPr>
          <p:nvPr>
            <p:ph type="sldNum" sz="quarter" idx="10"/>
          </p:nvPr>
        </p:nvSpPr>
        <p:spPr/>
        <p:txBody>
          <a:bodyPr/>
          <a:lstStyle/>
          <a:p>
            <a:fld id="{18563522-2DC3-4BBC-BFFB-FB6C4C8AEED9}" type="slidenum">
              <a:rPr lang="en-US" smtClean="0"/>
              <a:t>10</a:t>
            </a:fld>
            <a:endParaRPr lang="en-US"/>
          </a:p>
        </p:txBody>
      </p:sp>
    </p:spTree>
    <p:extLst>
      <p:ext uri="{BB962C8B-B14F-4D97-AF65-F5344CB8AC3E}">
        <p14:creationId xmlns:p14="http://schemas.microsoft.com/office/powerpoint/2010/main" val="1943234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will discuss</a:t>
            </a:r>
            <a:r>
              <a:rPr lang="en-US" baseline="0" dirty="0" smtClean="0"/>
              <a:t> how CEP works.  In the next few minutes we will cover these topics:</a:t>
            </a:r>
          </a:p>
          <a:p>
            <a:endParaRPr lang="en-US" baseline="0" dirty="0" smtClean="0"/>
          </a:p>
          <a:p>
            <a:pPr marL="291179" indent="-291179">
              <a:buFont typeface="Arial" panose="020B0604020202020204" pitchFamily="34" charset="0"/>
              <a:buChar char="•"/>
            </a:pPr>
            <a:r>
              <a:rPr lang="en-US" dirty="0" smtClean="0"/>
              <a:t>Election Criteria</a:t>
            </a:r>
          </a:p>
          <a:p>
            <a:pPr marL="291179" indent="-291179">
              <a:buFont typeface="Arial" panose="020B0604020202020204" pitchFamily="34" charset="0"/>
              <a:buChar char="•"/>
            </a:pPr>
            <a:r>
              <a:rPr lang="en-US" dirty="0" smtClean="0"/>
              <a:t>Claiming Percentages</a:t>
            </a:r>
          </a:p>
          <a:p>
            <a:pPr marL="291179" indent="-291179">
              <a:buFont typeface="Arial" panose="020B0604020202020204" pitchFamily="34" charset="0"/>
              <a:buChar char="•"/>
            </a:pPr>
            <a:r>
              <a:rPr lang="en-US" dirty="0" smtClean="0"/>
              <a:t>General Procedures</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11</a:t>
            </a:fld>
            <a:endParaRPr lang="en-US"/>
          </a:p>
        </p:txBody>
      </p:sp>
    </p:spTree>
    <p:extLst>
      <p:ext uri="{BB962C8B-B14F-4D97-AF65-F5344CB8AC3E}">
        <p14:creationId xmlns:p14="http://schemas.microsoft.com/office/powerpoint/2010/main" val="1206502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Residential</a:t>
            </a:r>
            <a:r>
              <a:rPr lang="en-US" baseline="0" dirty="0" smtClean="0"/>
              <a:t> Child Care Institutions are not allowed to participate in CEP.</a:t>
            </a:r>
          </a:p>
          <a:p>
            <a:endParaRPr lang="en-US" dirty="0" smtClean="0"/>
          </a:p>
          <a:p>
            <a:r>
              <a:rPr lang="en-US" dirty="0" smtClean="0"/>
              <a:t>Sponsors may elect the CEP Provision</a:t>
            </a:r>
            <a:r>
              <a:rPr lang="en-US" baseline="0" dirty="0" smtClean="0"/>
              <a:t> for:</a:t>
            </a:r>
          </a:p>
          <a:p>
            <a:r>
              <a:rPr lang="en-US" baseline="0" dirty="0" smtClean="0"/>
              <a:t>The whole district </a:t>
            </a:r>
          </a:p>
          <a:p>
            <a:r>
              <a:rPr lang="en-US" baseline="0" dirty="0" smtClean="0"/>
              <a:t>A group of schools  or </a:t>
            </a:r>
          </a:p>
          <a:p>
            <a:r>
              <a:rPr lang="en-US" baseline="0" dirty="0" smtClean="0"/>
              <a:t>An individual school</a:t>
            </a:r>
          </a:p>
          <a:p>
            <a:endParaRPr lang="en-US" baseline="0" dirty="0" smtClean="0"/>
          </a:p>
          <a:p>
            <a:pPr marL="0" indent="0" defTabSz="931774">
              <a:buFont typeface="Arial" panose="020B0604020202020204" pitchFamily="34" charset="0"/>
              <a:buNone/>
              <a:defRPr/>
            </a:pPr>
            <a:r>
              <a:rPr lang="en-US" baseline="0" dirty="0" smtClean="0"/>
              <a:t>The school or group of schools must have an identified student percentage of at least 40% by April 1 of the school year prior to implementing CEP. </a:t>
            </a:r>
            <a:r>
              <a:rPr lang="en-US" dirty="0" smtClean="0"/>
              <a:t>No rounding allowed - 39.9 is 39.9.</a:t>
            </a:r>
          </a:p>
          <a:p>
            <a:pPr marL="0" indent="0" defTabSz="931774">
              <a:buFont typeface="Arial" panose="020B0604020202020204" pitchFamily="34" charset="0"/>
              <a:buNone/>
              <a:defRPr/>
            </a:pPr>
            <a:endParaRPr lang="en-US" baseline="0" dirty="0" smtClean="0"/>
          </a:p>
          <a:p>
            <a:r>
              <a:rPr lang="en-US" baseline="0" dirty="0" smtClean="0"/>
              <a:t>Sponsors are required to submit their application for CEP to Child Nutrition Programs (CNP) by June 30.  However, this date was extended for SY 2015-2016 to Aug. 31, per USDA Policy Memo SP25-2015, so mark your calendars.</a:t>
            </a:r>
          </a:p>
          <a:p>
            <a:endParaRPr lang="en-US" baseline="0" dirty="0" smtClean="0"/>
          </a:p>
          <a:p>
            <a:r>
              <a:rPr lang="en-US" baseline="0" dirty="0" smtClean="0"/>
              <a:t>Election to use CEP is a sponsor level decision but it requires approval from CNP to participate.</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12</a:t>
            </a:fld>
            <a:endParaRPr lang="en-US"/>
          </a:p>
        </p:txBody>
      </p:sp>
    </p:spTree>
    <p:extLst>
      <p:ext uri="{BB962C8B-B14F-4D97-AF65-F5344CB8AC3E}">
        <p14:creationId xmlns:p14="http://schemas.microsoft.com/office/powerpoint/2010/main" val="1589249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CEP, all schools in a district can be one group or the schools can be subdivided into smaller groups to achieve the highest ISP and claiming percentage possible. </a:t>
            </a:r>
          </a:p>
          <a:p>
            <a:endParaRPr lang="en-US" baseline="0" dirty="0" smtClean="0"/>
          </a:p>
          <a:p>
            <a:r>
              <a:rPr lang="en-US" baseline="0" dirty="0" smtClean="0"/>
              <a:t>If a high ISP school is grouped with a low ISP school, both schools will get the CEP benefits of no applications, meals at no charge, and a possible increase in reimbursement.  For other programs each school must stand on their own. </a:t>
            </a:r>
          </a:p>
          <a:p>
            <a:r>
              <a:rPr lang="en-US" baseline="0" dirty="0" smtClean="0"/>
              <a:t>In the example on the slide, Cruikshank School would not be able to participate in CEP on its own. By making a group,  it can participate.</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13</a:t>
            </a:fld>
            <a:endParaRPr lang="en-US"/>
          </a:p>
        </p:txBody>
      </p:sp>
    </p:spTree>
    <p:extLst>
      <p:ext uri="{BB962C8B-B14F-4D97-AF65-F5344CB8AC3E}">
        <p14:creationId xmlns:p14="http://schemas.microsoft.com/office/powerpoint/2010/main" val="2575526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submitting</a:t>
            </a:r>
            <a:r>
              <a:rPr lang="en-US" baseline="0" dirty="0" smtClean="0"/>
              <a:t> for claims through CEP, t</a:t>
            </a:r>
            <a:r>
              <a:rPr lang="en-US" dirty="0" smtClean="0"/>
              <a:t>here are only two reimbursement</a:t>
            </a:r>
            <a:r>
              <a:rPr lang="en-US" baseline="0" dirty="0" smtClean="0"/>
              <a:t> r</a:t>
            </a:r>
            <a:r>
              <a:rPr lang="en-US" dirty="0" smtClean="0"/>
              <a:t>ates to be used, Free and Paid</a:t>
            </a:r>
          </a:p>
          <a:p>
            <a:endParaRPr lang="en-US" dirty="0" smtClean="0"/>
          </a:p>
          <a:p>
            <a:r>
              <a:rPr lang="en-US" dirty="0" smtClean="0"/>
              <a:t>The Identified student percentage multiplied by a factor of 1.6 equals the % of total meals reimbursed at the Federal free rate</a:t>
            </a:r>
          </a:p>
          <a:p>
            <a:endParaRPr lang="en-US" sz="900" dirty="0" smtClean="0"/>
          </a:p>
          <a:p>
            <a:r>
              <a:rPr lang="en-US" dirty="0" smtClean="0"/>
              <a:t>The remaining % of total meals is reimbursed at the Federal paid rate</a:t>
            </a:r>
          </a:p>
          <a:p>
            <a:endParaRPr lang="en-US" sz="900" b="1" dirty="0" smtClean="0"/>
          </a:p>
          <a:p>
            <a:r>
              <a:rPr lang="en-US" b="1" dirty="0" smtClean="0"/>
              <a:t>Note: </a:t>
            </a:r>
            <a:r>
              <a:rPr lang="en-US" dirty="0" smtClean="0"/>
              <a:t>Any meal costs in excess of the total Federal reimbursement must be covered through non-Federal sources </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14</a:t>
            </a:fld>
            <a:endParaRPr lang="en-US"/>
          </a:p>
        </p:txBody>
      </p:sp>
    </p:spTree>
    <p:extLst>
      <p:ext uri="{BB962C8B-B14F-4D97-AF65-F5344CB8AC3E}">
        <p14:creationId xmlns:p14="http://schemas.microsoft.com/office/powerpoint/2010/main" val="2472267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did the 1.6 come from?</a:t>
            </a:r>
          </a:p>
          <a:p>
            <a:r>
              <a:rPr lang="en-US" dirty="0" smtClean="0"/>
              <a:t>Analysis showed that on average for every 10 identified students there were 6 more students certified based on income application.</a:t>
            </a:r>
          </a:p>
          <a:p>
            <a:r>
              <a:rPr lang="en-US" dirty="0" smtClean="0"/>
              <a:t>Multiplying the identified student percentage by 1.6 approximates the free and reduced price percentage</a:t>
            </a:r>
          </a:p>
          <a:p>
            <a:r>
              <a:rPr lang="en-US" dirty="0" smtClean="0"/>
              <a:t>Accepted as a substitute</a:t>
            </a:r>
            <a:r>
              <a:rPr lang="en-US" baseline="0" dirty="0" smtClean="0"/>
              <a:t> for a percentage based on actual counts.</a:t>
            </a:r>
            <a:r>
              <a:rPr lang="en-US" dirty="0" smtClean="0"/>
              <a:t> </a:t>
            </a:r>
          </a:p>
          <a:p>
            <a:r>
              <a:rPr lang="en-US" dirty="0" smtClean="0"/>
              <a:t>USDA may set the multiplier within a range of 1.3 to 1.6,</a:t>
            </a:r>
            <a:r>
              <a:rPr lang="en-US" baseline="0" dirty="0" smtClean="0"/>
              <a:t> but</a:t>
            </a:r>
            <a:r>
              <a:rPr lang="en-US" dirty="0" smtClean="0"/>
              <a:t> </a:t>
            </a:r>
            <a:r>
              <a:rPr lang="en-US" baseline="0" dirty="0" smtClean="0"/>
              <a:t>for 2014-15 the multiplier is 1.6.  As direct Certification rate improve and become more uniform across the nation, the multiplier may change. If the multiplier ever changes, the CEP district or school would retain their original multiplier for the duration of the 4 year cycle.</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15</a:t>
            </a:fld>
            <a:endParaRPr lang="en-US"/>
          </a:p>
        </p:txBody>
      </p:sp>
    </p:spTree>
    <p:extLst>
      <p:ext uri="{BB962C8B-B14F-4D97-AF65-F5344CB8AC3E}">
        <p14:creationId xmlns:p14="http://schemas.microsoft.com/office/powerpoint/2010/main" val="3236499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Claiming Sample:</a:t>
            </a:r>
          </a:p>
          <a:p>
            <a:r>
              <a:rPr lang="en-US" dirty="0" smtClean="0"/>
              <a:t>Here</a:t>
            </a:r>
            <a:r>
              <a:rPr lang="en-US" baseline="0" dirty="0" smtClean="0"/>
              <a:t> is a sample of the calculations we have been discussing.</a:t>
            </a:r>
          </a:p>
          <a:p>
            <a:r>
              <a:rPr lang="en-US" baseline="0" dirty="0" smtClean="0"/>
              <a:t>The count of Identified students is 345</a:t>
            </a:r>
          </a:p>
          <a:p>
            <a:r>
              <a:rPr lang="en-US" baseline="0" dirty="0" smtClean="0"/>
              <a:t>The enrollment is 846.  </a:t>
            </a:r>
          </a:p>
          <a:p>
            <a:r>
              <a:rPr lang="en-US" baseline="0" dirty="0" smtClean="0"/>
              <a:t>345 divided by 846 equals an identified student percentage of 40.7</a:t>
            </a:r>
          </a:p>
          <a:p>
            <a:r>
              <a:rPr lang="en-US" baseline="0" dirty="0" smtClean="0"/>
              <a:t>The free claiming % is 40.7 x the multiplier 1.6, which equals 65.12</a:t>
            </a:r>
          </a:p>
          <a:p>
            <a:r>
              <a:rPr lang="en-US" baseline="0" dirty="0" smtClean="0"/>
              <a:t>The paid claiming % is 100% minus 65.12, which equals 34.88</a:t>
            </a:r>
          </a:p>
          <a:p>
            <a:endParaRPr lang="en-US" baseline="0" dirty="0" smtClean="0"/>
          </a:p>
          <a:p>
            <a:r>
              <a:rPr lang="en-US" baseline="0" dirty="0" smtClean="0"/>
              <a:t>If you are wondering what Identified Student Percentage is needed to claim all meals at the free rate it is 62.5%</a:t>
            </a:r>
          </a:p>
          <a:p>
            <a:endParaRPr lang="en-US" dirty="0" smtClean="0"/>
          </a:p>
          <a:p>
            <a:r>
              <a:rPr lang="en-US" dirty="0" smtClean="0"/>
              <a:t>A Claim</a:t>
            </a:r>
            <a:r>
              <a:rPr lang="en-US" baseline="0" dirty="0" smtClean="0"/>
              <a:t> Estimator is available on the CNP website to help you determine potential impact CEP could have on your school meals program.</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16</a:t>
            </a:fld>
            <a:endParaRPr lang="en-US"/>
          </a:p>
        </p:txBody>
      </p:sp>
    </p:spTree>
    <p:extLst>
      <p:ext uri="{BB962C8B-B14F-4D97-AF65-F5344CB8AC3E}">
        <p14:creationId xmlns:p14="http://schemas.microsoft.com/office/powerpoint/2010/main" val="3082831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initial</a:t>
            </a:r>
            <a:r>
              <a:rPr lang="en-US" baseline="0" dirty="0" smtClean="0"/>
              <a:t> ISP approved for Year 1 of CEP is locked-in for 4 years.</a:t>
            </a:r>
          </a:p>
          <a:p>
            <a:endParaRPr lang="en-US" baseline="0" dirty="0" smtClean="0"/>
          </a:p>
          <a:p>
            <a:r>
              <a:rPr lang="en-US" baseline="0" dirty="0" smtClean="0"/>
              <a:t>Sponsors may evaluate the ISP annually with April 1 data.</a:t>
            </a:r>
          </a:p>
          <a:p>
            <a:r>
              <a:rPr lang="en-US" baseline="0" dirty="0" smtClean="0"/>
              <a:t>For CEP year 2, 3 or 4 </a:t>
            </a:r>
          </a:p>
          <a:p>
            <a:r>
              <a:rPr lang="en-US" baseline="0" dirty="0" smtClean="0"/>
              <a:t>If the ISP goes down, the initial ISP is retained</a:t>
            </a:r>
          </a:p>
          <a:p>
            <a:endParaRPr lang="en-US" baseline="0" dirty="0" smtClean="0"/>
          </a:p>
          <a:p>
            <a:r>
              <a:rPr lang="en-US" baseline="0" dirty="0" smtClean="0"/>
              <a:t>if the ISP goes up, the Sponsor/School may: </a:t>
            </a:r>
          </a:p>
          <a:p>
            <a:pPr marL="171450" lvl="0" indent="-171450">
              <a:buFont typeface="Arial" panose="020B0604020202020204" pitchFamily="34" charset="0"/>
              <a:buChar char="•"/>
            </a:pPr>
            <a:r>
              <a:rPr lang="en-US" baseline="0" dirty="0" smtClean="0"/>
              <a:t>continue to the use the initial ISP,</a:t>
            </a:r>
          </a:p>
          <a:p>
            <a:pPr marL="171450" lvl="0" indent="-171450">
              <a:buFont typeface="Arial" panose="020B0604020202020204" pitchFamily="34" charset="0"/>
              <a:buChar char="•"/>
            </a:pPr>
            <a:r>
              <a:rPr lang="en-US" baseline="0" dirty="0" smtClean="0"/>
              <a:t>Use the new higher ISP and continue the current cycle or</a:t>
            </a:r>
          </a:p>
          <a:p>
            <a:pPr marL="171450" lvl="0" indent="-171450">
              <a:buFont typeface="Arial" panose="020B0604020202020204" pitchFamily="34" charset="0"/>
              <a:buChar char="•"/>
            </a:pPr>
            <a:r>
              <a:rPr lang="en-US" baseline="0" dirty="0" smtClean="0"/>
              <a:t>Use the new higher ISP and start a new four year cycle</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17</a:t>
            </a:fld>
            <a:endParaRPr lang="en-US"/>
          </a:p>
        </p:txBody>
      </p:sp>
    </p:spTree>
    <p:extLst>
      <p:ext uri="{BB962C8B-B14F-4D97-AF65-F5344CB8AC3E}">
        <p14:creationId xmlns:p14="http://schemas.microsoft.com/office/powerpoint/2010/main" val="713970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Sponsors/schools must notify CNP no later than June 30</a:t>
            </a:r>
            <a:r>
              <a:rPr lang="en-US" baseline="30000" dirty="0" smtClean="0"/>
              <a:t>th</a:t>
            </a:r>
            <a:r>
              <a:rPr lang="en-US" dirty="0" smtClean="0"/>
              <a:t> of the school year prior to the first year of electing CEP.</a:t>
            </a:r>
            <a:r>
              <a:rPr lang="en-US" baseline="0" dirty="0" smtClean="0"/>
              <a:t>  However in accordance with USDA policy memo SP25-2015 Sponsors my apply up to Aug. 31</a:t>
            </a:r>
            <a:r>
              <a:rPr lang="en-US" baseline="30000" dirty="0" smtClean="0"/>
              <a:t>st</a:t>
            </a:r>
            <a:r>
              <a:rPr lang="en-US" baseline="0" dirty="0" smtClean="0"/>
              <a:t>. In the current school year. </a:t>
            </a:r>
          </a:p>
          <a:p>
            <a:endParaRPr lang="en-US" dirty="0" smtClean="0"/>
          </a:p>
          <a:p>
            <a:r>
              <a:rPr lang="en-US" dirty="0" smtClean="0"/>
              <a:t>A new identified student percentage may be established each year of the four year cycle for use in the following year, the new identified</a:t>
            </a:r>
            <a:r>
              <a:rPr lang="en-US" baseline="0" dirty="0" smtClean="0"/>
              <a:t> student percentage will establish a new four year cycle.</a:t>
            </a:r>
            <a:endParaRPr lang="en-US" dirty="0" smtClean="0"/>
          </a:p>
          <a:p>
            <a:pPr>
              <a:buNone/>
            </a:pPr>
            <a:endParaRPr lang="en-US" dirty="0" smtClean="0"/>
          </a:p>
          <a:p>
            <a:r>
              <a:rPr lang="en-US" dirty="0" smtClean="0"/>
              <a:t>Sponsors/schools may elect to stop CEP for the next year by notifying CNP no later than June 30</a:t>
            </a:r>
            <a:r>
              <a:rPr lang="en-US" baseline="30000" dirty="0" smtClean="0"/>
              <a:t>th</a:t>
            </a:r>
            <a:r>
              <a:rPr lang="en-US" dirty="0" smtClean="0"/>
              <a:t> of the current school year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new identified student percentage may be established each year of the four year cycle for use in the following year, the new identified</a:t>
            </a:r>
            <a:r>
              <a:rPr lang="en-US" baseline="0" dirty="0" smtClean="0"/>
              <a:t> student percentage will establish a new four year cycle.</a:t>
            </a:r>
            <a:endParaRPr lang="en-US" dirty="0" smtClean="0"/>
          </a:p>
          <a:p>
            <a:endParaRPr lang="en-US" dirty="0" smtClean="0"/>
          </a:p>
          <a:p>
            <a:pPr defTabSz="931774">
              <a:defRPr/>
            </a:pPr>
            <a:r>
              <a:rPr lang="en-US" baseline="0" dirty="0" smtClean="0"/>
              <a:t>If anything happens to cause a change in the population of students in a CEP school or group, new ISP must be calculated.</a:t>
            </a:r>
          </a:p>
          <a:p>
            <a:pPr marL="171450" indent="-171450" defTabSz="931774">
              <a:buFont typeface="Arial" panose="020B0604020202020204" pitchFamily="34" charset="0"/>
              <a:buChar char="•"/>
              <a:defRPr/>
            </a:pPr>
            <a:r>
              <a:rPr lang="en-US" baseline="0" dirty="0" smtClean="0"/>
              <a:t>Boundary change</a:t>
            </a:r>
          </a:p>
          <a:p>
            <a:pPr marL="171450" indent="-171450" defTabSz="931774">
              <a:buFont typeface="Arial" panose="020B0604020202020204" pitchFamily="34" charset="0"/>
              <a:buChar char="•"/>
              <a:defRPr/>
            </a:pPr>
            <a:r>
              <a:rPr lang="en-US" baseline="0" dirty="0" smtClean="0"/>
              <a:t>K-5 to K-8</a:t>
            </a:r>
          </a:p>
          <a:p>
            <a:pPr marL="171450" indent="-171450" defTabSz="931774">
              <a:buFont typeface="Arial" panose="020B0604020202020204" pitchFamily="34" charset="0"/>
              <a:buChar char="•"/>
              <a:defRPr/>
            </a:pPr>
            <a:r>
              <a:rPr lang="en-US" baseline="0" dirty="0" smtClean="0"/>
              <a:t>CEP and Non-CEP schools merge</a:t>
            </a:r>
          </a:p>
          <a:p>
            <a:pPr marL="171450" indent="-171450" defTabSz="931774">
              <a:buFont typeface="Arial" panose="020B0604020202020204" pitchFamily="34" charset="0"/>
              <a:buChar char="•"/>
              <a:defRPr/>
            </a:pPr>
            <a:r>
              <a:rPr lang="en-US" baseline="0" dirty="0" smtClean="0"/>
              <a:t>Two CEP schools in different groups merge</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18</a:t>
            </a:fld>
            <a:endParaRPr lang="en-US"/>
          </a:p>
        </p:txBody>
      </p:sp>
    </p:spTree>
    <p:extLst>
      <p:ext uri="{BB962C8B-B14F-4D97-AF65-F5344CB8AC3E}">
        <p14:creationId xmlns:p14="http://schemas.microsoft.com/office/powerpoint/2010/main" val="1316709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first questions is  	“Is my ISP high enough to make CEP worth it? “</a:t>
            </a:r>
          </a:p>
          <a:p>
            <a:pPr eaLnBrk="1" hangingPunct="1">
              <a:spcBef>
                <a:spcPct val="0"/>
              </a:spcBef>
            </a:pPr>
            <a:endParaRPr lang="en-US" altLang="en-US" dirty="0" smtClean="0"/>
          </a:p>
          <a:p>
            <a:pPr eaLnBrk="1" hangingPunct="1">
              <a:spcBef>
                <a:spcPct val="0"/>
              </a:spcBef>
            </a:pPr>
            <a:r>
              <a:rPr lang="en-US" altLang="en-US" dirty="0" smtClean="0"/>
              <a:t>Initially an SFA can use the May 1 CEP Annual Notification of Schools report and the Participation</a:t>
            </a:r>
            <a:r>
              <a:rPr lang="en-US" altLang="en-US" baseline="0" dirty="0" smtClean="0"/>
              <a:t> </a:t>
            </a:r>
            <a:r>
              <a:rPr lang="en-US" altLang="en-US" dirty="0" smtClean="0"/>
              <a:t>percentage of lunches and breakfasts served to free and reduce eligible student from the</a:t>
            </a:r>
            <a:r>
              <a:rPr lang="en-US" altLang="en-US" baseline="0" dirty="0" smtClean="0"/>
              <a:t> same period</a:t>
            </a:r>
            <a:r>
              <a:rPr lang="en-US" altLang="en-US" dirty="0" smtClean="0"/>
              <a:t>.  Even if the participation percentage is higher by 5 to 10 points, it would still be in the Sponsor’s interest to do a site specific evaluation because the ISP may include students receiving benefits through extended direct certification, foster, migrant, homeless, or runaway services, which the May 1 report might not take into account. In Alaska we use direct certification match count by site for this report as a proxy for direct counts. States may have SFAs report their actual ISP counts by school.</a:t>
            </a:r>
          </a:p>
          <a:p>
            <a:pPr eaLnBrk="1" hangingPunct="1">
              <a:spcBef>
                <a:spcPct val="0"/>
              </a:spcBef>
            </a:pPr>
            <a:endParaRPr lang="en-US" altLang="en-US" dirty="0" smtClean="0"/>
          </a:p>
          <a:p>
            <a:pPr eaLnBrk="1" hangingPunct="1">
              <a:spcBef>
                <a:spcPct val="0"/>
              </a:spcBef>
            </a:pPr>
            <a:r>
              <a:rPr lang="en-US" dirty="0" smtClean="0"/>
              <a:t>When considering whether to participate in community eligibility, LEAs and schools should consider the meal participation level, the anticipated level of Federal reimbursement, and the non-Federal resources available. To assist in this process, USDA has provided the following tool: </a:t>
            </a:r>
            <a:r>
              <a:rPr lang="en-US" dirty="0" smtClean="0">
                <a:hlinkClick r:id="rId3" action="ppaction://hlinkfile"/>
              </a:rPr>
              <a:t>Monthly Reimbursement Estimate Calculator</a:t>
            </a:r>
            <a:r>
              <a:rPr lang="en-US" dirty="0" smtClean="0"/>
              <a:t>  this tool</a:t>
            </a:r>
            <a:r>
              <a:rPr lang="en-US" baseline="0" dirty="0" smtClean="0"/>
              <a:t> along with additional information on CEP and the CEP application may be found at: http://education.alaska.gov/tls/cnp/cep.html .</a:t>
            </a:r>
            <a:endParaRPr lang="en-US" dirty="0" smtClean="0"/>
          </a:p>
          <a:p>
            <a:pPr eaLnBrk="1" hangingPunct="1">
              <a:spcBef>
                <a:spcPct val="0"/>
              </a:spcBef>
            </a:pPr>
            <a:endParaRPr lang="en-US" altLang="en-US" dirty="0" smtClean="0"/>
          </a:p>
          <a:p>
            <a:pPr eaLnBrk="1" hangingPunct="1">
              <a:spcBef>
                <a:spcPct val="0"/>
              </a:spcBef>
            </a:pPr>
            <a:r>
              <a:rPr lang="en-US" altLang="en-US" dirty="0" smtClean="0"/>
              <a:t>If the school considering CEP is participating in Provision 3 they would compare their current Paid claiming percentage with the CEP Paid Claiming percentage.  One can use Free Claiming Percentage, but on the provision side you would need to go back and get the Base Year meal counts for Free and Reduce priced category and calculate a combined percentage for comparison.  </a:t>
            </a:r>
          </a:p>
          <a:p>
            <a:pPr eaLnBrk="1" hangingPunct="1">
              <a:spcBef>
                <a:spcPct val="0"/>
              </a:spcBef>
            </a:pPr>
            <a:endParaRPr lang="en-US" altLang="en-US" dirty="0" smtClean="0"/>
          </a:p>
          <a:p>
            <a:pPr eaLnBrk="1" hangingPunct="1">
              <a:spcBef>
                <a:spcPct val="0"/>
              </a:spcBef>
            </a:pPr>
            <a:r>
              <a:rPr lang="en-US" altLang="en-US" dirty="0" smtClean="0"/>
              <a:t>Once a sponsor has done their homework, if the ISP results in a claiming percentage better than what they have now, they should proceed with CEP election.</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20</a:t>
            </a:fld>
            <a:endParaRPr lang="en-US"/>
          </a:p>
        </p:txBody>
      </p:sp>
    </p:spTree>
    <p:extLst>
      <p:ext uri="{BB962C8B-B14F-4D97-AF65-F5344CB8AC3E}">
        <p14:creationId xmlns:p14="http://schemas.microsoft.com/office/powerpoint/2010/main" val="315747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Community</a:t>
            </a:r>
            <a:r>
              <a:rPr lang="en-US" baseline="0" dirty="0" smtClean="0"/>
              <a:t> Eligibility Provision is part of the Healthy, Hunger-Free Kids Act of 2010. </a:t>
            </a:r>
          </a:p>
          <a:p>
            <a:r>
              <a:rPr lang="en-US" baseline="0" dirty="0" smtClean="0"/>
              <a:t>It provides an alternative to household applications for free and reduced price meals, by using direct certification data and other categorical eligibility, along with a multiplier.</a:t>
            </a:r>
          </a:p>
          <a:p>
            <a:endParaRPr lang="en-US" baseline="0" dirty="0" smtClean="0"/>
          </a:p>
          <a:p>
            <a:r>
              <a:rPr lang="en-US" baseline="0" dirty="0" smtClean="0"/>
              <a:t>Both breakfast and lunch meals must be offered to students at no cost.</a:t>
            </a:r>
          </a:p>
          <a:p>
            <a:r>
              <a:rPr lang="en-US" baseline="0" dirty="0" smtClean="0"/>
              <a:t>The provision applies to high poverty sponsors and schools.</a:t>
            </a:r>
          </a:p>
          <a:p>
            <a:endParaRPr lang="en-US" baseline="0" dirty="0" smtClean="0"/>
          </a:p>
          <a:p>
            <a:r>
              <a:rPr lang="en-US" baseline="0" dirty="0" smtClean="0"/>
              <a:t>The proposed rule was published in the Federal register in November 2012.  The 78 comments received are being analyzed in preparation for the final rule. The final rule will set into regulations procedures currently in practice by policy memo.</a:t>
            </a:r>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a:t>
            </a:fld>
            <a:endParaRPr lang="en-US"/>
          </a:p>
        </p:txBody>
      </p:sp>
    </p:spTree>
    <p:extLst>
      <p:ext uri="{BB962C8B-B14F-4D97-AF65-F5344CB8AC3E}">
        <p14:creationId xmlns:p14="http://schemas.microsoft.com/office/powerpoint/2010/main" val="4147913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Walk through the calculation</a:t>
            </a:r>
          </a:p>
          <a:p>
            <a:pPr eaLnBrk="1" hangingPunct="1">
              <a:spcBef>
                <a:spcPct val="0"/>
              </a:spcBef>
            </a:pPr>
            <a:endParaRPr lang="en-US" altLang="en-US" dirty="0" smtClean="0"/>
          </a:p>
          <a:p>
            <a:pPr eaLnBrk="1" hangingPunct="1">
              <a:spcBef>
                <a:spcPct val="0"/>
              </a:spcBef>
            </a:pPr>
            <a:r>
              <a:rPr lang="en-US" altLang="en-US" dirty="0" smtClean="0"/>
              <a:t>Here we have a school.</a:t>
            </a:r>
            <a:r>
              <a:rPr lang="en-US" altLang="en-US" baseline="0" dirty="0" smtClean="0"/>
              <a:t> On the standard side is what they did in year 13/14. They served a total of 6146 free lunches and 2372 reduced lunches. The sum of the free and reduced lunches was 8518 and the total lunches served was 13641. Dividing the total lunches into the free and reduced lunches, the percentage was 62.44 %. The identified student percentage was 42.25. Taking this by the multiplier of 1.6, the result is free claiming percentage of 67.6%, which is better than the standard option. This school should pursue CEP. </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21</a:t>
            </a:fld>
            <a:endParaRPr lang="en-US"/>
          </a:p>
        </p:txBody>
      </p:sp>
    </p:spTree>
    <p:extLst>
      <p:ext uri="{BB962C8B-B14F-4D97-AF65-F5344CB8AC3E}">
        <p14:creationId xmlns:p14="http://schemas.microsoft.com/office/powerpoint/2010/main" val="81481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CEP eligibility</a:t>
            </a:r>
            <a:r>
              <a:rPr lang="en-US" baseline="0" dirty="0" smtClean="0"/>
              <a:t> is based on April 1 data</a:t>
            </a:r>
          </a:p>
          <a:p>
            <a:endParaRPr lang="en-US" baseline="0" dirty="0" smtClean="0"/>
          </a:p>
          <a:p>
            <a:r>
              <a:rPr lang="en-US" baseline="0" dirty="0" smtClean="0"/>
              <a:t>On April 1 secure an enrollment list by student name for each school you are considering for Community Eligibility.</a:t>
            </a:r>
          </a:p>
          <a:p>
            <a:endParaRPr lang="en-US" baseline="0" dirty="0" smtClean="0"/>
          </a:p>
          <a:p>
            <a:r>
              <a:rPr lang="en-US" baseline="0" dirty="0" smtClean="0"/>
              <a:t>From April 1 – August 31 find the source of each students eligibility.  A student may only have one source.</a:t>
            </a:r>
          </a:p>
          <a:p>
            <a:r>
              <a:rPr lang="en-US" baseline="0" dirty="0" smtClean="0"/>
              <a:t>If the student was eligible for free meals by Direct Certification, Direct Certification extended, foster, migrant, homeless/runaway, SNAP letter, Administrative Application or </a:t>
            </a:r>
            <a:r>
              <a:rPr lang="en-US" baseline="0" dirty="0" err="1" smtClean="0"/>
              <a:t>Headstart</a:t>
            </a:r>
            <a:r>
              <a:rPr lang="en-US" baseline="0" dirty="0" smtClean="0"/>
              <a:t>/Even Start between July 1 2014 and April 1 2015, they should be counted in the Identified Student Count.	</a:t>
            </a:r>
          </a:p>
          <a:p>
            <a:endParaRPr lang="en-US" baseline="0" dirty="0" smtClean="0"/>
          </a:p>
          <a:p>
            <a:r>
              <a:rPr lang="en-US" baseline="0" dirty="0" smtClean="0"/>
              <a:t>You must keep the documentation available for the 4 years of CEP and an additional 3 years after that. Please do not archive this documentation as it will be needed for your administrative review. </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22</a:t>
            </a:fld>
            <a:endParaRPr lang="en-US"/>
          </a:p>
        </p:txBody>
      </p:sp>
    </p:spTree>
    <p:extLst>
      <p:ext uri="{BB962C8B-B14F-4D97-AF65-F5344CB8AC3E}">
        <p14:creationId xmlns:p14="http://schemas.microsoft.com/office/powerpoint/2010/main" val="1362848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will discuss the </a:t>
            </a:r>
            <a:r>
              <a:rPr lang="en-US" baseline="0" dirty="0" smtClean="0"/>
              <a:t>Notification and Publishing Requirements.</a:t>
            </a:r>
          </a:p>
          <a:p>
            <a:endParaRPr lang="en-US" baseline="0" dirty="0" smtClean="0"/>
          </a:p>
          <a:p>
            <a:r>
              <a:rPr lang="en-US" baseline="0" dirty="0" smtClean="0"/>
              <a:t>CNP will be using data we already have from direct certification on the FNS 742 – SFA Verification Collection Report to lessen the reporting burden on sponsors.</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23</a:t>
            </a:fld>
            <a:endParaRPr lang="en-US"/>
          </a:p>
        </p:txBody>
      </p:sp>
    </p:spTree>
    <p:extLst>
      <p:ext uri="{BB962C8B-B14F-4D97-AF65-F5344CB8AC3E}">
        <p14:creationId xmlns:p14="http://schemas.microsoft.com/office/powerpoint/2010/main" val="82729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timeline for Notification</a:t>
            </a:r>
            <a:r>
              <a:rPr lang="en-US" baseline="0" dirty="0" smtClean="0"/>
              <a:t> and Election.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April 15</a:t>
            </a:r>
            <a:r>
              <a:rPr lang="en-US" baseline="30000" dirty="0" smtClean="0"/>
              <a:t>th</a:t>
            </a:r>
            <a:r>
              <a:rPr lang="en-US" dirty="0" smtClean="0"/>
              <a:t>  - CNP provide guidance and election information to Sponsors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Data for this report is taken from existing data from the FNS-742 SFA Verification Collection</a:t>
            </a:r>
            <a:r>
              <a:rPr lang="en-US" baseline="0" dirty="0" smtClean="0"/>
              <a:t> Report.</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This is</a:t>
            </a:r>
            <a:r>
              <a:rPr lang="en-US" baseline="0" dirty="0" smtClean="0"/>
              <a:t> a school district level notification.  Some school districts may have individual schools that could qualify for CEP but the district as a whole does not.  School districts in this situation would not receive a notice unless it has sites participating in CEP.  The materials included in the notice will be posted to the CEP website by April 15 for everyone to use.</a:t>
            </a:r>
            <a:endParaRPr lang="en-US"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May 1</a:t>
            </a:r>
            <a:r>
              <a:rPr lang="en-US" baseline="30000" dirty="0" smtClean="0"/>
              <a:t>st</a:t>
            </a:r>
            <a:r>
              <a:rPr lang="en-US" dirty="0" smtClean="0"/>
              <a:t> - CNP publish lists of Sponsors and schools on their websites for public notification</a:t>
            </a:r>
          </a:p>
          <a:p>
            <a:pPr>
              <a:buClr>
                <a:schemeClr val="bg1"/>
              </a:buClr>
              <a:buNone/>
            </a:pPr>
            <a:endParaRPr lang="en-US" dirty="0" smtClean="0"/>
          </a:p>
          <a:p>
            <a:pPr defTabSz="931774">
              <a:buClr>
                <a:schemeClr val="bg1"/>
              </a:buClr>
              <a:defRPr/>
            </a:pPr>
            <a:r>
              <a:rPr lang="en-US" baseline="0" dirty="0" smtClean="0"/>
              <a:t>The list of schools is compiled from the Direct Certification that includes April 1 and the enrollment is based on the validated enrollment from October. This is mainly to alert sites to those that are eligible or may be potentially eligible for CEP</a:t>
            </a:r>
          </a:p>
          <a:p>
            <a:pPr marL="369783" lvl="1"/>
            <a:endParaRPr lang="en-US" dirty="0" smtClean="0"/>
          </a:p>
          <a:p>
            <a:r>
              <a:rPr lang="en-US" dirty="0" smtClean="0"/>
              <a:t>No later than May 1 of each School Year, </a:t>
            </a:r>
          </a:p>
          <a:p>
            <a:pPr lvl="1"/>
            <a:r>
              <a:rPr lang="en-US" dirty="0" smtClean="0"/>
              <a:t>CNP must publish lists of Sponsors and sites that are potentially eligible for CEP on the</a:t>
            </a:r>
            <a:r>
              <a:rPr lang="en-US" baseline="0" dirty="0" smtClean="0"/>
              <a:t> CNP </a:t>
            </a:r>
            <a:r>
              <a:rPr lang="en-US" dirty="0" smtClean="0"/>
              <a:t>website </a:t>
            </a:r>
          </a:p>
          <a:p>
            <a:pPr lvl="1"/>
            <a:endParaRPr lang="en-US" b="1" dirty="0" smtClean="0"/>
          </a:p>
          <a:p>
            <a:pPr lvl="1"/>
            <a:r>
              <a:rPr lang="en-US" b="1" dirty="0" smtClean="0"/>
              <a:t>No later than August 31</a:t>
            </a:r>
            <a:r>
              <a:rPr lang="en-US" b="1" baseline="30000" dirty="0" smtClean="0"/>
              <a:t>th</a:t>
            </a:r>
            <a:r>
              <a:rPr lang="en-US" b="1" dirty="0" smtClean="0"/>
              <a:t> </a:t>
            </a:r>
            <a:r>
              <a:rPr lang="en-US" dirty="0" smtClean="0"/>
              <a:t>– Sponsors</a:t>
            </a:r>
            <a:r>
              <a:rPr lang="en-US" baseline="0" dirty="0" smtClean="0"/>
              <a:t> a</a:t>
            </a:r>
            <a:r>
              <a:rPr lang="en-US" dirty="0" smtClean="0"/>
              <a:t>pply for CEP with CNP</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24</a:t>
            </a:fld>
            <a:endParaRPr lang="en-US"/>
          </a:p>
        </p:txBody>
      </p:sp>
    </p:spTree>
    <p:extLst>
      <p:ext uri="{BB962C8B-B14F-4D97-AF65-F5344CB8AC3E}">
        <p14:creationId xmlns:p14="http://schemas.microsoft.com/office/powerpoint/2010/main" val="2765446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heard this date</a:t>
            </a:r>
            <a:r>
              <a:rPr lang="en-US" baseline="0" dirty="0" smtClean="0"/>
              <a:t> several times.</a:t>
            </a:r>
          </a:p>
          <a:p>
            <a:r>
              <a:rPr lang="en-US" dirty="0" smtClean="0"/>
              <a:t>Per USDA</a:t>
            </a:r>
            <a:r>
              <a:rPr lang="en-US" baseline="0" dirty="0" smtClean="0"/>
              <a:t> policy memo </a:t>
            </a:r>
            <a:r>
              <a:rPr lang="en-US" sz="1200" dirty="0" smtClean="0">
                <a:solidFill>
                  <a:schemeClr val="accent1">
                    <a:lumMod val="75000"/>
                  </a:schemeClr>
                </a:solidFill>
              </a:rPr>
              <a:t>SP25-2015 Sponsors my apply up to Aug. 31</a:t>
            </a:r>
            <a:r>
              <a:rPr lang="en-US" sz="1200" baseline="30000" dirty="0" smtClean="0">
                <a:solidFill>
                  <a:schemeClr val="accent1">
                    <a:lumMod val="75000"/>
                  </a:schemeClr>
                </a:solidFill>
              </a:rPr>
              <a:t>st</a:t>
            </a:r>
            <a:r>
              <a:rPr lang="en-US" sz="1200" dirty="0" smtClean="0">
                <a:solidFill>
                  <a:schemeClr val="accent1">
                    <a:lumMod val="75000"/>
                  </a:schemeClr>
                </a:solidFill>
              </a:rPr>
              <a:t>. In the current school year</a:t>
            </a:r>
            <a:r>
              <a:rPr lang="en-US" dirty="0" smtClean="0">
                <a:solidFill>
                  <a:schemeClr val="accent1">
                    <a:lumMod val="75000"/>
                  </a:schemeClr>
                </a:solidFill>
              </a:rPr>
              <a:t>.</a:t>
            </a:r>
            <a:r>
              <a:rPr lang="en-US" baseline="0" dirty="0" smtClean="0"/>
              <a:t> </a:t>
            </a:r>
            <a:r>
              <a:rPr lang="en-US" dirty="0" smtClean="0"/>
              <a:t>Submit request to CNP :</a:t>
            </a:r>
          </a:p>
          <a:p>
            <a:endParaRPr lang="en-US" dirty="0" smtClean="0"/>
          </a:p>
          <a:p>
            <a:pPr marL="628650" lvl="1" indent="-171450">
              <a:buFont typeface="Arial" panose="020B0604020202020204" pitchFamily="34" charset="0"/>
              <a:buChar char="•"/>
            </a:pPr>
            <a:r>
              <a:rPr lang="en-US" dirty="0" smtClean="0"/>
              <a:t>Identified school or school group</a:t>
            </a:r>
          </a:p>
          <a:p>
            <a:pPr marL="628650" lvl="1" indent="-171450">
              <a:buFont typeface="Arial" panose="020B0604020202020204" pitchFamily="34" charset="0"/>
              <a:buChar char="•"/>
            </a:pPr>
            <a:r>
              <a:rPr lang="en-US" dirty="0" smtClean="0"/>
              <a:t>Full identified student counts reflective of April 1</a:t>
            </a:r>
          </a:p>
          <a:p>
            <a:pPr lvl="2"/>
            <a:endParaRPr lang="en-US"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25</a:t>
            </a:fld>
            <a:endParaRPr lang="en-US"/>
          </a:p>
        </p:txBody>
      </p:sp>
    </p:spTree>
    <p:extLst>
      <p:ext uri="{BB962C8B-B14F-4D97-AF65-F5344CB8AC3E}">
        <p14:creationId xmlns:p14="http://schemas.microsoft.com/office/powerpoint/2010/main" val="22793959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meal</a:t>
            </a:r>
            <a:r>
              <a:rPr lang="en-US" b="1" baseline="0" dirty="0" smtClean="0"/>
              <a:t> counting rules are:</a:t>
            </a:r>
          </a:p>
          <a:p>
            <a:pPr marL="171450" indent="-171450">
              <a:buFont typeface="Arial" panose="020B0604020202020204" pitchFamily="34" charset="0"/>
              <a:buChar char="•"/>
            </a:pPr>
            <a:r>
              <a:rPr lang="en-US" baseline="0" dirty="0" smtClean="0"/>
              <a:t>One reimbursable meal per child per program</a:t>
            </a:r>
          </a:p>
          <a:p>
            <a:pPr marL="171450" indent="-171450">
              <a:buFont typeface="Arial" panose="020B0604020202020204" pitchFamily="34" charset="0"/>
              <a:buChar char="•"/>
            </a:pPr>
            <a:r>
              <a:rPr lang="en-US" baseline="0" dirty="0" smtClean="0"/>
              <a:t>And the Count is taken at the point of service. </a:t>
            </a:r>
            <a:endParaRPr lang="en-US" dirty="0" smtClean="0"/>
          </a:p>
          <a:p>
            <a:pPr marL="171450" indent="-171450">
              <a:buFont typeface="Arial" panose="020B0604020202020204" pitchFamily="34" charset="0"/>
              <a:buChar char="•"/>
            </a:pPr>
            <a:r>
              <a:rPr lang="en-US" dirty="0" smtClean="0"/>
              <a:t>A clicker,</a:t>
            </a:r>
            <a:r>
              <a:rPr lang="en-US" baseline="0" dirty="0" smtClean="0"/>
              <a:t> tally sheet or electronic system may be used to record meals as they are counted.</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26</a:t>
            </a:fld>
            <a:endParaRPr lang="en-US"/>
          </a:p>
        </p:txBody>
      </p:sp>
    </p:spTree>
    <p:extLst>
      <p:ext uri="{BB962C8B-B14F-4D97-AF65-F5344CB8AC3E}">
        <p14:creationId xmlns:p14="http://schemas.microsoft.com/office/powerpoint/2010/main" val="3390333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Record Keeping</a:t>
            </a:r>
            <a:r>
              <a:rPr lang="en-US" baseline="0" dirty="0" smtClean="0"/>
              <a:t> </a:t>
            </a:r>
            <a:r>
              <a:rPr lang="en-US" dirty="0" smtClean="0"/>
              <a:t>and Reporting</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27</a:t>
            </a:fld>
            <a:endParaRPr lang="en-US"/>
          </a:p>
        </p:txBody>
      </p:sp>
    </p:spTree>
    <p:extLst>
      <p:ext uri="{BB962C8B-B14F-4D97-AF65-F5344CB8AC3E}">
        <p14:creationId xmlns:p14="http://schemas.microsoft.com/office/powerpoint/2010/main" val="324720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lists the records that must be retained each year of CEP. A 4-year cycle of records may be discarded 3 years after the end of the 4</a:t>
            </a:r>
            <a:r>
              <a:rPr lang="en-US" baseline="30000" dirty="0" smtClean="0"/>
              <a:t>th</a:t>
            </a:r>
            <a:r>
              <a:rPr lang="en-US" baseline="0" dirty="0" smtClean="0"/>
              <a:t> year of CEP.</a:t>
            </a:r>
          </a:p>
          <a:p>
            <a:endParaRPr lang="en-US" dirty="0"/>
          </a:p>
          <a:p>
            <a:r>
              <a:rPr lang="en-US" dirty="0"/>
              <a:t>This is the list of records that must be retained each year of CEP. </a:t>
            </a:r>
          </a:p>
          <a:p>
            <a:pPr marL="751122" marR="0" lvl="1" indent="-288893"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smtClean="0">
                <a:solidFill>
                  <a:schemeClr val="accent1">
                    <a:lumMod val="75000"/>
                  </a:schemeClr>
                </a:solidFill>
              </a:rPr>
              <a:t>Identified </a:t>
            </a:r>
            <a:r>
              <a:rPr lang="en-US" dirty="0">
                <a:solidFill>
                  <a:schemeClr val="accent1">
                    <a:lumMod val="75000"/>
                  </a:schemeClr>
                </a:solidFill>
              </a:rPr>
              <a:t>student </a:t>
            </a:r>
            <a:r>
              <a:rPr lang="en-US" dirty="0" smtClean="0">
                <a:solidFill>
                  <a:schemeClr val="accent1">
                    <a:lumMod val="75000"/>
                  </a:schemeClr>
                </a:solidFill>
              </a:rPr>
              <a:t>data (i.e. direct cert. lists, foster lists,</a:t>
            </a:r>
            <a:r>
              <a:rPr lang="en-US" baseline="0" dirty="0" smtClean="0">
                <a:solidFill>
                  <a:schemeClr val="accent1">
                    <a:lumMod val="75000"/>
                  </a:schemeClr>
                </a:solidFill>
              </a:rPr>
              <a:t> migrant list, ext.…)</a:t>
            </a:r>
            <a:r>
              <a:rPr lang="en-US" sz="1200" dirty="0" smtClean="0"/>
              <a:t> documents inclusive of  April 1</a:t>
            </a:r>
            <a:endParaRPr lang="en-US" dirty="0">
              <a:solidFill>
                <a:schemeClr val="accent1">
                  <a:lumMod val="75000"/>
                </a:schemeClr>
              </a:solidFill>
            </a:endParaRPr>
          </a:p>
          <a:p>
            <a:pPr marL="751122" marR="0" lvl="1" indent="-288893"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smtClean="0">
                <a:solidFill>
                  <a:schemeClr val="accent1">
                    <a:lumMod val="75000"/>
                  </a:schemeClr>
                </a:solidFill>
              </a:rPr>
              <a:t>Enrollment</a:t>
            </a:r>
            <a:r>
              <a:rPr lang="en-US" sz="1200" dirty="0" smtClean="0"/>
              <a:t> list  as of April 1</a:t>
            </a:r>
            <a:endParaRPr lang="en-US" dirty="0">
              <a:solidFill>
                <a:schemeClr val="accent1">
                  <a:lumMod val="75000"/>
                </a:schemeClr>
              </a:solidFill>
            </a:endParaRPr>
          </a:p>
          <a:p>
            <a:pPr marL="751122" lvl="1" indent="-288893">
              <a:buFont typeface="Wingdings" panose="05000000000000000000" pitchFamily="2" charset="2"/>
              <a:buChar char="Ø"/>
            </a:pPr>
            <a:r>
              <a:rPr lang="en-US" dirty="0">
                <a:solidFill>
                  <a:schemeClr val="accent1">
                    <a:lumMod val="75000"/>
                  </a:schemeClr>
                </a:solidFill>
              </a:rPr>
              <a:t>Calculation of the Identified Student Percentage</a:t>
            </a:r>
          </a:p>
          <a:p>
            <a:pPr marL="751122" lvl="1" indent="-288893">
              <a:buFont typeface="Wingdings" panose="05000000000000000000" pitchFamily="2" charset="2"/>
              <a:buChar char="Ø"/>
            </a:pPr>
            <a:r>
              <a:rPr lang="en-US" dirty="0">
                <a:solidFill>
                  <a:schemeClr val="accent1">
                    <a:lumMod val="75000"/>
                  </a:schemeClr>
                </a:solidFill>
              </a:rPr>
              <a:t>Annual selection of  Identified Student Percentage</a:t>
            </a:r>
          </a:p>
          <a:p>
            <a:pPr marL="751122" lvl="1" indent="-288893">
              <a:buFont typeface="Wingdings" panose="05000000000000000000" pitchFamily="2" charset="2"/>
              <a:buChar char="Ø"/>
            </a:pPr>
            <a:r>
              <a:rPr lang="en-US" dirty="0">
                <a:solidFill>
                  <a:schemeClr val="accent1">
                    <a:lumMod val="75000"/>
                  </a:schemeClr>
                </a:solidFill>
              </a:rPr>
              <a:t>Total number of breakfasts and lunches served daily</a:t>
            </a:r>
          </a:p>
          <a:p>
            <a:pPr marL="751122" lvl="1" indent="-288893">
              <a:buFont typeface="Wingdings" panose="05000000000000000000" pitchFamily="2" charset="2"/>
              <a:buChar char="Ø"/>
            </a:pPr>
            <a:r>
              <a:rPr lang="en-US" dirty="0">
                <a:solidFill>
                  <a:schemeClr val="accent1">
                    <a:lumMod val="75000"/>
                  </a:schemeClr>
                </a:solidFill>
              </a:rPr>
              <a:t>Percentages used to claim meal reimbursement</a:t>
            </a:r>
          </a:p>
          <a:p>
            <a:pPr marL="751122" lvl="1" indent="-288893">
              <a:buFont typeface="Wingdings" panose="05000000000000000000" pitchFamily="2" charset="2"/>
              <a:buChar char="Ø"/>
            </a:pPr>
            <a:r>
              <a:rPr lang="en-US" dirty="0">
                <a:solidFill>
                  <a:schemeClr val="accent1">
                    <a:lumMod val="75000"/>
                  </a:schemeClr>
                </a:solidFill>
              </a:rPr>
              <a:t>Non-Federal funding sources to cover excess meal costs</a:t>
            </a:r>
          </a:p>
          <a:p>
            <a:pPr marL="751122" lvl="1" indent="-288893">
              <a:buFont typeface="Wingdings" panose="05000000000000000000" pitchFamily="2" charset="2"/>
              <a:buChar char="Ø"/>
            </a:pPr>
            <a:r>
              <a:rPr lang="en-US" dirty="0">
                <a:solidFill>
                  <a:schemeClr val="accent1">
                    <a:lumMod val="75000"/>
                  </a:schemeClr>
                </a:solidFill>
              </a:rPr>
              <a:t>School-level data provided to CNP </a:t>
            </a:r>
            <a:r>
              <a:rPr lang="en-US" dirty="0" smtClean="0">
                <a:solidFill>
                  <a:schemeClr val="accent1">
                    <a:lumMod val="75000"/>
                  </a:schemeClr>
                </a:solidFill>
              </a:rPr>
              <a:t>          </a:t>
            </a:r>
            <a:endParaRPr lang="en-US" dirty="0"/>
          </a:p>
          <a:p>
            <a:endParaRPr lang="en-US" dirty="0"/>
          </a:p>
          <a:p>
            <a:r>
              <a:rPr lang="en-US" baseline="0" dirty="0" smtClean="0"/>
              <a:t>What to keep:</a:t>
            </a:r>
          </a:p>
          <a:p>
            <a:r>
              <a:rPr lang="en-US" baseline="0" dirty="0" smtClean="0"/>
              <a:t>Identified Student documents – DC lists, migrant lists, homeless/runaways lists, foster documentation, etc. </a:t>
            </a:r>
          </a:p>
          <a:p>
            <a:r>
              <a:rPr lang="en-US" baseline="0" dirty="0" smtClean="0"/>
              <a:t>Calculation of ISP, Initial election forms…</a:t>
            </a:r>
            <a:endParaRPr lang="en-US" dirty="0" smtClean="0"/>
          </a:p>
          <a:p>
            <a:endParaRPr lang="en-US" dirty="0" smtClean="0"/>
          </a:p>
          <a:p>
            <a:r>
              <a:rPr lang="en-US" dirty="0" smtClean="0"/>
              <a:t>A </a:t>
            </a:r>
            <a:r>
              <a:rPr lang="en-US" dirty="0"/>
              <a:t>4-year cycle of records may be discarded 3 years after the end of the 4</a:t>
            </a:r>
            <a:r>
              <a:rPr lang="en-US" baseline="30000" dirty="0"/>
              <a:t>th</a:t>
            </a:r>
            <a:r>
              <a:rPr lang="en-US" dirty="0"/>
              <a:t> year.</a:t>
            </a:r>
          </a:p>
          <a:p>
            <a:r>
              <a:rPr lang="en-US" baseline="0" dirty="0" smtClean="0"/>
              <a:t>For example: </a:t>
            </a:r>
            <a:r>
              <a:rPr lang="en-US" dirty="0" smtClean="0"/>
              <a:t>If </a:t>
            </a:r>
            <a:r>
              <a:rPr lang="en-US" dirty="0"/>
              <a:t>you start CEP in </a:t>
            </a:r>
            <a:r>
              <a:rPr lang="en-US" dirty="0" smtClean="0"/>
              <a:t>2015-16, </a:t>
            </a:r>
            <a:r>
              <a:rPr lang="en-US" dirty="0"/>
              <a:t>the records may be discarded </a:t>
            </a:r>
            <a:r>
              <a:rPr lang="en-US" dirty="0" smtClean="0"/>
              <a:t>after June 30, 2022.</a:t>
            </a:r>
            <a:endParaRPr lang="en-US" dirty="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28</a:t>
            </a:fld>
            <a:endParaRPr lang="en-US"/>
          </a:p>
        </p:txBody>
      </p:sp>
    </p:spTree>
    <p:extLst>
      <p:ext uri="{BB962C8B-B14F-4D97-AF65-F5344CB8AC3E}">
        <p14:creationId xmlns:p14="http://schemas.microsoft.com/office/powerpoint/2010/main" val="3889310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Child Nutrition Programs is also responsible for publishing to the public through the Web those sponsors and schools that may be eligible to participate in CEP.</a:t>
            </a:r>
          </a:p>
          <a:p>
            <a:r>
              <a:rPr lang="en-US" dirty="0" smtClean="0"/>
              <a:t>These</a:t>
            </a:r>
            <a:r>
              <a:rPr lang="en-US" baseline="0" dirty="0" smtClean="0"/>
              <a:t> lists will be posted to the CNP Website by May 1 each year.</a:t>
            </a:r>
          </a:p>
          <a:p>
            <a:endParaRPr lang="en-US" baseline="0" dirty="0" smtClean="0"/>
          </a:p>
          <a:p>
            <a:r>
              <a:rPr lang="en-US" baseline="0" dirty="0" smtClean="0"/>
              <a:t>The list of schools is compiled from the Direct Certification that includes April 1.  This year the Direct Certification covering April 1 will be available by April 7th.</a:t>
            </a:r>
          </a:p>
          <a:p>
            <a:endParaRPr lang="en-US" dirty="0" smtClean="0"/>
          </a:p>
          <a:p>
            <a:r>
              <a:rPr lang="en-US" dirty="0" smtClean="0"/>
              <a:t>These lists are not definitive</a:t>
            </a:r>
            <a:r>
              <a:rPr lang="en-US" baseline="0" dirty="0" smtClean="0"/>
              <a:t> and are only meant as a guide.  Sponsors must use their own actual data when electing CEP.</a:t>
            </a:r>
          </a:p>
          <a:p>
            <a:endParaRPr lang="en-US" baseline="0" dirty="0" smtClean="0"/>
          </a:p>
          <a:p>
            <a:r>
              <a:rPr lang="en-US" baseline="0" dirty="0" smtClean="0"/>
              <a:t>The website for all things CEP is http://education.alaska.gov/tls/cnp/cep.html</a:t>
            </a:r>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29</a:t>
            </a:fld>
            <a:endParaRPr lang="en-US"/>
          </a:p>
        </p:txBody>
      </p:sp>
    </p:spTree>
    <p:extLst>
      <p:ext uri="{BB962C8B-B14F-4D97-AF65-F5344CB8AC3E}">
        <p14:creationId xmlns:p14="http://schemas.microsoft.com/office/powerpoint/2010/main" val="1779939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wonder? </a:t>
            </a:r>
          </a:p>
          <a:p>
            <a:r>
              <a:rPr lang="en-US" b="1" dirty="0" smtClean="0"/>
              <a:t>In Districts that have some CEP and some non-CEP schools, how are CEP schools taken into account for the purposes of Paid Lunch Equity (PLE)? </a:t>
            </a:r>
            <a:endParaRPr lang="en-US" dirty="0" smtClean="0"/>
          </a:p>
          <a:p>
            <a:endParaRPr lang="en-US" dirty="0" smtClean="0"/>
          </a:p>
          <a:p>
            <a:r>
              <a:rPr lang="en-US" dirty="0" smtClean="0"/>
              <a:t>In districts that have some CEP schools and some pricing schools, CEP schools would not be factored into the calculation for the average weighted price for the PLE requirement. </a:t>
            </a:r>
          </a:p>
          <a:p>
            <a:endParaRPr lang="en-US" dirty="0" smtClean="0"/>
          </a:p>
          <a:p>
            <a:r>
              <a:rPr lang="en-US" dirty="0" smtClean="0"/>
              <a:t>See USDA Policy memo SP 39-2011 (Revised), Child Nutrition Reauthorization 2010: Guidance on Paid Lunch Equity and Revenue from Non-program Foods, available at: http://www.fns.usda.gov/sites/default/files/SP39-2011r.pdf</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31</a:t>
            </a:fld>
            <a:endParaRPr lang="en-US"/>
          </a:p>
        </p:txBody>
      </p:sp>
    </p:spTree>
    <p:extLst>
      <p:ext uri="{BB962C8B-B14F-4D97-AF65-F5344CB8AC3E}">
        <p14:creationId xmlns:p14="http://schemas.microsoft.com/office/powerpoint/2010/main" val="42616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today’s session we will be covering:</a:t>
            </a:r>
          </a:p>
          <a:p>
            <a:pPr marL="171450" indent="-171450">
              <a:buFont typeface="Arial" panose="020B0604020202020204" pitchFamily="34" charset="0"/>
              <a:buChar char="•"/>
            </a:pPr>
            <a:r>
              <a:rPr lang="en-US" baseline="0" dirty="0" smtClean="0"/>
              <a:t>Benefits of the Community Eligibility</a:t>
            </a:r>
          </a:p>
          <a:p>
            <a:pPr marL="171450" indent="-171450">
              <a:buFont typeface="Arial" panose="020B0604020202020204" pitchFamily="34" charset="0"/>
              <a:buChar char="•"/>
            </a:pPr>
            <a:r>
              <a:rPr lang="en-US" baseline="0" dirty="0" smtClean="0"/>
              <a:t>Terms</a:t>
            </a:r>
          </a:p>
          <a:p>
            <a:pPr marL="171450" indent="-171450">
              <a:buFont typeface="Arial" panose="020B0604020202020204" pitchFamily="34" charset="0"/>
              <a:buChar char="•"/>
            </a:pPr>
            <a:r>
              <a:rPr lang="en-US" baseline="0" dirty="0" smtClean="0"/>
              <a:t>Eligibility and approval process</a:t>
            </a:r>
          </a:p>
          <a:p>
            <a:pPr marL="171450" indent="-171450">
              <a:buFont typeface="Arial" panose="020B0604020202020204" pitchFamily="34" charset="0"/>
              <a:buChar char="•"/>
            </a:pPr>
            <a:r>
              <a:rPr lang="en-US" baseline="0" dirty="0" smtClean="0"/>
              <a:t>Notification and Publishing requirements</a:t>
            </a:r>
          </a:p>
          <a:p>
            <a:pPr marL="171450" indent="-171450">
              <a:buFont typeface="Arial" panose="020B0604020202020204" pitchFamily="34" charset="0"/>
              <a:buChar char="•"/>
            </a:pPr>
            <a:r>
              <a:rPr lang="en-US" baseline="0" dirty="0" smtClean="0"/>
              <a:t>Claiming and Recordkeeping</a:t>
            </a:r>
          </a:p>
          <a:p>
            <a:pPr marL="171450" indent="-171450">
              <a:buFont typeface="Arial" panose="020B0604020202020204" pitchFamily="34" charset="0"/>
              <a:buChar char="•"/>
            </a:pPr>
            <a:r>
              <a:rPr lang="en-US" baseline="0" dirty="0" smtClean="0"/>
              <a:t>Questions and Discussion (Time ?)</a:t>
            </a:r>
          </a:p>
          <a:p>
            <a:endParaRPr lang="en-US" baseline="0" dirty="0" smtClean="0"/>
          </a:p>
          <a:p>
            <a:pPr defTabSz="931774">
              <a:defRPr/>
            </a:pPr>
            <a:r>
              <a:rPr lang="en-US" dirty="0" smtClean="0"/>
              <a:t>The Community</a:t>
            </a:r>
            <a:r>
              <a:rPr lang="en-US" baseline="0" dirty="0" smtClean="0"/>
              <a:t> Eligibility Provision is part of the Healthy, Hunger-Free Kids Act of 2010. </a:t>
            </a:r>
          </a:p>
          <a:p>
            <a:pPr defTabSz="931774">
              <a:defRPr/>
            </a:pPr>
            <a:r>
              <a:rPr lang="en-US" baseline="0" dirty="0" smtClean="0"/>
              <a:t>On July 1, 2014, the Provision was made available nationwide.</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18563522-2DC3-4BBC-BFFB-FB6C4C8AEED9}" type="slidenum">
              <a:rPr lang="en-US" smtClean="0"/>
              <a:t>3</a:t>
            </a:fld>
            <a:endParaRPr lang="en-US"/>
          </a:p>
        </p:txBody>
      </p:sp>
    </p:spTree>
    <p:extLst>
      <p:ext uri="{BB962C8B-B14F-4D97-AF65-F5344CB8AC3E}">
        <p14:creationId xmlns:p14="http://schemas.microsoft.com/office/powerpoint/2010/main" val="1321168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Do sponsors and schools electing the CEP conduct verification? </a:t>
            </a:r>
          </a:p>
          <a:p>
            <a:endParaRPr lang="en-US" dirty="0" smtClean="0"/>
          </a:p>
          <a:p>
            <a:r>
              <a:rPr lang="en-US" dirty="0" smtClean="0"/>
              <a:t>No, since applications are not collected, sponsors are exempt from verification for the schools electing CEP, however a verification summary report with</a:t>
            </a:r>
            <a:r>
              <a:rPr lang="en-US" baseline="0" dirty="0" smtClean="0"/>
              <a:t> sections 1-3 completed </a:t>
            </a:r>
            <a:r>
              <a:rPr lang="en-US" dirty="0" smtClean="0"/>
              <a:t>must still be</a:t>
            </a:r>
            <a:r>
              <a:rPr lang="en-US" baseline="0" dirty="0" smtClean="0"/>
              <a:t> submitted for sites on CEP</a:t>
            </a:r>
            <a:r>
              <a:rPr lang="en-US" dirty="0" smtClean="0"/>
              <a:t>. Sponsors with some, but not all schools electing the CEP must still conduct verification in the schools not electing the CEP. </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32</a:t>
            </a:fld>
            <a:endParaRPr lang="en-US"/>
          </a:p>
        </p:txBody>
      </p:sp>
    </p:spTree>
    <p:extLst>
      <p:ext uri="{BB962C8B-B14F-4D97-AF65-F5344CB8AC3E}">
        <p14:creationId xmlns:p14="http://schemas.microsoft.com/office/powerpoint/2010/main" val="2138012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Student transfers </a:t>
            </a:r>
          </a:p>
          <a:p>
            <a:r>
              <a:rPr lang="en-US" dirty="0"/>
              <a:t>Within </a:t>
            </a:r>
            <a:r>
              <a:rPr lang="en-US" dirty="0" smtClean="0"/>
              <a:t>Same Sponsor</a:t>
            </a:r>
            <a:endParaRPr lang="en-US" dirty="0"/>
          </a:p>
          <a:p>
            <a:r>
              <a:rPr lang="en-US" dirty="0"/>
              <a:t>	from CEP school to </a:t>
            </a:r>
            <a:r>
              <a:rPr lang="en-US" dirty="0" smtClean="0"/>
              <a:t>school </a:t>
            </a:r>
            <a:r>
              <a:rPr lang="en-US" dirty="0"/>
              <a:t>using standard </a:t>
            </a:r>
            <a:r>
              <a:rPr lang="en-US" dirty="0" smtClean="0"/>
              <a:t>counting</a:t>
            </a:r>
            <a:r>
              <a:rPr lang="en-US" baseline="0" dirty="0" smtClean="0"/>
              <a:t> &amp; </a:t>
            </a:r>
            <a:r>
              <a:rPr lang="en-US" dirty="0" smtClean="0"/>
              <a:t>claiming</a:t>
            </a:r>
            <a:endParaRPr lang="en-US" dirty="0"/>
          </a:p>
          <a:p>
            <a:pPr lvl="1"/>
            <a:r>
              <a:rPr lang="en-US" dirty="0"/>
              <a:t>		Extend free meal </a:t>
            </a:r>
            <a:r>
              <a:rPr lang="en-US" dirty="0" smtClean="0"/>
              <a:t>benefits</a:t>
            </a:r>
            <a:r>
              <a:rPr lang="en-US" baseline="0" dirty="0" smtClean="0"/>
              <a:t> for 10 days until school can determine eligibility status or process a household application.</a:t>
            </a:r>
            <a:endParaRPr lang="en-US" dirty="0"/>
          </a:p>
          <a:p>
            <a:pPr lvl="1"/>
            <a:r>
              <a:rPr lang="en-US" dirty="0"/>
              <a:t>	</a:t>
            </a:r>
          </a:p>
          <a:p>
            <a:r>
              <a:rPr lang="en-US" dirty="0"/>
              <a:t>To another Sponsor</a:t>
            </a:r>
          </a:p>
          <a:p>
            <a:r>
              <a:rPr lang="en-US" dirty="0"/>
              <a:t>	At </a:t>
            </a:r>
            <a:r>
              <a:rPr lang="en-US" dirty="0" smtClean="0"/>
              <a:t>the discretion </a:t>
            </a:r>
            <a:r>
              <a:rPr lang="en-US" dirty="0"/>
              <a:t>of receiving Sponsor</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		Extend free meal </a:t>
            </a:r>
            <a:r>
              <a:rPr lang="en-US" dirty="0" smtClean="0"/>
              <a:t>benefits, for 10 days until school can</a:t>
            </a:r>
            <a:r>
              <a:rPr lang="en-US" baseline="0" dirty="0" smtClean="0"/>
              <a:t> determine eligibility status or process a household application.</a:t>
            </a:r>
            <a:endParaRPr lang="en-US" dirty="0" smtClean="0"/>
          </a:p>
          <a:p>
            <a:pPr lvl="1"/>
            <a:endParaRPr lang="en-US" dirty="0"/>
          </a:p>
          <a:p>
            <a:r>
              <a:rPr lang="en-US" dirty="0"/>
              <a:t> Student transfers to a new non CEP school before the new school year</a:t>
            </a:r>
          </a:p>
          <a:p>
            <a:pPr marL="462229" lvl="1"/>
            <a:r>
              <a:rPr lang="en-US" dirty="0"/>
              <a:t>	</a:t>
            </a:r>
            <a:r>
              <a:rPr lang="en-US" dirty="0">
                <a:solidFill>
                  <a:schemeClr val="accent1">
                    <a:lumMod val="75000"/>
                  </a:schemeClr>
                </a:solidFill>
              </a:rPr>
              <a:t>Student must submit </a:t>
            </a:r>
            <a:r>
              <a:rPr lang="en-US" dirty="0" smtClean="0">
                <a:solidFill>
                  <a:schemeClr val="accent1">
                    <a:lumMod val="75000"/>
                  </a:schemeClr>
                </a:solidFill>
              </a:rPr>
              <a:t>a</a:t>
            </a:r>
            <a:r>
              <a:rPr lang="en-US" baseline="0" dirty="0" smtClean="0">
                <a:solidFill>
                  <a:schemeClr val="accent1">
                    <a:lumMod val="75000"/>
                  </a:schemeClr>
                </a:solidFill>
              </a:rPr>
              <a:t> household </a:t>
            </a:r>
            <a:r>
              <a:rPr lang="en-US" dirty="0" smtClean="0">
                <a:solidFill>
                  <a:schemeClr val="accent1">
                    <a:lumMod val="75000"/>
                  </a:schemeClr>
                </a:solidFill>
              </a:rPr>
              <a:t>application</a:t>
            </a:r>
            <a:endParaRPr lang="en-US" dirty="0">
              <a:solidFill>
                <a:schemeClr val="accent1">
                  <a:lumMod val="75000"/>
                </a:schemeClr>
              </a:solidFill>
            </a:endParaRPr>
          </a:p>
          <a:p>
            <a:pPr lvl="1"/>
            <a:endParaRPr lang="en-US" dirty="0"/>
          </a:p>
          <a:p>
            <a:pPr lvl="1"/>
            <a:endParaRPr lang="en-US" dirty="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33</a:t>
            </a:fld>
            <a:endParaRPr lang="en-US"/>
          </a:p>
        </p:txBody>
      </p:sp>
    </p:spTree>
    <p:extLst>
      <p:ext uri="{BB962C8B-B14F-4D97-AF65-F5344CB8AC3E}">
        <p14:creationId xmlns:p14="http://schemas.microsoft.com/office/powerpoint/2010/main" val="1873944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have heard this date</a:t>
            </a:r>
            <a:r>
              <a:rPr lang="en-US" baseline="0" dirty="0" smtClean="0"/>
              <a:t> several times submit the CEP application by</a:t>
            </a:r>
            <a:r>
              <a:rPr lang="en-US" dirty="0" smtClean="0"/>
              <a:t> June 30</a:t>
            </a:r>
            <a:r>
              <a:rPr lang="en-US" baseline="30000" dirty="0" smtClean="0"/>
              <a:t>th</a:t>
            </a:r>
            <a:r>
              <a:rPr lang="en-US" dirty="0" smtClean="0"/>
              <a:t>  each year. </a:t>
            </a:r>
            <a:r>
              <a:rPr lang="en-US" baseline="0" dirty="0" smtClean="0"/>
              <a:t> However in accordance with USDA policy memo SP25-2015, Sponsors my apply up to Aug. 31</a:t>
            </a:r>
            <a:r>
              <a:rPr lang="en-US" baseline="30000" dirty="0" smtClean="0"/>
              <a:t>st</a:t>
            </a:r>
            <a:r>
              <a:rPr lang="en-US" baseline="0" dirty="0" smtClean="0"/>
              <a:t>. In school year 2015-2016. </a:t>
            </a:r>
          </a:p>
          <a:p>
            <a:endParaRPr lang="en-US" dirty="0" smtClean="0"/>
          </a:p>
          <a:p>
            <a:r>
              <a:rPr lang="en-US" dirty="0" smtClean="0"/>
              <a:t>Submit request to CNP :</a:t>
            </a:r>
          </a:p>
          <a:p>
            <a:endParaRPr lang="en-US" dirty="0" smtClean="0"/>
          </a:p>
          <a:p>
            <a:pPr lvl="1"/>
            <a:r>
              <a:rPr lang="en-US" dirty="0" smtClean="0"/>
              <a:t>CEP Application with Identified school or school group, and Identified student back-up data</a:t>
            </a:r>
          </a:p>
          <a:p>
            <a:pPr lvl="1"/>
            <a:endParaRPr lang="en-US" dirty="0" smtClean="0"/>
          </a:p>
          <a:p>
            <a:pPr lvl="1"/>
            <a:r>
              <a:rPr lang="en-US" dirty="0" smtClean="0"/>
              <a:t>Keep</a:t>
            </a:r>
            <a:r>
              <a:rPr lang="en-US" baseline="0" dirty="0" smtClean="0"/>
              <a:t> on file:</a:t>
            </a:r>
            <a:endParaRPr lang="en-US" dirty="0" smtClean="0"/>
          </a:p>
          <a:p>
            <a:pPr lvl="1"/>
            <a:r>
              <a:rPr lang="en-US" dirty="0" smtClean="0"/>
              <a:t>Full identified student counts reflective of April 1,</a:t>
            </a:r>
            <a:r>
              <a:rPr lang="en-US" baseline="0" dirty="0" smtClean="0"/>
              <a:t> data. </a:t>
            </a:r>
            <a:r>
              <a:rPr lang="en-US" dirty="0" smtClean="0"/>
              <a:t>This should</a:t>
            </a:r>
            <a:r>
              <a:rPr lang="en-US" baseline="0" dirty="0" smtClean="0"/>
              <a:t> include Direct Cert. lists up to May, any migrant lists, homeless and runaway lists, and any possible head start students or categorically eligible students.</a:t>
            </a:r>
          </a:p>
          <a:p>
            <a:pPr lvl="1"/>
            <a:endParaRPr lang="en-US" dirty="0" smtClean="0"/>
          </a:p>
          <a:p>
            <a:r>
              <a:rPr lang="en-US" dirty="0" smtClean="0"/>
              <a:t>With approval,</a:t>
            </a:r>
            <a:r>
              <a:rPr lang="en-US" baseline="0" dirty="0" smtClean="0"/>
              <a:t> you will submit:</a:t>
            </a:r>
            <a:endParaRPr lang="en-US" dirty="0" smtClean="0"/>
          </a:p>
          <a:p>
            <a:pPr lvl="1"/>
            <a:r>
              <a:rPr lang="en-US" dirty="0" smtClean="0"/>
              <a:t> An Amended</a:t>
            </a:r>
            <a:r>
              <a:rPr lang="en-US" baseline="0" dirty="0" smtClean="0"/>
              <a:t> </a:t>
            </a:r>
            <a:r>
              <a:rPr lang="en-US" dirty="0" smtClean="0"/>
              <a:t>Policy Statement </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34</a:t>
            </a:fld>
            <a:endParaRPr lang="en-US"/>
          </a:p>
        </p:txBody>
      </p:sp>
    </p:spTree>
    <p:extLst>
      <p:ext uri="{BB962C8B-B14F-4D97-AF65-F5344CB8AC3E}">
        <p14:creationId xmlns:p14="http://schemas.microsoft.com/office/powerpoint/2010/main" val="28894028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820"/>
              </a:spcBef>
            </a:pPr>
            <a:r>
              <a:rPr lang="en-US" dirty="0" smtClean="0"/>
              <a:t>CEP</a:t>
            </a:r>
            <a:r>
              <a:rPr lang="en-US" baseline="0" dirty="0" smtClean="0"/>
              <a:t> runs in 4 year cycle. At the end of the 4</a:t>
            </a:r>
            <a:r>
              <a:rPr lang="en-US" baseline="30000" dirty="0" smtClean="0"/>
              <a:t>th</a:t>
            </a:r>
            <a:r>
              <a:rPr lang="en-US" baseline="0" dirty="0" smtClean="0"/>
              <a:t> year </a:t>
            </a:r>
            <a:r>
              <a:rPr lang="en-US" dirty="0" smtClean="0"/>
              <a:t>a new identified student percentage as of April 1  is established. </a:t>
            </a:r>
          </a:p>
          <a:p>
            <a:pPr>
              <a:spcBef>
                <a:spcPts val="1820"/>
              </a:spcBef>
            </a:pPr>
            <a:r>
              <a:rPr lang="en-US" dirty="0" smtClean="0"/>
              <a:t>Sponsor may begin a new 4 year cycle if all eligibility criteria is met, with CNP concurrence.</a:t>
            </a:r>
          </a:p>
          <a:p>
            <a:pPr>
              <a:spcBef>
                <a:spcPts val="1820"/>
              </a:spcBef>
            </a:pPr>
            <a:r>
              <a:rPr lang="en-US" dirty="0" smtClean="0"/>
              <a:t>Sponsors and schools in year four with an identified student percentage between 30 and 40 percent may elect for additional year (a grace year)</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35</a:t>
            </a:fld>
            <a:endParaRPr lang="en-US"/>
          </a:p>
        </p:txBody>
      </p:sp>
    </p:spTree>
    <p:extLst>
      <p:ext uri="{BB962C8B-B14F-4D97-AF65-F5344CB8AC3E}">
        <p14:creationId xmlns:p14="http://schemas.microsoft.com/office/powerpoint/2010/main" val="1382042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from</a:t>
            </a:r>
            <a:r>
              <a:rPr lang="en-US" baseline="0" dirty="0" smtClean="0"/>
              <a:t> Provision 3 to CEP may be desirable.  It can be done in the Base Year or a non-base year.</a:t>
            </a:r>
          </a:p>
          <a:p>
            <a:r>
              <a:rPr lang="en-US" baseline="0" dirty="0" smtClean="0"/>
              <a:t>Like any other school, the identified student percentage must be 40% or greater to participate in CEP.</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36</a:t>
            </a:fld>
            <a:endParaRPr lang="en-US"/>
          </a:p>
        </p:txBody>
      </p:sp>
    </p:spTree>
    <p:extLst>
      <p:ext uri="{BB962C8B-B14F-4D97-AF65-F5344CB8AC3E}">
        <p14:creationId xmlns:p14="http://schemas.microsoft.com/office/powerpoint/2010/main" val="361787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dirty="0" smtClean="0"/>
              <a:t>Discontinuing</a:t>
            </a:r>
            <a:r>
              <a:rPr lang="en-US" sz="1200" baseline="0" dirty="0" smtClean="0"/>
              <a:t> CEP</a:t>
            </a:r>
          </a:p>
          <a:p>
            <a:pPr marL="0" indent="0" algn="l">
              <a:buFont typeface="Arial" panose="020B0604020202020204" pitchFamily="34" charset="0"/>
              <a:buNone/>
            </a:pPr>
            <a:endParaRPr lang="en-US" sz="1200" dirty="0" smtClean="0"/>
          </a:p>
          <a:p>
            <a:pPr marL="0" indent="0" algn="l">
              <a:buFont typeface="Arial" panose="020B0604020202020204" pitchFamily="34" charset="0"/>
              <a:buNone/>
            </a:pPr>
            <a:r>
              <a:rPr lang="en-US" sz="1200" dirty="0" smtClean="0"/>
              <a:t>CEP may be stopped at anytime through out the school</a:t>
            </a:r>
            <a:r>
              <a:rPr lang="en-US" sz="1200" baseline="0" dirty="0" smtClean="0"/>
              <a:t> year. If a school site or district decides to return to standard counting a claiming the school district must notify the families, they:</a:t>
            </a:r>
            <a:endParaRPr lang="en-US" sz="1200" dirty="0" smtClean="0"/>
          </a:p>
          <a:p>
            <a:pPr marL="342900" indent="-342900" algn="l">
              <a:buFont typeface="Arial" panose="020B0604020202020204" pitchFamily="34" charset="0"/>
              <a:buChar char="•"/>
            </a:pPr>
            <a:r>
              <a:rPr lang="en-US" sz="1200" dirty="0" smtClean="0"/>
              <a:t>Must distribute household applications</a:t>
            </a:r>
          </a:p>
          <a:p>
            <a:pPr marL="342900" indent="-342900" algn="l">
              <a:buFont typeface="Arial" panose="020B0604020202020204" pitchFamily="34" charset="0"/>
              <a:buChar char="•"/>
            </a:pPr>
            <a:r>
              <a:rPr lang="en-US" sz="1200" dirty="0" smtClean="0"/>
              <a:t>May continue to offer free meals for up to 30 days after notification, to</a:t>
            </a:r>
            <a:r>
              <a:rPr lang="en-US" sz="1200" baseline="0" dirty="0" smtClean="0"/>
              <a:t> allow families to return applications for processing</a:t>
            </a:r>
            <a:endParaRPr lang="en-US" sz="1200" dirty="0" smtClean="0"/>
          </a:p>
          <a:p>
            <a:pPr marL="342900" indent="-342900" algn="l">
              <a:buFont typeface="Arial" panose="020B0604020202020204" pitchFamily="34" charset="0"/>
              <a:buChar char="•"/>
            </a:pPr>
            <a:r>
              <a:rPr lang="en-US" sz="1200" dirty="0" smtClean="0"/>
              <a:t>Must submit an updated Policy Statement for a Pricing Program to CNP.</a:t>
            </a:r>
          </a:p>
          <a:p>
            <a:pPr marL="0" indent="0" algn="l">
              <a:buFont typeface="Arial" panose="020B0604020202020204" pitchFamily="34" charset="0"/>
              <a:buNone/>
            </a:pPr>
            <a:endParaRPr lang="en-US" sz="1200" dirty="0" smtClean="0"/>
          </a:p>
          <a:p>
            <a:pPr marL="0" indent="0" algn="l">
              <a:buFont typeface="Arial" panose="020B0604020202020204" pitchFamily="34" charset="0"/>
              <a:buNone/>
            </a:pPr>
            <a:r>
              <a:rPr lang="en-US" sz="1200" dirty="0" smtClean="0"/>
              <a:t>If a student was determined free based on a direct certification list or </a:t>
            </a:r>
            <a:r>
              <a:rPr lang="en-US" sz="1200" baseline="0" dirty="0" smtClean="0"/>
              <a:t>categorical eligibility list they may remain free until the new school year.</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37</a:t>
            </a:fld>
            <a:endParaRPr lang="en-US"/>
          </a:p>
        </p:txBody>
      </p:sp>
    </p:spTree>
    <p:extLst>
      <p:ext uri="{BB962C8B-B14F-4D97-AF65-F5344CB8AC3E}">
        <p14:creationId xmlns:p14="http://schemas.microsoft.com/office/powerpoint/2010/main" val="24254752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Free</a:t>
            </a:r>
            <a:r>
              <a:rPr lang="en-US" baseline="0" dirty="0" smtClean="0"/>
              <a:t> and reduced data in other programs to demonstrate socio-economic need.</a:t>
            </a:r>
          </a:p>
          <a:p>
            <a:r>
              <a:rPr lang="en-US" baseline="0" dirty="0" smtClean="0"/>
              <a:t>For  programs  needing the Free and Reduced Price %, you would use the claiming percentage for free.</a:t>
            </a:r>
            <a:endParaRPr lang="en-US" dirty="0" smtClean="0"/>
          </a:p>
          <a:p>
            <a:pPr algn="ctr"/>
            <a:endParaRPr lang="en-US" dirty="0" smtClean="0"/>
          </a:p>
          <a:p>
            <a:pPr algn="ctr"/>
            <a:r>
              <a:rPr lang="en-US" dirty="0" smtClean="0"/>
              <a:t>Identified Student Percentage x Multiplier 1.6</a:t>
            </a:r>
          </a:p>
          <a:p>
            <a:pPr algn="ctr"/>
            <a:endParaRPr lang="en-US" dirty="0" smtClean="0"/>
          </a:p>
          <a:p>
            <a:pPr defTabSz="924458">
              <a:defRPr/>
            </a:pPr>
            <a:r>
              <a:rPr lang="en-US" dirty="0" smtClean="0"/>
              <a:t>Title 1 -  Use US DOE Guidance.</a:t>
            </a:r>
            <a:r>
              <a:rPr lang="en-US" baseline="0" dirty="0" smtClean="0"/>
              <a:t>  It is posted to http://education.alaska.gov/tls/cnp/cep.html</a:t>
            </a:r>
            <a:endParaRPr lang="en-US" dirty="0" smtClean="0"/>
          </a:p>
          <a:p>
            <a:endParaRPr lang="en-US" dirty="0" smtClean="0"/>
          </a:p>
          <a:p>
            <a:r>
              <a:rPr lang="en-US" dirty="0" err="1" smtClean="0"/>
              <a:t>Erate</a:t>
            </a:r>
            <a:r>
              <a:rPr lang="en-US" dirty="0" smtClean="0"/>
              <a:t> – Use free and reduced price percentage from most recent year of standard counting and claiming.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38</a:t>
            </a:fld>
            <a:endParaRPr lang="en-US"/>
          </a:p>
        </p:txBody>
      </p:sp>
    </p:spTree>
    <p:extLst>
      <p:ext uri="{BB962C8B-B14F-4D97-AF65-F5344CB8AC3E}">
        <p14:creationId xmlns:p14="http://schemas.microsoft.com/office/powerpoint/2010/main" val="34609664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39</a:t>
            </a:fld>
            <a:endParaRPr lang="en-US"/>
          </a:p>
        </p:txBody>
      </p:sp>
    </p:spTree>
    <p:extLst>
      <p:ext uri="{BB962C8B-B14F-4D97-AF65-F5344CB8AC3E}">
        <p14:creationId xmlns:p14="http://schemas.microsoft.com/office/powerpoint/2010/main" val="865490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Benefits of Community Eligibility</a:t>
            </a:r>
            <a:r>
              <a:rPr lang="en-US" baseline="0" dirty="0" smtClean="0"/>
              <a:t> are a reduction or elimination of the following items:</a:t>
            </a:r>
          </a:p>
          <a:p>
            <a:pPr marL="171450" indent="-171450">
              <a:buFont typeface="Arial" panose="020B0604020202020204" pitchFamily="34" charset="0"/>
              <a:buChar char="•"/>
            </a:pPr>
            <a:r>
              <a:rPr lang="en-US" baseline="0" dirty="0" smtClean="0"/>
              <a:t>Application processing costs: including printing and mailing and staff time for processing applications</a:t>
            </a:r>
          </a:p>
          <a:p>
            <a:pPr marL="174708" indent="-174708">
              <a:buFont typeface="Arial" panose="020B0604020202020204" pitchFamily="34" charset="0"/>
              <a:buChar char="•"/>
            </a:pPr>
            <a:r>
              <a:rPr lang="en-US" baseline="0" dirty="0" smtClean="0"/>
              <a:t>Debt collection costs</a:t>
            </a:r>
          </a:p>
          <a:p>
            <a:pPr marL="174708" indent="-174708">
              <a:buFont typeface="Arial" panose="020B0604020202020204" pitchFamily="34" charset="0"/>
              <a:buChar char="•"/>
            </a:pPr>
            <a:r>
              <a:rPr lang="en-US" baseline="0" dirty="0" smtClean="0"/>
              <a:t>Unpaid charges</a:t>
            </a:r>
          </a:p>
          <a:p>
            <a:pPr marL="174708" indent="-174708">
              <a:buFont typeface="Arial" panose="020B0604020202020204" pitchFamily="34" charset="0"/>
              <a:buChar char="•"/>
            </a:pPr>
            <a:r>
              <a:rPr lang="en-US" baseline="0" dirty="0" smtClean="0"/>
              <a:t>Banking costs</a:t>
            </a:r>
          </a:p>
          <a:p>
            <a:pPr marL="174708" indent="-174708">
              <a:buFont typeface="Arial" panose="020B0604020202020204" pitchFamily="34" charset="0"/>
              <a:buChar char="•"/>
            </a:pPr>
            <a:r>
              <a:rPr lang="en-US" baseline="0" dirty="0" smtClean="0"/>
              <a:t>Household burden and </a:t>
            </a:r>
          </a:p>
          <a:p>
            <a:pPr marL="174708" indent="-174708">
              <a:buFont typeface="Arial" panose="020B0604020202020204" pitchFamily="34" charset="0"/>
              <a:buChar char="•"/>
            </a:pPr>
            <a:r>
              <a:rPr lang="en-US" baseline="0" dirty="0" smtClean="0"/>
              <a:t>Program Stigma</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4</a:t>
            </a:fld>
            <a:endParaRPr lang="en-US"/>
          </a:p>
        </p:txBody>
      </p:sp>
    </p:spTree>
    <p:extLst>
      <p:ext uri="{BB962C8B-B14F-4D97-AF65-F5344CB8AC3E}">
        <p14:creationId xmlns:p14="http://schemas.microsoft.com/office/powerpoint/2010/main" val="2145295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 the next few slides</a:t>
            </a:r>
            <a:r>
              <a:rPr lang="en-US" baseline="0" dirty="0" smtClean="0"/>
              <a:t> we will discuss the definition of the terms</a:t>
            </a:r>
            <a:endParaRPr lang="en-US" dirty="0" smtClean="0"/>
          </a:p>
          <a:p>
            <a:pPr marL="291179" indent="-291179">
              <a:buFont typeface="Arial" panose="020B0604020202020204" pitchFamily="34" charset="0"/>
              <a:buChar char="•"/>
            </a:pPr>
            <a:r>
              <a:rPr lang="en-US" dirty="0" smtClean="0">
                <a:latin typeface="Arial" panose="020B0604020202020204" pitchFamily="34" charset="0"/>
                <a:cs typeface="Arial" panose="020B0604020202020204" pitchFamily="34" charset="0"/>
              </a:rPr>
              <a:t>Identified Student</a:t>
            </a:r>
          </a:p>
          <a:p>
            <a:pPr marL="291179" indent="-291179">
              <a:buFont typeface="Arial" panose="020B0604020202020204" pitchFamily="34" charset="0"/>
              <a:buChar char="•"/>
            </a:pPr>
            <a:r>
              <a:rPr lang="en-US" dirty="0" smtClean="0">
                <a:latin typeface="Arial" panose="020B0604020202020204" pitchFamily="34" charset="0"/>
                <a:cs typeface="Arial" panose="020B0604020202020204" pitchFamily="34" charset="0"/>
              </a:rPr>
              <a:t>Enrolled Student</a:t>
            </a:r>
          </a:p>
          <a:p>
            <a:pPr marL="291179" indent="-291179">
              <a:buFont typeface="Arial" panose="020B0604020202020204" pitchFamily="34" charset="0"/>
              <a:buChar char="•"/>
            </a:pPr>
            <a:r>
              <a:rPr lang="en-US" dirty="0" smtClean="0">
                <a:latin typeface="Arial" panose="020B0604020202020204" pitchFamily="34" charset="0"/>
                <a:cs typeface="Arial" panose="020B0604020202020204" pitchFamily="34" charset="0"/>
              </a:rPr>
              <a:t>Identified Student Percentage (ISP)</a:t>
            </a:r>
          </a:p>
          <a:p>
            <a:pPr marL="291179" indent="-291179" defTabSz="931774">
              <a:buFont typeface="Arial" panose="020B0604020202020204" pitchFamily="34" charset="0"/>
              <a:buChar char="•"/>
              <a:defRPr/>
            </a:pPr>
            <a:r>
              <a:rPr lang="en-US" dirty="0" smtClean="0">
                <a:latin typeface="Arial" panose="020B0604020202020204" pitchFamily="34" charset="0"/>
                <a:cs typeface="Arial" panose="020B0604020202020204" pitchFamily="34" charset="0"/>
              </a:rPr>
              <a:t>Direct Certification</a:t>
            </a:r>
          </a:p>
          <a:p>
            <a:pPr marL="291179" indent="-291179" defTabSz="931774">
              <a:buFont typeface="Arial" panose="020B0604020202020204" pitchFamily="34" charset="0"/>
              <a:buChar char="•"/>
              <a:defRPr/>
            </a:pPr>
            <a:r>
              <a:rPr lang="en-US" dirty="0" smtClean="0">
                <a:latin typeface="Arial" panose="020B0604020202020204" pitchFamily="34" charset="0"/>
                <a:cs typeface="Arial" panose="020B0604020202020204" pitchFamily="34" charset="0"/>
              </a:rPr>
              <a:t>School</a:t>
            </a:r>
          </a:p>
          <a:p>
            <a:pPr marL="291179" indent="-291179">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r>
              <a:rPr lang="en-US" baseline="0" dirty="0" smtClean="0"/>
              <a:t> when used within the Community Eligibility Provision</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5</a:t>
            </a:fld>
            <a:endParaRPr lang="en-US"/>
          </a:p>
        </p:txBody>
      </p:sp>
    </p:spTree>
    <p:extLst>
      <p:ext uri="{BB962C8B-B14F-4D97-AF65-F5344CB8AC3E}">
        <p14:creationId xmlns:p14="http://schemas.microsoft.com/office/powerpoint/2010/main" val="3706784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the term “Identified Students.”  You may be wondering “What is an identified student?”</a:t>
            </a:r>
          </a:p>
          <a:p>
            <a:r>
              <a:rPr lang="en-US" dirty="0" smtClean="0"/>
              <a:t>Identified students are low income children who are certified for free school meals without the use of a household application.</a:t>
            </a:r>
          </a:p>
          <a:p>
            <a:r>
              <a:rPr lang="en-US" dirty="0" smtClean="0"/>
              <a:t>The methods of certification that meet this criteria are as follows:</a:t>
            </a:r>
          </a:p>
          <a:p>
            <a:endParaRPr lang="en-US" dirty="0" smtClean="0"/>
          </a:p>
          <a:p>
            <a:pPr marL="1617802" lvl="1" indent="-1155573">
              <a:buFont typeface="Wingdings" panose="05000000000000000000" pitchFamily="2" charset="2"/>
              <a:buChar char="Ø"/>
            </a:pPr>
            <a:r>
              <a:rPr lang="en-US" dirty="0" smtClean="0">
                <a:solidFill>
                  <a:schemeClr val="accent1">
                    <a:lumMod val="75000"/>
                  </a:schemeClr>
                </a:solidFill>
              </a:rPr>
              <a:t>Direct Certification</a:t>
            </a:r>
          </a:p>
          <a:p>
            <a:pPr marL="1617802" lvl="1" indent="-1155573">
              <a:buFont typeface="Wingdings" panose="05000000000000000000" pitchFamily="2" charset="2"/>
              <a:buChar char="Ø"/>
            </a:pPr>
            <a:r>
              <a:rPr lang="en-US" dirty="0" smtClean="0">
                <a:solidFill>
                  <a:schemeClr val="accent1">
                    <a:lumMod val="75000"/>
                  </a:schemeClr>
                </a:solidFill>
              </a:rPr>
              <a:t>Homeless, Runaway list</a:t>
            </a:r>
          </a:p>
          <a:p>
            <a:pPr marL="1617802" lvl="1" indent="-1155573">
              <a:buFont typeface="Wingdings" panose="05000000000000000000" pitchFamily="2" charset="2"/>
              <a:buChar char="Ø"/>
            </a:pPr>
            <a:r>
              <a:rPr lang="en-US" dirty="0" smtClean="0">
                <a:solidFill>
                  <a:schemeClr val="accent1">
                    <a:lumMod val="75000"/>
                  </a:schemeClr>
                </a:solidFill>
              </a:rPr>
              <a:t>Migrant list</a:t>
            </a:r>
          </a:p>
          <a:p>
            <a:pPr marL="1617802" lvl="1" indent="-1155573">
              <a:buFont typeface="Wingdings" panose="05000000000000000000" pitchFamily="2" charset="2"/>
              <a:buChar char="Ø"/>
            </a:pPr>
            <a:r>
              <a:rPr lang="en-US" dirty="0" smtClean="0">
                <a:solidFill>
                  <a:schemeClr val="accent1">
                    <a:lumMod val="75000"/>
                  </a:schemeClr>
                </a:solidFill>
              </a:rPr>
              <a:t>Foster, by documentation other than meal application</a:t>
            </a:r>
          </a:p>
          <a:p>
            <a:pPr marL="1617802" lvl="1" indent="-1155573">
              <a:buFont typeface="Wingdings" panose="05000000000000000000" pitchFamily="2" charset="2"/>
              <a:buChar char="Ø"/>
            </a:pPr>
            <a:r>
              <a:rPr lang="en-US" dirty="0" err="1" smtClean="0">
                <a:solidFill>
                  <a:schemeClr val="accent1">
                    <a:lumMod val="75000"/>
                  </a:schemeClr>
                </a:solidFill>
              </a:rPr>
              <a:t>Headstart</a:t>
            </a:r>
            <a:r>
              <a:rPr lang="en-US" dirty="0" smtClean="0">
                <a:solidFill>
                  <a:schemeClr val="accent1">
                    <a:lumMod val="75000"/>
                  </a:schemeClr>
                </a:solidFill>
              </a:rPr>
              <a:t> or Even Start list</a:t>
            </a:r>
          </a:p>
          <a:p>
            <a:pPr marL="1617802" lvl="1" indent="-1155573">
              <a:buFont typeface="Wingdings" panose="05000000000000000000" pitchFamily="2" charset="2"/>
              <a:buChar char="Ø"/>
            </a:pPr>
            <a:r>
              <a:rPr lang="en-US" dirty="0" smtClean="0">
                <a:solidFill>
                  <a:schemeClr val="accent1">
                    <a:lumMod val="75000"/>
                  </a:schemeClr>
                </a:solidFill>
              </a:rPr>
              <a:t>SNAP letter</a:t>
            </a:r>
          </a:p>
          <a:p>
            <a:pPr marL="1617802" lvl="1" indent="-1155573">
              <a:buFont typeface="Wingdings" panose="05000000000000000000" pitchFamily="2" charset="2"/>
              <a:buChar char="Ø"/>
            </a:pPr>
            <a:r>
              <a:rPr lang="en-US" dirty="0" smtClean="0">
                <a:solidFill>
                  <a:schemeClr val="accent1">
                    <a:lumMod val="75000"/>
                  </a:schemeClr>
                </a:solidFill>
              </a:rPr>
              <a:t>TANF</a:t>
            </a:r>
          </a:p>
          <a:p>
            <a:pPr marL="1617802" lvl="1" indent="-1155573">
              <a:buFont typeface="Wingdings" panose="05000000000000000000" pitchFamily="2" charset="2"/>
              <a:buChar char="Ø"/>
            </a:pPr>
            <a:r>
              <a:rPr lang="en-US" dirty="0" smtClean="0">
                <a:solidFill>
                  <a:schemeClr val="accent1">
                    <a:lumMod val="75000"/>
                  </a:schemeClr>
                </a:solidFill>
              </a:rPr>
              <a:t>Administrator applications for non-applicant </a:t>
            </a:r>
          </a:p>
          <a:p>
            <a:endParaRPr lang="en-US" baseline="0" dirty="0" smtClean="0"/>
          </a:p>
          <a:p>
            <a:pPr marL="0" indent="0">
              <a:buFont typeface="Arial" panose="020B0604020202020204" pitchFamily="34" charset="0"/>
              <a:buNone/>
            </a:pPr>
            <a:r>
              <a:rPr lang="en-US" baseline="0" dirty="0" smtClean="0"/>
              <a:t>Direct Certification includes Matched and Unmatched lists.</a:t>
            </a:r>
          </a:p>
          <a:p>
            <a:endParaRPr lang="en-US" baseline="0" dirty="0" smtClean="0"/>
          </a:p>
          <a:p>
            <a:r>
              <a:rPr lang="en-US" baseline="0" dirty="0" err="1" smtClean="0"/>
              <a:t>Headstart</a:t>
            </a:r>
            <a:r>
              <a:rPr lang="en-US" baseline="0" dirty="0" smtClean="0"/>
              <a:t> or Even Start child may be included if they have access to participate in at least one meal, breakfast or lunch</a:t>
            </a:r>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6</a:t>
            </a:fld>
            <a:endParaRPr lang="en-US"/>
          </a:p>
        </p:txBody>
      </p:sp>
    </p:spTree>
    <p:extLst>
      <p:ext uri="{BB962C8B-B14F-4D97-AF65-F5344CB8AC3E}">
        <p14:creationId xmlns:p14="http://schemas.microsoft.com/office/powerpoint/2010/main" val="3358204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the purpose of calculating the Identified Student Percentage (ISP) </a:t>
            </a:r>
            <a:r>
              <a:rPr lang="en-US" dirty="0" smtClean="0"/>
              <a:t>“Enrolled Students” means students</a:t>
            </a:r>
            <a:r>
              <a:rPr lang="en-US" i="1" dirty="0" smtClean="0"/>
              <a:t> </a:t>
            </a:r>
            <a:r>
              <a:rPr lang="en-US" dirty="0" smtClean="0"/>
              <a:t>who are enrolled in and attending schools with access to at least one meal service (SBP or NSLP) daily.</a:t>
            </a:r>
          </a:p>
          <a:p>
            <a:endParaRPr lang="en-US" dirty="0" smtClean="0"/>
          </a:p>
          <a:p>
            <a:pPr marL="174708" indent="-174708">
              <a:buFont typeface="Arial" panose="020B0604020202020204" pitchFamily="34" charset="0"/>
              <a:buChar char="•"/>
            </a:pPr>
            <a:r>
              <a:rPr lang="en-US" dirty="0" smtClean="0"/>
              <a:t>The ISP must be representative of the number of identified students and the student enrollment as of April 1 of the prior year. </a:t>
            </a:r>
          </a:p>
          <a:p>
            <a:pPr marL="174708" indent="-174708">
              <a:buFont typeface="Arial" panose="020B0604020202020204" pitchFamily="34" charset="0"/>
              <a:buChar char="•"/>
            </a:pPr>
            <a:endParaRPr lang="en-US" b="1" dirty="0" smtClean="0"/>
          </a:p>
          <a:p>
            <a:r>
              <a:rPr lang="en-US" b="1" dirty="0" smtClean="0"/>
              <a:t>Please note: </a:t>
            </a:r>
            <a:r>
              <a:rPr lang="en-US" dirty="0" smtClean="0"/>
              <a:t>that the number of students enrolled should reflect all those students with access to the NSLP or SBP and not just those students eating meals. Pre-K</a:t>
            </a:r>
            <a:r>
              <a:rPr lang="en-US" baseline="0" dirty="0" smtClean="0"/>
              <a:t> and </a:t>
            </a:r>
            <a:r>
              <a:rPr lang="en-US" baseline="0" dirty="0" err="1" smtClean="0"/>
              <a:t>Headstart</a:t>
            </a:r>
            <a:r>
              <a:rPr lang="en-US" baseline="0" dirty="0" smtClean="0"/>
              <a:t> children may be included if they may participate in NSLP or SBP.</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7</a:t>
            </a:fld>
            <a:endParaRPr lang="en-US"/>
          </a:p>
        </p:txBody>
      </p:sp>
    </p:spTree>
    <p:extLst>
      <p:ext uri="{BB962C8B-B14F-4D97-AF65-F5344CB8AC3E}">
        <p14:creationId xmlns:p14="http://schemas.microsoft.com/office/powerpoint/2010/main" val="406714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Identified Student Percentage (ISP) is the count of the Identified students divided by enrollment. The resulting decimal is then multiplied by 100 for it to become a whole number. The minimum percentage a school or group must reach to be eligible to participate in Community Eligibility Provision is 40%.</a:t>
            </a:r>
          </a:p>
          <a:p>
            <a:endParaRPr lang="en-US" baseline="0" dirty="0" smtClean="0"/>
          </a:p>
          <a:p>
            <a:r>
              <a:rPr lang="en-US" baseline="0" dirty="0" smtClean="0"/>
              <a:t>The Identified Student Percentage may be evaluated each April  each year for the 4 year cycle.  If the ISP goes down, you keep it. If the ISP goes up, you may use it and start a new cycle.</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8</a:t>
            </a:fld>
            <a:endParaRPr lang="en-US"/>
          </a:p>
        </p:txBody>
      </p:sp>
    </p:spTree>
    <p:extLst>
      <p:ext uri="{BB962C8B-B14F-4D97-AF65-F5344CB8AC3E}">
        <p14:creationId xmlns:p14="http://schemas.microsoft.com/office/powerpoint/2010/main" val="4013397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a:t>
            </a:r>
            <a:r>
              <a:rPr lang="en-US" baseline="0" dirty="0" smtClean="0"/>
              <a:t> CEP a school is a site that is operated by a school district or private non-profit organization and is not a residential child care institution (RCCI).</a:t>
            </a:r>
            <a:endParaRPr lang="en-US" dirty="0" smtClean="0"/>
          </a:p>
          <a:p>
            <a:endParaRPr lang="en-US" dirty="0"/>
          </a:p>
        </p:txBody>
      </p:sp>
      <p:sp>
        <p:nvSpPr>
          <p:cNvPr id="4" name="Slide Number Placeholder 3"/>
          <p:cNvSpPr>
            <a:spLocks noGrp="1"/>
          </p:cNvSpPr>
          <p:nvPr>
            <p:ph type="sldNum" sz="quarter" idx="10"/>
          </p:nvPr>
        </p:nvSpPr>
        <p:spPr/>
        <p:txBody>
          <a:bodyPr/>
          <a:lstStyle/>
          <a:p>
            <a:fld id="{18563522-2DC3-4BBC-BFFB-FB6C4C8AEED9}" type="slidenum">
              <a:rPr lang="en-US" smtClean="0"/>
              <a:t>9</a:t>
            </a:fld>
            <a:endParaRPr lang="en-US"/>
          </a:p>
        </p:txBody>
      </p:sp>
    </p:spTree>
    <p:extLst>
      <p:ext uri="{BB962C8B-B14F-4D97-AF65-F5344CB8AC3E}">
        <p14:creationId xmlns:p14="http://schemas.microsoft.com/office/powerpoint/2010/main" val="3825113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9/10/2015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hyperlink" Target="http://www.ascr.usda.gov/complaint_filing_cust.html"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 Id="rId4" Type="http://schemas.openxmlformats.org/officeDocument/2006/relationships/hyperlink" Target="mailto:program.intake@usd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a:t>Community</a:t>
            </a:r>
            <a:r>
              <a:rPr lang="en-US" b="1" dirty="0"/>
              <a:t> Eligibility Provision (CEP)</a:t>
            </a:r>
            <a:endParaRPr lang="en-US" dirty="0"/>
          </a:p>
        </p:txBody>
      </p:sp>
      <p:pic>
        <p:nvPicPr>
          <p:cNvPr id="4" name="Picture 3" descr="CNP_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8121" y="4690534"/>
            <a:ext cx="3544901" cy="1535151"/>
          </a:xfrm>
          <a:prstGeom prst="rect">
            <a:avLst/>
          </a:prstGeom>
          <a:noFill/>
          <a:ln>
            <a:noFill/>
          </a:ln>
        </p:spPr>
      </p:pic>
    </p:spTree>
    <p:extLst>
      <p:ext uri="{BB962C8B-B14F-4D97-AF65-F5344CB8AC3E}">
        <p14:creationId xmlns:p14="http://schemas.microsoft.com/office/powerpoint/2010/main" val="2898916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413359"/>
            <a:ext cx="10018709" cy="789140"/>
          </a:xfrm>
        </p:spPr>
        <p:txBody>
          <a:bodyPr/>
          <a:lstStyle/>
          <a:p>
            <a:pPr algn="ctr"/>
            <a:r>
              <a:rPr lang="en-US" b="1" dirty="0"/>
              <a:t>Requirements for Participation</a:t>
            </a:r>
            <a:endParaRPr lang="en-US" dirty="0"/>
          </a:p>
        </p:txBody>
      </p:sp>
      <p:sp>
        <p:nvSpPr>
          <p:cNvPr id="3" name="Text Placeholder 2"/>
          <p:cNvSpPr>
            <a:spLocks noGrp="1"/>
          </p:cNvSpPr>
          <p:nvPr>
            <p:ph type="body" idx="1"/>
          </p:nvPr>
        </p:nvSpPr>
        <p:spPr>
          <a:xfrm>
            <a:off x="1943100" y="1290180"/>
            <a:ext cx="9559922" cy="5207601"/>
          </a:xfrm>
        </p:spPr>
        <p:txBody>
          <a:bodyPr>
            <a:normAutofit fontScale="47500" lnSpcReduction="20000"/>
          </a:bodyPr>
          <a:lstStyle/>
          <a:p>
            <a:pPr marL="571500" indent="-571500" algn="l">
              <a:buFont typeface="Arial" panose="020B0604020202020204" pitchFamily="34" charset="0"/>
              <a:buChar char="•"/>
            </a:pPr>
            <a:r>
              <a:rPr lang="en-US" sz="4000" dirty="0"/>
              <a:t>Must SRM twice a year (Oct.1</a:t>
            </a:r>
            <a:r>
              <a:rPr lang="en-US" sz="4000" baseline="30000" dirty="0"/>
              <a:t>st</a:t>
            </a:r>
            <a:r>
              <a:rPr lang="en-US" sz="4000" dirty="0"/>
              <a:t> &amp; April 1</a:t>
            </a:r>
            <a:r>
              <a:rPr lang="en-US" sz="4000" baseline="30000" dirty="0"/>
              <a:t>st</a:t>
            </a:r>
            <a:r>
              <a:rPr lang="en-US" sz="4000" dirty="0"/>
              <a:t>) </a:t>
            </a:r>
            <a:endParaRPr lang="en-US" sz="4000" dirty="0" smtClean="0"/>
          </a:p>
          <a:p>
            <a:pPr algn="l"/>
            <a:endParaRPr lang="en-US" sz="4000" dirty="0" smtClean="0"/>
          </a:p>
          <a:p>
            <a:pPr marL="571500" lvl="0" indent="-571500" algn="l">
              <a:buFont typeface="Arial" panose="020B0604020202020204" pitchFamily="34" charset="0"/>
              <a:buChar char="•"/>
            </a:pPr>
            <a:r>
              <a:rPr lang="en-US" sz="4000" dirty="0" smtClean="0"/>
              <a:t>Have </a:t>
            </a:r>
            <a:r>
              <a:rPr lang="en-US" sz="4000" dirty="0"/>
              <a:t>a minimum percentage (≥ 40%) of identified students in the school year prior to implementing </a:t>
            </a:r>
            <a:r>
              <a:rPr lang="en-US" sz="4000" dirty="0" smtClean="0"/>
              <a:t>CEP</a:t>
            </a:r>
          </a:p>
          <a:p>
            <a:pPr lvl="0" algn="l"/>
            <a:r>
              <a:rPr lang="en-US" sz="4000" dirty="0"/>
              <a:t>			</a:t>
            </a:r>
            <a:r>
              <a:rPr lang="en-US" sz="4000" u="sng" dirty="0"/>
              <a:t>   </a:t>
            </a:r>
            <a:endParaRPr lang="en-US" sz="4000" dirty="0"/>
          </a:p>
          <a:p>
            <a:pPr marL="571500" lvl="0" indent="-571500" algn="l">
              <a:buFont typeface="Arial" panose="020B0604020202020204" pitchFamily="34" charset="0"/>
              <a:buChar char="•"/>
            </a:pPr>
            <a:r>
              <a:rPr lang="en-US" sz="4000" dirty="0"/>
              <a:t>Serve breakfast and lunch at no charge to all students for 4 years</a:t>
            </a:r>
          </a:p>
          <a:p>
            <a:pPr marL="571500" lvl="0" indent="-571500" algn="l">
              <a:buFont typeface="Arial" panose="020B0604020202020204" pitchFamily="34" charset="0"/>
              <a:buChar char="•"/>
            </a:pPr>
            <a:endParaRPr lang="en-US" sz="4000" dirty="0"/>
          </a:p>
          <a:p>
            <a:pPr marL="571500" lvl="0" indent="-571500" algn="l">
              <a:buFont typeface="Arial" panose="020B0604020202020204" pitchFamily="34" charset="0"/>
              <a:buChar char="•"/>
            </a:pPr>
            <a:r>
              <a:rPr lang="en-US" sz="4000" dirty="0"/>
              <a:t>Count total breakfasts and total lunches served to students daily</a:t>
            </a:r>
          </a:p>
          <a:p>
            <a:pPr marL="571500" indent="-571500" algn="l">
              <a:buFont typeface="Arial" panose="020B0604020202020204" pitchFamily="34" charset="0"/>
              <a:buChar char="•"/>
            </a:pPr>
            <a:endParaRPr lang="en-US" sz="4000" dirty="0"/>
          </a:p>
          <a:p>
            <a:pPr marL="173336" indent="-173336" algn="l">
              <a:buFont typeface="Arial" panose="020B0604020202020204" pitchFamily="34" charset="0"/>
              <a:buChar char="•"/>
            </a:pPr>
            <a:r>
              <a:rPr lang="en-US" sz="4000" dirty="0" smtClean="0"/>
              <a:t>       Household </a:t>
            </a:r>
            <a:r>
              <a:rPr lang="en-US" sz="4000" dirty="0"/>
              <a:t>applications are </a:t>
            </a:r>
            <a:r>
              <a:rPr lang="en-US" sz="4000" u="sng" dirty="0"/>
              <a:t>not </a:t>
            </a:r>
            <a:r>
              <a:rPr lang="en-US" sz="4000" dirty="0" smtClean="0"/>
              <a:t>collected</a:t>
            </a:r>
          </a:p>
          <a:p>
            <a:pPr algn="l"/>
            <a:endParaRPr lang="en-US" sz="4000" dirty="0" smtClean="0"/>
          </a:p>
          <a:p>
            <a:pPr marL="173336" indent="-173336" algn="l">
              <a:buFont typeface="Arial" panose="020B0604020202020204" pitchFamily="34" charset="0"/>
              <a:buChar char="•"/>
            </a:pPr>
            <a:r>
              <a:rPr lang="en-US" sz="4000" dirty="0"/>
              <a:t> </a:t>
            </a:r>
            <a:r>
              <a:rPr lang="en-US" sz="4000" dirty="0" smtClean="0"/>
              <a:t>      </a:t>
            </a:r>
            <a:r>
              <a:rPr lang="en-US" sz="3800" dirty="0" smtClean="0"/>
              <a:t>Administers </a:t>
            </a:r>
            <a:r>
              <a:rPr lang="en-US" sz="3800" dirty="0"/>
              <a:t>Program in accordance with regulations </a:t>
            </a:r>
          </a:p>
          <a:p>
            <a:pPr marL="173336" indent="-173336" algn="l">
              <a:buFont typeface="Arial" panose="020B0604020202020204" pitchFamily="34" charset="0"/>
              <a:buChar char="•"/>
            </a:pPr>
            <a:endParaRPr lang="en-US" sz="3800" dirty="0" smtClean="0"/>
          </a:p>
          <a:p>
            <a:pPr marL="173336" indent="-173336" algn="l">
              <a:buFont typeface="Arial" panose="020B0604020202020204" pitchFamily="34" charset="0"/>
              <a:buChar char="•"/>
            </a:pPr>
            <a:r>
              <a:rPr lang="en-US" sz="3800" dirty="0"/>
              <a:t> </a:t>
            </a:r>
            <a:r>
              <a:rPr lang="en-US" sz="3800" dirty="0" smtClean="0"/>
              <a:t>       4  Year Cycle</a:t>
            </a:r>
          </a:p>
          <a:p>
            <a:pPr marL="173336" indent="-173336" algn="l">
              <a:buFont typeface="Arial" panose="020B0604020202020204" pitchFamily="34" charset="0"/>
              <a:buChar char="•"/>
            </a:pPr>
            <a:endParaRPr lang="en-US" sz="4000" dirty="0"/>
          </a:p>
        </p:txBody>
      </p:sp>
    </p:spTree>
    <p:extLst>
      <p:ext uri="{BB962C8B-B14F-4D97-AF65-F5344CB8AC3E}">
        <p14:creationId xmlns:p14="http://schemas.microsoft.com/office/powerpoint/2010/main" val="3768494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0"/>
            <a:ext cx="10018709" cy="1468800"/>
          </a:xfrm>
        </p:spPr>
        <p:txBody>
          <a:bodyPr>
            <a:normAutofit fontScale="90000"/>
          </a:bodyPr>
          <a:lstStyle/>
          <a:p>
            <a:pPr algn="ctr"/>
            <a:r>
              <a:rPr lang="en-US" b="1" dirty="0">
                <a:solidFill>
                  <a:schemeClr val="tx2">
                    <a:lumMod val="75000"/>
                  </a:schemeClr>
                </a:solidFill>
              </a:rPr>
              <a:t>Election</a:t>
            </a:r>
            <a:br>
              <a:rPr lang="en-US" b="1" dirty="0">
                <a:solidFill>
                  <a:schemeClr val="tx2">
                    <a:lumMod val="75000"/>
                  </a:schemeClr>
                </a:solidFill>
              </a:rPr>
            </a:br>
            <a:r>
              <a:rPr lang="en-US" b="1" dirty="0">
                <a:solidFill>
                  <a:schemeClr val="tx2">
                    <a:lumMod val="75000"/>
                  </a:schemeClr>
                </a:solidFill>
              </a:rPr>
              <a:t>and</a:t>
            </a:r>
            <a:br>
              <a:rPr lang="en-US" b="1" dirty="0">
                <a:solidFill>
                  <a:schemeClr val="tx2">
                    <a:lumMod val="75000"/>
                  </a:schemeClr>
                </a:solidFill>
              </a:rPr>
            </a:br>
            <a:r>
              <a:rPr lang="en-US" b="1" dirty="0">
                <a:solidFill>
                  <a:schemeClr val="tx2">
                    <a:lumMod val="75000"/>
                  </a:schemeClr>
                </a:solidFill>
              </a:rPr>
              <a:t> Approval Procedure</a:t>
            </a:r>
            <a:endParaRPr lang="en-US" dirty="0"/>
          </a:p>
        </p:txBody>
      </p:sp>
      <p:sp>
        <p:nvSpPr>
          <p:cNvPr id="3" name="Text Placeholder 2"/>
          <p:cNvSpPr>
            <a:spLocks noGrp="1"/>
          </p:cNvSpPr>
          <p:nvPr>
            <p:ph type="body" idx="1"/>
          </p:nvPr>
        </p:nvSpPr>
        <p:spPr>
          <a:xfrm>
            <a:off x="4156364" y="2479964"/>
            <a:ext cx="5278581" cy="2826327"/>
          </a:xfrm>
        </p:spPr>
        <p:txBody>
          <a:bodyPr/>
          <a:lstStyle/>
          <a:p>
            <a:pPr marL="285750" indent="-285750" algn="l">
              <a:buFont typeface="Arial" panose="020B0604020202020204" pitchFamily="34" charset="0"/>
              <a:buChar char="•"/>
            </a:pPr>
            <a:r>
              <a:rPr lang="en-US" sz="3200" dirty="0"/>
              <a:t>Election Criteria</a:t>
            </a:r>
          </a:p>
          <a:p>
            <a:pPr marL="285750" indent="-285750" algn="l">
              <a:buFont typeface="Arial" panose="020B0604020202020204" pitchFamily="34" charset="0"/>
              <a:buChar char="•"/>
            </a:pPr>
            <a:r>
              <a:rPr lang="en-US" sz="3200" dirty="0"/>
              <a:t>Claiming Percentages</a:t>
            </a:r>
          </a:p>
          <a:p>
            <a:pPr marL="285750" indent="-285750" algn="l">
              <a:buFont typeface="Arial" panose="020B0604020202020204" pitchFamily="34" charset="0"/>
              <a:buChar char="•"/>
            </a:pPr>
            <a:r>
              <a:rPr lang="en-US" sz="3200" dirty="0"/>
              <a:t>General Procedures</a:t>
            </a:r>
          </a:p>
          <a:p>
            <a:pPr algn="l"/>
            <a:endParaRPr lang="en-US" dirty="0"/>
          </a:p>
        </p:txBody>
      </p:sp>
    </p:spTree>
    <p:extLst>
      <p:ext uri="{BB962C8B-B14F-4D97-AF65-F5344CB8AC3E}">
        <p14:creationId xmlns:p14="http://schemas.microsoft.com/office/powerpoint/2010/main" val="330759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25469"/>
            <a:ext cx="10018709" cy="716640"/>
          </a:xfrm>
        </p:spPr>
        <p:txBody>
          <a:bodyPr/>
          <a:lstStyle/>
          <a:p>
            <a:pPr algn="ctr"/>
            <a:r>
              <a:rPr lang="en-US" b="1" dirty="0"/>
              <a:t>Election and Eligibility Criteria</a:t>
            </a:r>
            <a:endParaRPr lang="en-US" dirty="0"/>
          </a:p>
        </p:txBody>
      </p:sp>
      <p:sp>
        <p:nvSpPr>
          <p:cNvPr id="3" name="Text Placeholder 2"/>
          <p:cNvSpPr>
            <a:spLocks noGrp="1"/>
          </p:cNvSpPr>
          <p:nvPr>
            <p:ph type="body" idx="1"/>
          </p:nvPr>
        </p:nvSpPr>
        <p:spPr>
          <a:xfrm>
            <a:off x="1628384" y="942110"/>
            <a:ext cx="9874638" cy="5649190"/>
          </a:xfrm>
        </p:spPr>
        <p:txBody>
          <a:bodyPr>
            <a:noAutofit/>
          </a:bodyPr>
          <a:lstStyle/>
          <a:p>
            <a:pPr marL="342900" indent="-342900" algn="l">
              <a:spcBef>
                <a:spcPts val="0"/>
              </a:spcBef>
              <a:spcAft>
                <a:spcPts val="0"/>
              </a:spcAft>
              <a:buFont typeface="Arial" panose="020B0604020202020204" pitchFamily="34" charset="0"/>
              <a:buChar char="•"/>
            </a:pPr>
            <a:r>
              <a:rPr lang="en-US" sz="2400" dirty="0"/>
              <a:t>Residential Child Care Institutions may not participate</a:t>
            </a:r>
          </a:p>
          <a:p>
            <a:pPr marL="171450" indent="-171450" algn="l">
              <a:spcBef>
                <a:spcPts val="0"/>
              </a:spcBef>
              <a:spcAft>
                <a:spcPts val="0"/>
              </a:spcAft>
              <a:buFont typeface="Arial" panose="020B0604020202020204" pitchFamily="34" charset="0"/>
              <a:buChar char="•"/>
            </a:pPr>
            <a:endParaRPr lang="en-US" sz="2400" dirty="0"/>
          </a:p>
          <a:p>
            <a:pPr marL="342900" indent="-342900" algn="l">
              <a:spcBef>
                <a:spcPts val="0"/>
              </a:spcBef>
              <a:spcAft>
                <a:spcPts val="0"/>
              </a:spcAft>
              <a:buFont typeface="Arial" panose="020B0604020202020204" pitchFamily="34" charset="0"/>
              <a:buChar char="•"/>
            </a:pPr>
            <a:r>
              <a:rPr lang="en-US" sz="2400" dirty="0"/>
              <a:t>Sponsors may elect the </a:t>
            </a:r>
            <a:r>
              <a:rPr lang="en-US" sz="2400" dirty="0" smtClean="0"/>
              <a:t>CEP Provision </a:t>
            </a:r>
            <a:r>
              <a:rPr lang="en-US" sz="2400" dirty="0"/>
              <a:t>for</a:t>
            </a:r>
            <a:r>
              <a:rPr lang="en-US" sz="2400" dirty="0" smtClean="0"/>
              <a:t>:</a:t>
            </a:r>
          </a:p>
          <a:p>
            <a:pPr algn="l">
              <a:spcBef>
                <a:spcPts val="0"/>
              </a:spcBef>
              <a:spcAft>
                <a:spcPts val="0"/>
              </a:spcAft>
            </a:pPr>
            <a:endParaRPr lang="en-US" sz="2400" dirty="0"/>
          </a:p>
          <a:p>
            <a:pPr marL="800100" lvl="1" indent="-342900">
              <a:spcBef>
                <a:spcPts val="0"/>
              </a:spcBef>
              <a:spcAft>
                <a:spcPts val="0"/>
              </a:spcAft>
              <a:buFont typeface="Wingdings" panose="05000000000000000000" pitchFamily="2" charset="2"/>
              <a:buChar char="Ø"/>
            </a:pPr>
            <a:r>
              <a:rPr lang="en-US" sz="2400" dirty="0" smtClean="0">
                <a:solidFill>
                  <a:schemeClr val="accent1">
                    <a:lumMod val="75000"/>
                  </a:schemeClr>
                </a:solidFill>
              </a:rPr>
              <a:t>All School in district</a:t>
            </a:r>
            <a:endParaRPr lang="en-US" sz="2400" dirty="0">
              <a:solidFill>
                <a:schemeClr val="accent1">
                  <a:lumMod val="75000"/>
                </a:schemeClr>
              </a:solidFill>
            </a:endParaRPr>
          </a:p>
          <a:p>
            <a:pPr marL="800100" lvl="1" indent="-342900">
              <a:spcBef>
                <a:spcPts val="0"/>
              </a:spcBef>
              <a:spcAft>
                <a:spcPts val="0"/>
              </a:spcAft>
              <a:buFont typeface="Wingdings" panose="05000000000000000000" pitchFamily="2" charset="2"/>
              <a:buChar char="Ø"/>
            </a:pPr>
            <a:r>
              <a:rPr lang="en-US" sz="2400" dirty="0" smtClean="0">
                <a:solidFill>
                  <a:schemeClr val="accent1">
                    <a:lumMod val="75000"/>
                  </a:schemeClr>
                </a:solidFill>
              </a:rPr>
              <a:t>A group </a:t>
            </a:r>
            <a:r>
              <a:rPr lang="en-US" sz="2400" dirty="0">
                <a:solidFill>
                  <a:schemeClr val="accent1">
                    <a:lumMod val="75000"/>
                  </a:schemeClr>
                </a:solidFill>
              </a:rPr>
              <a:t>of schools or</a:t>
            </a:r>
          </a:p>
          <a:p>
            <a:pPr marL="800100" lvl="1" indent="-342900">
              <a:spcBef>
                <a:spcPts val="0"/>
              </a:spcBef>
              <a:spcAft>
                <a:spcPts val="0"/>
              </a:spcAft>
              <a:buFont typeface="Wingdings" panose="05000000000000000000" pitchFamily="2" charset="2"/>
              <a:buChar char="Ø"/>
            </a:pPr>
            <a:r>
              <a:rPr lang="en-US" sz="2400" dirty="0">
                <a:solidFill>
                  <a:schemeClr val="accent1">
                    <a:lumMod val="75000"/>
                  </a:schemeClr>
                </a:solidFill>
              </a:rPr>
              <a:t>A</a:t>
            </a:r>
            <a:r>
              <a:rPr lang="en-US" sz="2400" dirty="0" smtClean="0">
                <a:solidFill>
                  <a:schemeClr val="accent1">
                    <a:lumMod val="75000"/>
                  </a:schemeClr>
                </a:solidFill>
              </a:rPr>
              <a:t>n </a:t>
            </a:r>
            <a:r>
              <a:rPr lang="en-US" sz="2400" dirty="0">
                <a:solidFill>
                  <a:schemeClr val="accent1">
                    <a:lumMod val="75000"/>
                  </a:schemeClr>
                </a:solidFill>
              </a:rPr>
              <a:t>individual school</a:t>
            </a:r>
          </a:p>
          <a:p>
            <a:pPr marL="628650" lvl="1" indent="-171450">
              <a:spcBef>
                <a:spcPts val="0"/>
              </a:spcBef>
              <a:spcAft>
                <a:spcPts val="0"/>
              </a:spcAft>
              <a:buFont typeface="Arial" panose="020B0604020202020204" pitchFamily="34" charset="0"/>
              <a:buChar char="•"/>
            </a:pPr>
            <a:endParaRPr lang="en-US" sz="2400" dirty="0"/>
          </a:p>
          <a:p>
            <a:pPr marL="342900" indent="-342900" algn="l">
              <a:spcBef>
                <a:spcPts val="0"/>
              </a:spcBef>
              <a:spcAft>
                <a:spcPts val="0"/>
              </a:spcAft>
              <a:buFont typeface="Arial" panose="020B0604020202020204" pitchFamily="34" charset="0"/>
              <a:buChar char="•"/>
            </a:pPr>
            <a:r>
              <a:rPr lang="en-US" sz="2400" dirty="0"/>
              <a:t>Eligible school or group of schools must have an identified student percentage of at least 40% by April 1</a:t>
            </a:r>
            <a:r>
              <a:rPr lang="en-US" sz="2400" baseline="30000" dirty="0"/>
              <a:t>st</a:t>
            </a:r>
          </a:p>
          <a:p>
            <a:pPr marL="171450" indent="-171450" algn="l">
              <a:spcBef>
                <a:spcPts val="0"/>
              </a:spcBef>
              <a:spcAft>
                <a:spcPts val="0"/>
              </a:spcAft>
              <a:buFont typeface="Arial" panose="020B0604020202020204" pitchFamily="34" charset="0"/>
              <a:buChar char="•"/>
            </a:pPr>
            <a:endParaRPr lang="en-US" sz="2400" dirty="0"/>
          </a:p>
          <a:p>
            <a:pPr marL="342900" indent="-342900" algn="l">
              <a:spcBef>
                <a:spcPts val="0"/>
              </a:spcBef>
              <a:spcAft>
                <a:spcPts val="0"/>
              </a:spcAft>
              <a:buFont typeface="Arial" panose="020B0604020202020204" pitchFamily="34" charset="0"/>
              <a:buChar char="•"/>
            </a:pPr>
            <a:r>
              <a:rPr lang="en-US" sz="2400" dirty="0"/>
              <a:t>Sponsors submit by June 30 to begin CEP in the SY beginning July 1.</a:t>
            </a:r>
          </a:p>
          <a:p>
            <a:pPr marL="171450" indent="-171450" algn="l">
              <a:spcBef>
                <a:spcPts val="0"/>
              </a:spcBef>
              <a:spcAft>
                <a:spcPts val="0"/>
              </a:spcAft>
              <a:buFont typeface="Arial" panose="020B0604020202020204" pitchFamily="34" charset="0"/>
              <a:buChar char="•"/>
            </a:pPr>
            <a:endParaRPr lang="en-US" sz="2400" dirty="0"/>
          </a:p>
          <a:p>
            <a:pPr marL="342900" indent="-342900" algn="l">
              <a:spcBef>
                <a:spcPts val="0"/>
              </a:spcBef>
              <a:spcAft>
                <a:spcPts val="0"/>
              </a:spcAft>
              <a:buFont typeface="Arial" panose="020B0604020202020204" pitchFamily="34" charset="0"/>
              <a:buChar char="•"/>
            </a:pPr>
            <a:r>
              <a:rPr lang="en-US" sz="2400" dirty="0"/>
              <a:t>Election is a Sponsor level decision but requires approval </a:t>
            </a:r>
            <a:r>
              <a:rPr lang="en-US" sz="2400" dirty="0" smtClean="0"/>
              <a:t>from Child Nutrition Programs (CNP).</a:t>
            </a:r>
            <a:endParaRPr lang="en-US" sz="2400" dirty="0"/>
          </a:p>
          <a:p>
            <a:pPr marL="342900" indent="-342900" algn="l">
              <a:buFont typeface="Arial" panose="020B0604020202020204" pitchFamily="34" charset="0"/>
              <a:buChar char="•"/>
            </a:pPr>
            <a:endParaRPr lang="en-US" sz="1800" dirty="0"/>
          </a:p>
        </p:txBody>
      </p:sp>
    </p:spTree>
    <p:extLst>
      <p:ext uri="{BB962C8B-B14F-4D97-AF65-F5344CB8AC3E}">
        <p14:creationId xmlns:p14="http://schemas.microsoft.com/office/powerpoint/2010/main" val="1722899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191308"/>
            <a:ext cx="10018709" cy="709237"/>
          </a:xfrm>
        </p:spPr>
        <p:txBody>
          <a:bodyPr/>
          <a:lstStyle/>
          <a:p>
            <a:pPr algn="ctr"/>
            <a:r>
              <a:rPr lang="en-US" b="1" dirty="0"/>
              <a:t>CEP Grouping</a:t>
            </a:r>
            <a:endParaRPr lang="en-US" dirty="0"/>
          </a:p>
        </p:txBody>
      </p:sp>
      <p:sp>
        <p:nvSpPr>
          <p:cNvPr id="3" name="Text Placeholder 2"/>
          <p:cNvSpPr>
            <a:spLocks noGrp="1"/>
          </p:cNvSpPr>
          <p:nvPr>
            <p:ph type="body" idx="1"/>
          </p:nvPr>
        </p:nvSpPr>
        <p:spPr>
          <a:xfrm>
            <a:off x="1484312" y="1219200"/>
            <a:ext cx="10018710" cy="4418581"/>
          </a:xfrm>
        </p:spPr>
        <p:txBody>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33929270"/>
              </p:ext>
            </p:extLst>
          </p:nvPr>
        </p:nvGraphicFramePr>
        <p:xfrm>
          <a:off x="1484311" y="1219199"/>
          <a:ext cx="10181215" cy="4849091"/>
        </p:xfrm>
        <a:graphic>
          <a:graphicData uri="http://schemas.openxmlformats.org/drawingml/2006/table">
            <a:tbl>
              <a:tblPr firstRow="1" bandRow="1">
                <a:tableStyleId>{5C22544A-7EE6-4342-B048-85BDC9FD1C3A}</a:tableStyleId>
              </a:tblPr>
              <a:tblGrid>
                <a:gridCol w="2036243"/>
                <a:gridCol w="2036243"/>
                <a:gridCol w="2036243"/>
                <a:gridCol w="2036243"/>
                <a:gridCol w="2036243"/>
              </a:tblGrid>
              <a:tr h="719653">
                <a:tc>
                  <a:txBody>
                    <a:bodyPr/>
                    <a:lstStyle/>
                    <a:p>
                      <a:pPr algn="ctr"/>
                      <a:r>
                        <a:rPr lang="en-US" dirty="0" smtClean="0"/>
                        <a:t>School</a:t>
                      </a:r>
                      <a:endParaRPr lang="en-US" dirty="0"/>
                    </a:p>
                  </a:txBody>
                  <a:tcPr/>
                </a:tc>
                <a:tc>
                  <a:txBody>
                    <a:bodyPr/>
                    <a:lstStyle/>
                    <a:p>
                      <a:pPr algn="ctr"/>
                      <a:r>
                        <a:rPr lang="en-US" dirty="0" smtClean="0"/>
                        <a:t>Identified</a:t>
                      </a:r>
                      <a:r>
                        <a:rPr lang="en-US" baseline="0" dirty="0" smtClean="0"/>
                        <a:t> Student Count</a:t>
                      </a:r>
                      <a:endParaRPr lang="en-US" dirty="0"/>
                    </a:p>
                  </a:txBody>
                  <a:tcPr/>
                </a:tc>
                <a:tc>
                  <a:txBody>
                    <a:bodyPr/>
                    <a:lstStyle/>
                    <a:p>
                      <a:pPr algn="ctr"/>
                      <a:r>
                        <a:rPr lang="en-US" dirty="0" smtClean="0"/>
                        <a:t>Enrollment</a:t>
                      </a:r>
                      <a:endParaRPr lang="en-US" dirty="0"/>
                    </a:p>
                  </a:txBody>
                  <a:tcPr/>
                </a:tc>
                <a:tc>
                  <a:txBody>
                    <a:bodyPr/>
                    <a:lstStyle/>
                    <a:p>
                      <a:pPr algn="ctr"/>
                      <a:r>
                        <a:rPr lang="en-US" dirty="0" smtClean="0"/>
                        <a:t>ISP (%)</a:t>
                      </a:r>
                      <a:endParaRPr lang="en-US" dirty="0"/>
                    </a:p>
                  </a:txBody>
                  <a:tcPr/>
                </a:tc>
                <a:tc>
                  <a:txBody>
                    <a:bodyPr/>
                    <a:lstStyle/>
                    <a:p>
                      <a:pPr algn="ctr"/>
                      <a:r>
                        <a:rPr lang="en-US" dirty="0" smtClean="0"/>
                        <a:t>Free Claim</a:t>
                      </a:r>
                      <a:r>
                        <a:rPr lang="en-US" baseline="0" dirty="0" smtClean="0"/>
                        <a:t> %</a:t>
                      </a:r>
                    </a:p>
                    <a:p>
                      <a:pPr algn="ctr"/>
                      <a:r>
                        <a:rPr lang="en-US" baseline="0" dirty="0" smtClean="0"/>
                        <a:t>(ISP x 1.6)</a:t>
                      </a:r>
                      <a:endParaRPr lang="en-US" dirty="0"/>
                    </a:p>
                  </a:txBody>
                  <a:tcPr/>
                </a:tc>
              </a:tr>
              <a:tr h="719653">
                <a:tc>
                  <a:txBody>
                    <a:bodyPr/>
                    <a:lstStyle/>
                    <a:p>
                      <a:r>
                        <a:rPr lang="en-US" dirty="0" smtClean="0"/>
                        <a:t>Tsuk Taih School</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92%</a:t>
                      </a:r>
                      <a:endParaRPr lang="en-US" dirty="0"/>
                    </a:p>
                  </a:txBody>
                  <a:tcPr/>
                </a:tc>
                <a:tc>
                  <a:txBody>
                    <a:bodyPr/>
                    <a:lstStyle/>
                    <a:p>
                      <a:r>
                        <a:rPr lang="en-US" b="1" dirty="0" smtClean="0"/>
                        <a:t>146.67%</a:t>
                      </a:r>
                      <a:endParaRPr lang="en-US" b="1" dirty="0"/>
                    </a:p>
                  </a:txBody>
                  <a:tcPr/>
                </a:tc>
              </a:tr>
              <a:tr h="719653">
                <a:tc>
                  <a:txBody>
                    <a:bodyPr/>
                    <a:lstStyle/>
                    <a:p>
                      <a:r>
                        <a:rPr lang="en-US" dirty="0" smtClean="0"/>
                        <a:t>Arctic Village School</a:t>
                      </a:r>
                      <a:endParaRPr lang="en-US" dirty="0"/>
                    </a:p>
                  </a:txBody>
                  <a:tcPr/>
                </a:tc>
                <a:tc>
                  <a:txBody>
                    <a:bodyPr/>
                    <a:lstStyle/>
                    <a:p>
                      <a:r>
                        <a:rPr lang="en-US" dirty="0" smtClean="0"/>
                        <a:t>20</a:t>
                      </a:r>
                      <a:endParaRPr lang="en-US" dirty="0"/>
                    </a:p>
                  </a:txBody>
                  <a:tcPr/>
                </a:tc>
                <a:tc>
                  <a:txBody>
                    <a:bodyPr/>
                    <a:lstStyle/>
                    <a:p>
                      <a:r>
                        <a:rPr lang="en-US" dirty="0" smtClean="0"/>
                        <a:t>33</a:t>
                      </a:r>
                      <a:endParaRPr lang="en-US" dirty="0"/>
                    </a:p>
                  </a:txBody>
                  <a:tcPr/>
                </a:tc>
                <a:tc>
                  <a:txBody>
                    <a:bodyPr/>
                    <a:lstStyle/>
                    <a:p>
                      <a:r>
                        <a:rPr lang="en-US" dirty="0" smtClean="0"/>
                        <a:t>61%</a:t>
                      </a:r>
                      <a:endParaRPr lang="en-US" dirty="0"/>
                    </a:p>
                  </a:txBody>
                  <a:tcPr/>
                </a:tc>
                <a:tc>
                  <a:txBody>
                    <a:bodyPr/>
                    <a:lstStyle/>
                    <a:p>
                      <a:r>
                        <a:rPr lang="en-US" b="1" dirty="0" smtClean="0"/>
                        <a:t>96.97%</a:t>
                      </a:r>
                      <a:endParaRPr lang="en-US" b="1" dirty="0"/>
                    </a:p>
                  </a:txBody>
                  <a:tcPr/>
                </a:tc>
              </a:tr>
              <a:tr h="719653">
                <a:tc>
                  <a:txBody>
                    <a:bodyPr/>
                    <a:lstStyle/>
                    <a:p>
                      <a:r>
                        <a:rPr lang="en-US" dirty="0" smtClean="0"/>
                        <a:t>Fort Yukon School</a:t>
                      </a:r>
                      <a:endParaRPr lang="en-US" dirty="0"/>
                    </a:p>
                  </a:txBody>
                  <a:tcPr/>
                </a:tc>
                <a:tc>
                  <a:txBody>
                    <a:bodyPr/>
                    <a:lstStyle/>
                    <a:p>
                      <a:r>
                        <a:rPr lang="en-US" dirty="0" smtClean="0"/>
                        <a:t>61</a:t>
                      </a:r>
                      <a:endParaRPr lang="en-US" dirty="0"/>
                    </a:p>
                  </a:txBody>
                  <a:tcPr/>
                </a:tc>
                <a:tc>
                  <a:txBody>
                    <a:bodyPr/>
                    <a:lstStyle/>
                    <a:p>
                      <a:r>
                        <a:rPr lang="en-US" dirty="0" smtClean="0"/>
                        <a:t>113</a:t>
                      </a:r>
                      <a:endParaRPr lang="en-US" dirty="0"/>
                    </a:p>
                  </a:txBody>
                  <a:tcPr/>
                </a:tc>
                <a:tc>
                  <a:txBody>
                    <a:bodyPr/>
                    <a:lstStyle/>
                    <a:p>
                      <a:r>
                        <a:rPr lang="en-US" dirty="0" smtClean="0"/>
                        <a:t>54%</a:t>
                      </a:r>
                      <a:endParaRPr lang="en-US" dirty="0"/>
                    </a:p>
                  </a:txBody>
                  <a:tcPr/>
                </a:tc>
                <a:tc>
                  <a:txBody>
                    <a:bodyPr/>
                    <a:lstStyle/>
                    <a:p>
                      <a:r>
                        <a:rPr lang="en-US" b="1" dirty="0" smtClean="0"/>
                        <a:t>86.37%</a:t>
                      </a:r>
                      <a:endParaRPr lang="en-US" b="1" dirty="0"/>
                    </a:p>
                  </a:txBody>
                  <a:tcPr/>
                </a:tc>
              </a:tr>
              <a:tr h="719653">
                <a:tc>
                  <a:txBody>
                    <a:bodyPr/>
                    <a:lstStyle/>
                    <a:p>
                      <a:r>
                        <a:rPr lang="en-US" dirty="0" smtClean="0"/>
                        <a:t>Cruikshank School</a:t>
                      </a:r>
                      <a:endParaRPr lang="en-US" dirty="0"/>
                    </a:p>
                  </a:txBody>
                  <a:tcPr/>
                </a:tc>
                <a:tc>
                  <a:txBody>
                    <a:bodyPr/>
                    <a:lstStyle/>
                    <a:p>
                      <a:r>
                        <a:rPr lang="en-US" dirty="0" smtClean="0"/>
                        <a:t>1</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b="1" dirty="0" smtClean="0"/>
                        <a:t>16.00%</a:t>
                      </a:r>
                      <a:endParaRPr lang="en-US" b="1" dirty="0"/>
                    </a:p>
                  </a:txBody>
                  <a:tcPr/>
                </a:tc>
              </a:tr>
              <a:tr h="416942">
                <a:tc>
                  <a:txBody>
                    <a:bodyPr/>
                    <a:lstStyle/>
                    <a:p>
                      <a:r>
                        <a:rPr lang="en-US" dirty="0" smtClean="0"/>
                        <a:t>Circle School</a:t>
                      </a:r>
                      <a:endParaRPr lang="en-US" dirty="0"/>
                    </a:p>
                  </a:txBody>
                  <a:tcPr/>
                </a:tc>
                <a:tc>
                  <a:txBody>
                    <a:bodyPr/>
                    <a:lstStyle/>
                    <a:p>
                      <a:r>
                        <a:rPr lang="en-US" dirty="0" smtClean="0"/>
                        <a:t>8</a:t>
                      </a:r>
                      <a:endParaRPr lang="en-US" dirty="0"/>
                    </a:p>
                  </a:txBody>
                  <a:tcPr/>
                </a:tc>
                <a:tc>
                  <a:txBody>
                    <a:bodyPr/>
                    <a:lstStyle/>
                    <a:p>
                      <a:r>
                        <a:rPr lang="en-US" dirty="0" smtClean="0"/>
                        <a:t>20</a:t>
                      </a:r>
                      <a:endParaRPr lang="en-US" dirty="0"/>
                    </a:p>
                  </a:txBody>
                  <a:tcPr/>
                </a:tc>
                <a:tc>
                  <a:txBody>
                    <a:bodyPr/>
                    <a:lstStyle/>
                    <a:p>
                      <a:r>
                        <a:rPr lang="en-US" dirty="0" smtClean="0"/>
                        <a:t>40%</a:t>
                      </a:r>
                      <a:endParaRPr lang="en-US" dirty="0"/>
                    </a:p>
                  </a:txBody>
                  <a:tcPr/>
                </a:tc>
                <a:tc>
                  <a:txBody>
                    <a:bodyPr/>
                    <a:lstStyle/>
                    <a:p>
                      <a:r>
                        <a:rPr lang="en-US" b="1" dirty="0" smtClean="0"/>
                        <a:t>64.00%</a:t>
                      </a:r>
                      <a:endParaRPr lang="en-US" b="1" dirty="0"/>
                    </a:p>
                  </a:txBody>
                  <a:tcPr/>
                </a:tc>
              </a:tr>
              <a:tr h="416942">
                <a:tc>
                  <a:txBody>
                    <a:bodyPr/>
                    <a:lstStyle/>
                    <a:p>
                      <a:r>
                        <a:rPr lang="en-US" dirty="0" smtClean="0"/>
                        <a:t>John</a:t>
                      </a:r>
                      <a:r>
                        <a:rPr lang="en-US" baseline="0" dirty="0" smtClean="0"/>
                        <a:t> Fredson</a:t>
                      </a:r>
                      <a:endParaRPr lang="en-US" dirty="0"/>
                    </a:p>
                  </a:txBody>
                  <a:tcPr/>
                </a:tc>
                <a:tc>
                  <a:txBody>
                    <a:bodyPr/>
                    <a:lstStyle/>
                    <a:p>
                      <a:r>
                        <a:rPr lang="en-US" dirty="0" smtClean="0"/>
                        <a:t>59</a:t>
                      </a:r>
                      <a:endParaRPr lang="en-US" dirty="0"/>
                    </a:p>
                  </a:txBody>
                  <a:tcPr/>
                </a:tc>
                <a:tc>
                  <a:txBody>
                    <a:bodyPr/>
                    <a:lstStyle/>
                    <a:p>
                      <a:r>
                        <a:rPr lang="en-US" dirty="0" smtClean="0"/>
                        <a:t>81</a:t>
                      </a:r>
                      <a:endParaRPr lang="en-US" dirty="0"/>
                    </a:p>
                  </a:txBody>
                  <a:tcPr/>
                </a:tc>
                <a:tc>
                  <a:txBody>
                    <a:bodyPr/>
                    <a:lstStyle/>
                    <a:p>
                      <a:r>
                        <a:rPr lang="en-US" dirty="0" smtClean="0"/>
                        <a:t>73%</a:t>
                      </a:r>
                      <a:endParaRPr lang="en-US" dirty="0"/>
                    </a:p>
                  </a:txBody>
                  <a:tcPr/>
                </a:tc>
                <a:tc>
                  <a:txBody>
                    <a:bodyPr/>
                    <a:lstStyle/>
                    <a:p>
                      <a:r>
                        <a:rPr lang="en-US" b="1" dirty="0" smtClean="0"/>
                        <a:t>116.54%</a:t>
                      </a:r>
                      <a:endParaRPr lang="en-US" b="1" dirty="0"/>
                    </a:p>
                  </a:txBody>
                  <a:tcPr/>
                </a:tc>
              </a:tr>
              <a:tr h="416942">
                <a:tc>
                  <a:txBody>
                    <a:bodyPr/>
                    <a:lstStyle/>
                    <a:p>
                      <a:r>
                        <a:rPr lang="en-US" b="1" dirty="0" smtClean="0"/>
                        <a:t>Group</a:t>
                      </a:r>
                      <a:endParaRPr lang="en-US" b="1" dirty="0"/>
                    </a:p>
                  </a:txBody>
                  <a:tcPr/>
                </a:tc>
                <a:tc>
                  <a:txBody>
                    <a:bodyPr/>
                    <a:lstStyle/>
                    <a:p>
                      <a:r>
                        <a:rPr lang="en-US" b="1" dirty="0" smtClean="0"/>
                        <a:t>160.00</a:t>
                      </a:r>
                      <a:endParaRPr lang="en-US" b="1" dirty="0"/>
                    </a:p>
                  </a:txBody>
                  <a:tcPr/>
                </a:tc>
                <a:tc>
                  <a:txBody>
                    <a:bodyPr/>
                    <a:lstStyle/>
                    <a:p>
                      <a:r>
                        <a:rPr lang="en-US" b="1" dirty="0" smtClean="0"/>
                        <a:t>269.00</a:t>
                      </a:r>
                      <a:endParaRPr lang="en-US" b="1" dirty="0"/>
                    </a:p>
                  </a:txBody>
                  <a:tcPr/>
                </a:tc>
                <a:tc>
                  <a:txBody>
                    <a:bodyPr/>
                    <a:lstStyle/>
                    <a:p>
                      <a:r>
                        <a:rPr lang="en-US" b="1" dirty="0" smtClean="0"/>
                        <a:t>59.48%</a:t>
                      </a:r>
                      <a:endParaRPr lang="en-US" b="1" dirty="0"/>
                    </a:p>
                  </a:txBody>
                  <a:tcPr/>
                </a:tc>
                <a:tc>
                  <a:txBody>
                    <a:bodyPr/>
                    <a:lstStyle/>
                    <a:p>
                      <a:r>
                        <a:rPr lang="en-US" b="1" dirty="0" smtClean="0"/>
                        <a:t>95.17%</a:t>
                      </a:r>
                      <a:endParaRPr lang="en-US" b="1" dirty="0"/>
                    </a:p>
                  </a:txBody>
                  <a:tcPr/>
                </a:tc>
              </a:tr>
            </a:tbl>
          </a:graphicData>
        </a:graphic>
      </p:graphicFrame>
    </p:spTree>
    <p:extLst>
      <p:ext uri="{BB962C8B-B14F-4D97-AF65-F5344CB8AC3E}">
        <p14:creationId xmlns:p14="http://schemas.microsoft.com/office/powerpoint/2010/main" val="321026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205163"/>
            <a:ext cx="10018709" cy="695383"/>
          </a:xfrm>
        </p:spPr>
        <p:txBody>
          <a:bodyPr/>
          <a:lstStyle/>
          <a:p>
            <a:pPr algn="ctr"/>
            <a:r>
              <a:rPr lang="en-US" b="1" dirty="0"/>
              <a:t>Claiming Percentages</a:t>
            </a:r>
            <a:endParaRPr lang="en-US" dirty="0"/>
          </a:p>
        </p:txBody>
      </p:sp>
      <p:sp>
        <p:nvSpPr>
          <p:cNvPr id="3" name="Text Placeholder 2"/>
          <p:cNvSpPr>
            <a:spLocks noGrp="1"/>
          </p:cNvSpPr>
          <p:nvPr>
            <p:ph type="body" idx="1"/>
          </p:nvPr>
        </p:nvSpPr>
        <p:spPr>
          <a:xfrm>
            <a:off x="1484312" y="1025236"/>
            <a:ext cx="10018710" cy="4612545"/>
          </a:xfrm>
        </p:spPr>
        <p:txBody>
          <a:bodyPr>
            <a:normAutofit/>
          </a:bodyPr>
          <a:lstStyle/>
          <a:p>
            <a:pPr algn="l"/>
            <a:r>
              <a:rPr lang="en-US" sz="3200" b="1" dirty="0"/>
              <a:t>Federal Free </a:t>
            </a:r>
            <a:r>
              <a:rPr lang="en-US" sz="3200" b="1" dirty="0" smtClean="0"/>
              <a:t>Rate:</a:t>
            </a:r>
            <a:endParaRPr lang="en-US" sz="3200" b="1" dirty="0" smtClean="0">
              <a:cs typeface="Arial" panose="020B0604020202020204" pitchFamily="34" charset="0"/>
            </a:endParaRPr>
          </a:p>
          <a:p>
            <a:pPr marL="342900" lvl="0" indent="-342900" algn="l">
              <a:buFont typeface="Arial" panose="020B0604020202020204" pitchFamily="34" charset="0"/>
              <a:buChar char="•"/>
            </a:pPr>
            <a:r>
              <a:rPr lang="en-US" sz="2800" dirty="0" smtClean="0">
                <a:cs typeface="Arial" panose="020B0604020202020204" pitchFamily="34" charset="0"/>
              </a:rPr>
              <a:t>ISP </a:t>
            </a:r>
            <a:r>
              <a:rPr lang="en-US" sz="2800" dirty="0">
                <a:cs typeface="Arial" panose="020B0604020202020204" pitchFamily="34" charset="0"/>
              </a:rPr>
              <a:t>multiplied by a factor of 1.6 equals the % of total meals reimbursed at the Federal free rate</a:t>
            </a:r>
          </a:p>
          <a:p>
            <a:pPr lvl="0" algn="l"/>
            <a:r>
              <a:rPr lang="en-US" sz="3200" b="1" dirty="0"/>
              <a:t>Federal Paid Rate:</a:t>
            </a:r>
          </a:p>
          <a:p>
            <a:pPr marL="342900" lvl="0" indent="-342900" algn="l">
              <a:buFont typeface="Arial" panose="020B0604020202020204" pitchFamily="34" charset="0"/>
              <a:buChar char="•"/>
            </a:pPr>
            <a:r>
              <a:rPr lang="en-US" sz="2800" dirty="0">
                <a:cs typeface="Arial" panose="020B0604020202020204" pitchFamily="34" charset="0"/>
              </a:rPr>
              <a:t>The remaining % of total meals is reimbursed at the Federal paid rate</a:t>
            </a:r>
          </a:p>
          <a:p>
            <a:pPr algn="l"/>
            <a:r>
              <a:rPr lang="en-US" sz="2800" b="1" dirty="0"/>
              <a:t>Note: </a:t>
            </a:r>
            <a:r>
              <a:rPr lang="en-US" sz="2800" dirty="0"/>
              <a:t>Any meal costs in excess of the total Federal reimbursement must be covered through non-Federal sources </a:t>
            </a:r>
          </a:p>
          <a:p>
            <a:endParaRPr lang="en-US" dirty="0"/>
          </a:p>
        </p:txBody>
      </p:sp>
    </p:spTree>
    <p:extLst>
      <p:ext uri="{BB962C8B-B14F-4D97-AF65-F5344CB8AC3E}">
        <p14:creationId xmlns:p14="http://schemas.microsoft.com/office/powerpoint/2010/main" val="110407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88307"/>
            <a:ext cx="10018709" cy="776614"/>
          </a:xfrm>
        </p:spPr>
        <p:txBody>
          <a:bodyPr/>
          <a:lstStyle/>
          <a:p>
            <a:pPr algn="ctr"/>
            <a:r>
              <a:rPr lang="en-US" b="1" dirty="0"/>
              <a:t>Where did the 1.6 come from?</a:t>
            </a:r>
            <a:endParaRPr lang="en-US" dirty="0"/>
          </a:p>
        </p:txBody>
      </p:sp>
      <p:sp>
        <p:nvSpPr>
          <p:cNvPr id="3" name="Text Placeholder 2"/>
          <p:cNvSpPr>
            <a:spLocks noGrp="1"/>
          </p:cNvSpPr>
          <p:nvPr>
            <p:ph type="body" idx="1"/>
          </p:nvPr>
        </p:nvSpPr>
        <p:spPr>
          <a:xfrm>
            <a:off x="1484312" y="1290180"/>
            <a:ext cx="10018710" cy="5034419"/>
          </a:xfrm>
        </p:spPr>
        <p:txBody>
          <a:bodyPr/>
          <a:lstStyle/>
          <a:p>
            <a:pPr marL="342900" indent="-342900" algn="l">
              <a:spcBef>
                <a:spcPts val="0"/>
              </a:spcBef>
              <a:spcAft>
                <a:spcPts val="0"/>
              </a:spcAft>
              <a:buFont typeface="Arial" panose="020B0604020202020204" pitchFamily="34" charset="0"/>
              <a:buChar char="•"/>
            </a:pPr>
            <a:r>
              <a:rPr lang="en-US" sz="2800" dirty="0"/>
              <a:t>Analysis showed that on average for every 10 identified students there were 6 more students certified based on income application.</a:t>
            </a:r>
          </a:p>
          <a:p>
            <a:pPr marL="171450" indent="-171450" algn="l">
              <a:spcBef>
                <a:spcPts val="0"/>
              </a:spcBef>
              <a:spcAft>
                <a:spcPts val="0"/>
              </a:spcAft>
              <a:buFont typeface="Arial" panose="020B0604020202020204" pitchFamily="34" charset="0"/>
              <a:buChar char="•"/>
            </a:pPr>
            <a:endParaRPr lang="en-US" sz="2800" dirty="0"/>
          </a:p>
          <a:p>
            <a:pPr marL="342900" indent="-342900" algn="l">
              <a:spcBef>
                <a:spcPts val="0"/>
              </a:spcBef>
              <a:spcAft>
                <a:spcPts val="0"/>
              </a:spcAft>
              <a:buFont typeface="Arial" panose="020B0604020202020204" pitchFamily="34" charset="0"/>
              <a:buChar char="•"/>
            </a:pPr>
            <a:r>
              <a:rPr lang="en-US" sz="2800" dirty="0"/>
              <a:t>Multiplying the identified student percentage by 1.6 approximates the free and reduced price percentage</a:t>
            </a:r>
          </a:p>
          <a:p>
            <a:pPr marL="171450" indent="-171450" algn="l">
              <a:spcBef>
                <a:spcPts val="0"/>
              </a:spcBef>
              <a:spcAft>
                <a:spcPts val="0"/>
              </a:spcAft>
              <a:buFont typeface="Arial" panose="020B0604020202020204" pitchFamily="34" charset="0"/>
              <a:buChar char="•"/>
            </a:pPr>
            <a:endParaRPr lang="en-US" sz="2800" dirty="0"/>
          </a:p>
          <a:p>
            <a:pPr marL="342900" indent="-342900" algn="l">
              <a:spcBef>
                <a:spcPts val="0"/>
              </a:spcBef>
              <a:spcAft>
                <a:spcPts val="0"/>
              </a:spcAft>
              <a:buFont typeface="Arial" panose="020B0604020202020204" pitchFamily="34" charset="0"/>
              <a:buChar char="•"/>
            </a:pPr>
            <a:r>
              <a:rPr lang="en-US" sz="2800" dirty="0"/>
              <a:t>Accepted as a substitute for a percentage based on actual counts</a:t>
            </a:r>
          </a:p>
          <a:p>
            <a:pPr marL="171450" indent="-171450" algn="l">
              <a:spcBef>
                <a:spcPts val="0"/>
              </a:spcBef>
              <a:spcAft>
                <a:spcPts val="0"/>
              </a:spcAft>
              <a:buFont typeface="Arial" panose="020B0604020202020204" pitchFamily="34" charset="0"/>
              <a:buChar char="•"/>
            </a:pPr>
            <a:endParaRPr lang="en-US" sz="2800" dirty="0"/>
          </a:p>
          <a:p>
            <a:pPr marL="342900" indent="-342900" algn="l">
              <a:spcBef>
                <a:spcPts val="0"/>
              </a:spcBef>
              <a:spcAft>
                <a:spcPts val="0"/>
              </a:spcAft>
              <a:buFont typeface="Arial" panose="020B0604020202020204" pitchFamily="34" charset="0"/>
              <a:buChar char="•"/>
            </a:pPr>
            <a:r>
              <a:rPr lang="en-US" sz="2800" dirty="0"/>
              <a:t>USDA may set the multiplier within a range of 1.3 to 1.6</a:t>
            </a:r>
          </a:p>
          <a:p>
            <a:endParaRPr lang="en-US" dirty="0"/>
          </a:p>
        </p:txBody>
      </p:sp>
    </p:spTree>
    <p:extLst>
      <p:ext uri="{BB962C8B-B14F-4D97-AF65-F5344CB8AC3E}">
        <p14:creationId xmlns:p14="http://schemas.microsoft.com/office/powerpoint/2010/main" val="3651262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8203"/>
            <a:ext cx="10018709" cy="739035"/>
          </a:xfrm>
        </p:spPr>
        <p:txBody>
          <a:bodyPr/>
          <a:lstStyle/>
          <a:p>
            <a:pPr algn="ctr"/>
            <a:r>
              <a:rPr lang="en-US" b="1" dirty="0"/>
              <a:t>Claiming Sample</a:t>
            </a:r>
          </a:p>
        </p:txBody>
      </p:sp>
      <p:sp>
        <p:nvSpPr>
          <p:cNvPr id="3" name="Text Placeholder 2"/>
          <p:cNvSpPr>
            <a:spLocks noGrp="1"/>
          </p:cNvSpPr>
          <p:nvPr>
            <p:ph type="body" idx="1"/>
          </p:nvPr>
        </p:nvSpPr>
        <p:spPr>
          <a:xfrm>
            <a:off x="1484312" y="1427967"/>
            <a:ext cx="10018710" cy="4521896"/>
          </a:xfrm>
        </p:spPr>
        <p:txBody>
          <a:bodyPr/>
          <a:lstStyle/>
          <a:p>
            <a:pPr marL="342900" indent="-342900" algn="l">
              <a:buFont typeface="Arial" panose="020B0604020202020204" pitchFamily="34" charset="0"/>
              <a:buChar char="•"/>
            </a:pPr>
            <a:r>
              <a:rPr lang="en-US" sz="2800" dirty="0" smtClean="0"/>
              <a:t>Identified student count = 345</a:t>
            </a:r>
          </a:p>
          <a:p>
            <a:pPr marL="342900" indent="-342900" algn="l">
              <a:buFont typeface="Arial" panose="020B0604020202020204" pitchFamily="34" charset="0"/>
              <a:buChar char="•"/>
            </a:pPr>
            <a:r>
              <a:rPr lang="en-US" sz="2800" dirty="0" smtClean="0"/>
              <a:t>Enrollment = 846</a:t>
            </a:r>
          </a:p>
          <a:p>
            <a:pPr marL="342900" indent="-342900" algn="l">
              <a:buFont typeface="Arial" panose="020B0604020202020204" pitchFamily="34" charset="0"/>
              <a:buChar char="•"/>
            </a:pPr>
            <a:r>
              <a:rPr lang="en-US" sz="2800" dirty="0" smtClean="0"/>
              <a:t>Identified student percentage = 40.7</a:t>
            </a:r>
          </a:p>
          <a:p>
            <a:pPr marL="342900" indent="-342900" algn="l">
              <a:buFont typeface="Arial" panose="020B0604020202020204" pitchFamily="34" charset="0"/>
              <a:buChar char="•"/>
            </a:pPr>
            <a:r>
              <a:rPr lang="en-US" sz="2800" dirty="0" smtClean="0"/>
              <a:t>Free claiming %       40.7 x 1.6 = 65.12</a:t>
            </a:r>
          </a:p>
          <a:p>
            <a:pPr marL="342900" indent="-342900" algn="l">
              <a:buFont typeface="Arial" panose="020B0604020202020204" pitchFamily="34" charset="0"/>
              <a:buChar char="•"/>
            </a:pPr>
            <a:r>
              <a:rPr lang="en-US" sz="2800" dirty="0" smtClean="0"/>
              <a:t>Paid claiming %    100% - 65.12 = 34.88</a:t>
            </a:r>
          </a:p>
          <a:p>
            <a:pPr marL="342900" indent="-342900" algn="l">
              <a:buFont typeface="Arial" panose="020B0604020202020204" pitchFamily="34" charset="0"/>
              <a:buChar char="•"/>
            </a:pPr>
            <a:endParaRPr lang="en-US" sz="2800" dirty="0" smtClean="0"/>
          </a:p>
          <a:p>
            <a:pPr marL="342900" indent="-342900" algn="l">
              <a:buFont typeface="Arial" panose="020B0604020202020204" pitchFamily="34" charset="0"/>
              <a:buChar char="•"/>
            </a:pPr>
            <a:r>
              <a:rPr lang="en-US" sz="2800" dirty="0" smtClean="0"/>
              <a:t>ISP of 62.5 =  100% Free</a:t>
            </a:r>
          </a:p>
          <a:p>
            <a:pPr algn="l"/>
            <a:endParaRPr lang="en-US" dirty="0"/>
          </a:p>
        </p:txBody>
      </p:sp>
    </p:spTree>
    <p:extLst>
      <p:ext uri="{BB962C8B-B14F-4D97-AF65-F5344CB8AC3E}">
        <p14:creationId xmlns:p14="http://schemas.microsoft.com/office/powerpoint/2010/main" val="4284008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75573"/>
            <a:ext cx="10018709" cy="739035"/>
          </a:xfrm>
        </p:spPr>
        <p:txBody>
          <a:bodyPr/>
          <a:lstStyle/>
          <a:p>
            <a:pPr algn="ctr"/>
            <a:r>
              <a:rPr lang="en-US" b="1" dirty="0"/>
              <a:t>Annual Percentage Selection</a:t>
            </a:r>
            <a:endParaRPr lang="en-US" dirty="0"/>
          </a:p>
        </p:txBody>
      </p:sp>
      <p:sp>
        <p:nvSpPr>
          <p:cNvPr id="3" name="Text Placeholder 2"/>
          <p:cNvSpPr>
            <a:spLocks noGrp="1"/>
          </p:cNvSpPr>
          <p:nvPr>
            <p:ph type="body" idx="1"/>
          </p:nvPr>
        </p:nvSpPr>
        <p:spPr>
          <a:xfrm>
            <a:off x="1484312" y="1485900"/>
            <a:ext cx="10018710" cy="4705350"/>
          </a:xfrm>
        </p:spPr>
        <p:txBody>
          <a:bodyPr>
            <a:normAutofit/>
          </a:bodyPr>
          <a:lstStyle/>
          <a:p>
            <a:pPr marL="571500" indent="-457200" algn="l">
              <a:buFont typeface="Arial" panose="020B0604020202020204" pitchFamily="34" charset="0"/>
              <a:buChar char="•"/>
            </a:pPr>
            <a:r>
              <a:rPr lang="en-US" sz="2800" dirty="0"/>
              <a:t>A new ISP may be established each year of the four year cycle for use in the following year</a:t>
            </a:r>
          </a:p>
          <a:p>
            <a:pPr marL="571500" indent="-457200" algn="l">
              <a:buFont typeface="Arial" panose="020B0604020202020204" pitchFamily="34" charset="0"/>
              <a:buChar char="•"/>
            </a:pPr>
            <a:endParaRPr lang="en-US" sz="2800" dirty="0"/>
          </a:p>
          <a:p>
            <a:pPr marL="571500" indent="-457200" algn="l">
              <a:buFont typeface="Arial" panose="020B0604020202020204" pitchFamily="34" charset="0"/>
              <a:buChar char="•"/>
            </a:pPr>
            <a:r>
              <a:rPr lang="en-US" sz="2800" dirty="0"/>
              <a:t>During the 2</a:t>
            </a:r>
            <a:r>
              <a:rPr lang="en-US" sz="2800" baseline="30000" dirty="0"/>
              <a:t>nd</a:t>
            </a:r>
            <a:r>
              <a:rPr lang="en-US" sz="2800" dirty="0"/>
              <a:t>, 3</a:t>
            </a:r>
            <a:r>
              <a:rPr lang="en-US" sz="2800" baseline="30000" dirty="0"/>
              <a:t>rd</a:t>
            </a:r>
            <a:r>
              <a:rPr lang="en-US" sz="2800" dirty="0"/>
              <a:t> and 4</a:t>
            </a:r>
            <a:r>
              <a:rPr lang="en-US" sz="2800" baseline="30000" dirty="0"/>
              <a:t>th</a:t>
            </a:r>
            <a:r>
              <a:rPr lang="en-US" sz="2800" dirty="0"/>
              <a:t> years, the Sponsor/school may select the higher ISP from</a:t>
            </a:r>
            <a:r>
              <a:rPr lang="en-US" sz="2800" dirty="0" smtClean="0"/>
              <a:t>:</a:t>
            </a:r>
            <a:endParaRPr lang="en-US" sz="2800" b="1" dirty="0"/>
          </a:p>
          <a:p>
            <a:pPr marL="1198562" lvl="1" indent="-457200">
              <a:buFont typeface="Arial" panose="020B0604020202020204" pitchFamily="34" charset="0"/>
              <a:buChar char="•"/>
            </a:pPr>
            <a:r>
              <a:rPr lang="en-US" sz="2800" dirty="0">
                <a:solidFill>
                  <a:schemeClr val="accent1">
                    <a:lumMod val="75000"/>
                  </a:schemeClr>
                </a:solidFill>
              </a:rPr>
              <a:t>April 1 the year directly prior; or </a:t>
            </a:r>
          </a:p>
          <a:p>
            <a:pPr marL="1198562" lvl="1" indent="-457200">
              <a:buFont typeface="Arial" panose="020B0604020202020204" pitchFamily="34" charset="0"/>
              <a:buChar char="•"/>
            </a:pPr>
            <a:r>
              <a:rPr lang="en-US" sz="2800" dirty="0">
                <a:solidFill>
                  <a:schemeClr val="accent1">
                    <a:lumMod val="75000"/>
                  </a:schemeClr>
                </a:solidFill>
              </a:rPr>
              <a:t>April 1  the year prior to the first year of receiving benefits</a:t>
            </a:r>
          </a:p>
          <a:p>
            <a:endParaRPr lang="en-US" dirty="0"/>
          </a:p>
        </p:txBody>
      </p:sp>
    </p:spTree>
    <p:extLst>
      <p:ext uri="{BB962C8B-B14F-4D97-AF65-F5344CB8AC3E}">
        <p14:creationId xmlns:p14="http://schemas.microsoft.com/office/powerpoint/2010/main" val="1618354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37995"/>
            <a:ext cx="10018709" cy="776613"/>
          </a:xfrm>
        </p:spPr>
        <p:txBody>
          <a:bodyPr/>
          <a:lstStyle/>
          <a:p>
            <a:pPr algn="ctr"/>
            <a:r>
              <a:rPr lang="en-US" b="1" dirty="0"/>
              <a:t>General Procedures</a:t>
            </a:r>
            <a:endParaRPr lang="en-US" dirty="0"/>
          </a:p>
        </p:txBody>
      </p:sp>
      <p:sp>
        <p:nvSpPr>
          <p:cNvPr id="3" name="Text Placeholder 2"/>
          <p:cNvSpPr>
            <a:spLocks noGrp="1"/>
          </p:cNvSpPr>
          <p:nvPr>
            <p:ph type="body" idx="1"/>
          </p:nvPr>
        </p:nvSpPr>
        <p:spPr>
          <a:xfrm>
            <a:off x="1484312" y="1114817"/>
            <a:ext cx="10018710" cy="4747364"/>
          </a:xfrm>
        </p:spPr>
        <p:txBody>
          <a:bodyPr>
            <a:normAutofit/>
          </a:bodyPr>
          <a:lstStyle/>
          <a:p>
            <a:pPr marL="342900" lvl="1" indent="-342900">
              <a:buFont typeface="Arial" panose="020B0604020202020204" pitchFamily="34" charset="0"/>
              <a:buChar char="•"/>
            </a:pPr>
            <a:r>
              <a:rPr lang="en-US" sz="2800" dirty="0">
                <a:solidFill>
                  <a:schemeClr val="tx1"/>
                </a:solidFill>
              </a:rPr>
              <a:t>Sponsors/schools must notify </a:t>
            </a:r>
            <a:r>
              <a:rPr lang="en-US" sz="2800" dirty="0" smtClean="0">
                <a:solidFill>
                  <a:schemeClr val="tx1"/>
                </a:solidFill>
              </a:rPr>
              <a:t>CNP </a:t>
            </a:r>
            <a:r>
              <a:rPr lang="en-US" sz="2800" dirty="0">
                <a:solidFill>
                  <a:schemeClr val="tx1"/>
                </a:solidFill>
              </a:rPr>
              <a:t>no later than June 30</a:t>
            </a:r>
            <a:r>
              <a:rPr lang="en-US" sz="2800" baseline="30000" dirty="0">
                <a:solidFill>
                  <a:schemeClr val="tx1"/>
                </a:solidFill>
              </a:rPr>
              <a:t>th</a:t>
            </a:r>
            <a:r>
              <a:rPr lang="en-US" sz="2800" dirty="0">
                <a:solidFill>
                  <a:schemeClr val="tx1"/>
                </a:solidFill>
              </a:rPr>
              <a:t> of the school year prior to the first year of electing </a:t>
            </a:r>
            <a:r>
              <a:rPr lang="en-US" sz="2800" dirty="0" smtClean="0">
                <a:solidFill>
                  <a:schemeClr val="tx1"/>
                </a:solidFill>
              </a:rPr>
              <a:t>CEP</a:t>
            </a:r>
          </a:p>
          <a:p>
            <a:pPr marL="800100" lvl="2" indent="-342900">
              <a:buFont typeface="Arial" panose="020B0604020202020204" pitchFamily="34" charset="0"/>
              <a:buChar char="•"/>
            </a:pPr>
            <a:r>
              <a:rPr lang="en-US" sz="1800" dirty="0" smtClean="0">
                <a:solidFill>
                  <a:schemeClr val="accent1">
                    <a:lumMod val="75000"/>
                  </a:schemeClr>
                </a:solidFill>
              </a:rPr>
              <a:t>However </a:t>
            </a:r>
            <a:r>
              <a:rPr lang="en-US" sz="1800" dirty="0">
                <a:solidFill>
                  <a:schemeClr val="accent1">
                    <a:lumMod val="75000"/>
                  </a:schemeClr>
                </a:solidFill>
              </a:rPr>
              <a:t>in accordance with USDA policy memo SP25-2015 Sponsors my apply up to Aug. 31</a:t>
            </a:r>
            <a:r>
              <a:rPr lang="en-US" sz="1800" baseline="30000" dirty="0">
                <a:solidFill>
                  <a:schemeClr val="accent1">
                    <a:lumMod val="75000"/>
                  </a:schemeClr>
                </a:solidFill>
              </a:rPr>
              <a:t>st</a:t>
            </a:r>
            <a:r>
              <a:rPr lang="en-US" sz="1800" dirty="0">
                <a:solidFill>
                  <a:schemeClr val="accent1">
                    <a:lumMod val="75000"/>
                  </a:schemeClr>
                </a:solidFill>
              </a:rPr>
              <a:t>. In the current school year</a:t>
            </a:r>
            <a:r>
              <a:rPr lang="en-US" dirty="0" smtClean="0">
                <a:solidFill>
                  <a:schemeClr val="accent1">
                    <a:lumMod val="75000"/>
                  </a:schemeClr>
                </a:solidFill>
              </a:rPr>
              <a:t>.</a:t>
            </a:r>
            <a:endParaRPr lang="en-US" sz="2600" dirty="0"/>
          </a:p>
          <a:p>
            <a:pPr marL="342900" indent="-342900" algn="l">
              <a:buFont typeface="Arial" panose="020B0604020202020204" pitchFamily="34" charset="0"/>
              <a:buChar char="•"/>
            </a:pPr>
            <a:r>
              <a:rPr lang="en-US" sz="2800" dirty="0" smtClean="0"/>
              <a:t>Sponsors/schools </a:t>
            </a:r>
            <a:r>
              <a:rPr lang="en-US" sz="2800" dirty="0"/>
              <a:t>may elect to stop CEP for the next year by </a:t>
            </a:r>
            <a:r>
              <a:rPr lang="en-US" sz="2800" dirty="0" smtClean="0"/>
              <a:t>notifying CNP </a:t>
            </a:r>
            <a:r>
              <a:rPr lang="en-US" sz="2800" dirty="0"/>
              <a:t>no later than June 30</a:t>
            </a:r>
            <a:r>
              <a:rPr lang="en-US" sz="2800" baseline="30000" dirty="0"/>
              <a:t>th</a:t>
            </a:r>
            <a:r>
              <a:rPr lang="en-US" sz="2800" dirty="0"/>
              <a:t> of the current school </a:t>
            </a:r>
            <a:r>
              <a:rPr lang="en-US" sz="2800" dirty="0" smtClean="0"/>
              <a:t>year</a:t>
            </a:r>
          </a:p>
          <a:p>
            <a:pPr algn="l"/>
            <a:endParaRPr lang="en-US" sz="2800" dirty="0" smtClean="0"/>
          </a:p>
          <a:p>
            <a:pPr marL="342900" indent="-342900" algn="l">
              <a:buFont typeface="Arial" panose="020B0604020202020204" pitchFamily="34" charset="0"/>
              <a:buChar char="•"/>
            </a:pPr>
            <a:r>
              <a:rPr lang="en-US" sz="2800" dirty="0"/>
              <a:t>A new identified student percentage may be established each year of the four year cycle for use in the following year</a:t>
            </a:r>
          </a:p>
          <a:p>
            <a:pPr marL="342900" indent="-342900" algn="l">
              <a:buFont typeface="Arial" panose="020B0604020202020204" pitchFamily="34" charset="0"/>
              <a:buChar char="•"/>
            </a:pPr>
            <a:endParaRPr lang="en-US" sz="2800" dirty="0"/>
          </a:p>
        </p:txBody>
      </p:sp>
    </p:spTree>
    <p:extLst>
      <p:ext uri="{BB962C8B-B14F-4D97-AF65-F5344CB8AC3E}">
        <p14:creationId xmlns:p14="http://schemas.microsoft.com/office/powerpoint/2010/main" val="88152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150" y="620799"/>
            <a:ext cx="10018709" cy="1152583"/>
          </a:xfrm>
        </p:spPr>
        <p:txBody>
          <a:bodyPr>
            <a:normAutofit/>
          </a:bodyPr>
          <a:lstStyle/>
          <a:p>
            <a:pPr algn="ctr"/>
            <a:r>
              <a:rPr lang="en-US" sz="3600" b="1" dirty="0"/>
              <a:t>CEP Election Prep</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0908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488515"/>
            <a:ext cx="10018709" cy="751562"/>
          </a:xfrm>
        </p:spPr>
        <p:txBody>
          <a:bodyPr/>
          <a:lstStyle/>
          <a:p>
            <a:pPr algn="ctr"/>
            <a:r>
              <a:rPr lang="en-US" b="1" dirty="0"/>
              <a:t>History</a:t>
            </a:r>
            <a:endParaRPr lang="en-US" dirty="0"/>
          </a:p>
        </p:txBody>
      </p:sp>
      <p:sp>
        <p:nvSpPr>
          <p:cNvPr id="3" name="Text Placeholder 2"/>
          <p:cNvSpPr>
            <a:spLocks noGrp="1"/>
          </p:cNvSpPr>
          <p:nvPr>
            <p:ph type="body" idx="1"/>
          </p:nvPr>
        </p:nvSpPr>
        <p:spPr>
          <a:xfrm>
            <a:off x="1484312" y="1240076"/>
            <a:ext cx="10018710" cy="5047989"/>
          </a:xfrm>
        </p:spPr>
        <p:txBody>
          <a:bodyPr>
            <a:normAutofit fontScale="25000" lnSpcReduction="20000"/>
          </a:bodyPr>
          <a:lstStyle/>
          <a:p>
            <a:pPr algn="l"/>
            <a:r>
              <a:rPr lang="en-US" sz="9600" dirty="0"/>
              <a:t>Healthy, Hunger-Free Kids Act of </a:t>
            </a:r>
            <a:r>
              <a:rPr lang="en-US" sz="9600" dirty="0" smtClean="0"/>
              <a:t>2010</a:t>
            </a:r>
          </a:p>
          <a:p>
            <a:pPr marL="2514600" lvl="3" indent="-1143000">
              <a:buFont typeface="Arial" panose="020B0604020202020204" pitchFamily="34" charset="0"/>
              <a:buChar char="•"/>
            </a:pPr>
            <a:r>
              <a:rPr lang="en-US" sz="10000" dirty="0">
                <a:solidFill>
                  <a:schemeClr val="accent1">
                    <a:lumMod val="75000"/>
                  </a:schemeClr>
                </a:solidFill>
              </a:rPr>
              <a:t>Provides an alternative to household applications for free and reduced price meals</a:t>
            </a:r>
          </a:p>
          <a:p>
            <a:pPr marL="2514600" lvl="3" indent="-1143000">
              <a:buFont typeface="Arial" panose="020B0604020202020204" pitchFamily="34" charset="0"/>
              <a:buChar char="•"/>
            </a:pPr>
            <a:r>
              <a:rPr lang="en-US" sz="10000" dirty="0">
                <a:solidFill>
                  <a:schemeClr val="accent1">
                    <a:lumMod val="75000"/>
                  </a:schemeClr>
                </a:solidFill>
              </a:rPr>
              <a:t>Offers all students breakfast and lunch meals at no costs</a:t>
            </a:r>
          </a:p>
          <a:p>
            <a:pPr marL="2514600" lvl="3" indent="-1143000">
              <a:buFont typeface="Arial" panose="020B0604020202020204" pitchFamily="34" charset="0"/>
              <a:buChar char="•"/>
            </a:pPr>
            <a:r>
              <a:rPr lang="en-US" sz="10000" dirty="0">
                <a:solidFill>
                  <a:schemeClr val="accent1">
                    <a:lumMod val="75000"/>
                  </a:schemeClr>
                </a:solidFill>
              </a:rPr>
              <a:t>Applies to high poverty sponsors and schools</a:t>
            </a:r>
          </a:p>
          <a:p>
            <a:pPr algn="l"/>
            <a:r>
              <a:rPr lang="en-US" sz="10400" dirty="0"/>
              <a:t>Proposed rule published in Federal Register on November 4, 2013 </a:t>
            </a:r>
          </a:p>
          <a:p>
            <a:pPr marL="2514600" lvl="3" indent="-1143000">
              <a:buFont typeface="Arial" panose="020B0604020202020204" pitchFamily="34" charset="0"/>
              <a:buChar char="•"/>
            </a:pPr>
            <a:r>
              <a:rPr lang="en-US" sz="10000" dirty="0">
                <a:solidFill>
                  <a:schemeClr val="accent1">
                    <a:lumMod val="75000"/>
                  </a:schemeClr>
                </a:solidFill>
              </a:rPr>
              <a:t>60 day comment period </a:t>
            </a:r>
            <a:endParaRPr lang="en-US" sz="10000" dirty="0" smtClean="0">
              <a:solidFill>
                <a:schemeClr val="accent1">
                  <a:lumMod val="75000"/>
                </a:schemeClr>
              </a:solidFill>
            </a:endParaRPr>
          </a:p>
          <a:p>
            <a:pPr marL="2514600" lvl="3" indent="-1143000">
              <a:buFont typeface="Arial" panose="020B0604020202020204" pitchFamily="34" charset="0"/>
              <a:buChar char="•"/>
            </a:pPr>
            <a:r>
              <a:rPr lang="en-US" sz="10400" dirty="0" smtClean="0">
                <a:solidFill>
                  <a:schemeClr val="accent1">
                    <a:lumMod val="75000"/>
                  </a:schemeClr>
                </a:solidFill>
              </a:rPr>
              <a:t> (</a:t>
            </a:r>
            <a:r>
              <a:rPr lang="en-US" sz="10400" dirty="0">
                <a:solidFill>
                  <a:schemeClr val="accent1">
                    <a:lumMod val="75000"/>
                  </a:schemeClr>
                </a:solidFill>
              </a:rPr>
              <a:t>Nov 4, 2013 to Jan 3, 2014)</a:t>
            </a:r>
          </a:p>
          <a:p>
            <a:pPr marL="1314450" lvl="1" indent="-857250">
              <a:buFont typeface="Arial" panose="020B0604020202020204" pitchFamily="34" charset="0"/>
              <a:buChar char="•"/>
            </a:pPr>
            <a:endParaRPr lang="en-US" sz="7200" dirty="0">
              <a:solidFill>
                <a:schemeClr val="tx1"/>
              </a:solidFill>
            </a:endParaRPr>
          </a:p>
          <a:p>
            <a:pPr algn="l"/>
            <a:r>
              <a:rPr lang="en-US" sz="10400" dirty="0"/>
              <a:t>Public comments currently being analyzed</a:t>
            </a:r>
          </a:p>
          <a:p>
            <a:pPr marL="2514600" lvl="3" indent="-1143000">
              <a:buFont typeface="Arial" panose="020B0604020202020204" pitchFamily="34" charset="0"/>
              <a:buChar char="•"/>
            </a:pPr>
            <a:r>
              <a:rPr lang="en-US" sz="10000" dirty="0">
                <a:solidFill>
                  <a:schemeClr val="accent1">
                    <a:lumMod val="75000"/>
                  </a:schemeClr>
                </a:solidFill>
              </a:rPr>
              <a:t>78 received</a:t>
            </a:r>
          </a:p>
          <a:p>
            <a:endParaRPr lang="en-US" sz="9600" dirty="0"/>
          </a:p>
        </p:txBody>
      </p:sp>
    </p:spTree>
    <p:extLst>
      <p:ext uri="{BB962C8B-B14F-4D97-AF65-F5344CB8AC3E}">
        <p14:creationId xmlns:p14="http://schemas.microsoft.com/office/powerpoint/2010/main" val="1214402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177454"/>
            <a:ext cx="10018709" cy="681528"/>
          </a:xfrm>
        </p:spPr>
        <p:txBody>
          <a:bodyPr/>
          <a:lstStyle/>
          <a:p>
            <a:pPr algn="ctr"/>
            <a:r>
              <a:rPr lang="en-US" b="1" dirty="0"/>
              <a:t>Picking Sites</a:t>
            </a:r>
          </a:p>
        </p:txBody>
      </p:sp>
      <p:sp>
        <p:nvSpPr>
          <p:cNvPr id="3" name="Text Placeholder 2"/>
          <p:cNvSpPr>
            <a:spLocks noGrp="1"/>
          </p:cNvSpPr>
          <p:nvPr>
            <p:ph type="body" idx="1"/>
          </p:nvPr>
        </p:nvSpPr>
        <p:spPr>
          <a:xfrm>
            <a:off x="1484312" y="969818"/>
            <a:ext cx="10018710" cy="5098473"/>
          </a:xfrm>
        </p:spPr>
        <p:txBody>
          <a:bodyPr/>
          <a:lstStyle/>
          <a:p>
            <a:pPr marL="182880" indent="-182880" algn="l">
              <a:spcBef>
                <a:spcPct val="0"/>
              </a:spcBef>
              <a:defRPr/>
            </a:pPr>
            <a:r>
              <a:rPr lang="en-US" altLang="en-US" sz="2800" dirty="0"/>
              <a:t>Compare:</a:t>
            </a:r>
          </a:p>
          <a:p>
            <a:pPr marL="908050" indent="-182880" algn="l">
              <a:spcBef>
                <a:spcPct val="0"/>
              </a:spcBef>
              <a:defRPr/>
            </a:pPr>
            <a:r>
              <a:rPr lang="en-US" altLang="en-US" sz="2800" dirty="0"/>
              <a:t>	CEP Free Claiming Percentage</a:t>
            </a:r>
          </a:p>
          <a:p>
            <a:pPr marL="908050" indent="-182880" algn="l">
              <a:spcBef>
                <a:spcPts val="1200"/>
              </a:spcBef>
              <a:defRPr/>
            </a:pPr>
            <a:r>
              <a:rPr lang="en-US" altLang="en-US" sz="2800" dirty="0"/>
              <a:t>	Current Free and Reduced Participation Percentage</a:t>
            </a:r>
          </a:p>
          <a:p>
            <a:pPr marL="182880" indent="-182880" algn="l">
              <a:spcBef>
                <a:spcPct val="0"/>
              </a:spcBef>
              <a:tabLst>
                <a:tab pos="5546725" algn="l"/>
              </a:tabLst>
              <a:defRPr/>
            </a:pPr>
            <a:endParaRPr lang="en-US" altLang="en-US" sz="2800" dirty="0"/>
          </a:p>
          <a:p>
            <a:pPr marL="182880" indent="-182880" algn="l">
              <a:spcBef>
                <a:spcPct val="0"/>
              </a:spcBef>
              <a:tabLst>
                <a:tab pos="5546725" algn="l"/>
              </a:tabLst>
              <a:defRPr/>
            </a:pPr>
            <a:endParaRPr lang="en-US" altLang="en-US" sz="2800" dirty="0"/>
          </a:p>
          <a:p>
            <a:pPr marL="182880" indent="-182880" algn="l">
              <a:spcBef>
                <a:spcPct val="0"/>
              </a:spcBef>
              <a:tabLst>
                <a:tab pos="5546725" algn="l"/>
              </a:tabLst>
              <a:defRPr/>
            </a:pPr>
            <a:r>
              <a:rPr lang="en-US" altLang="en-US" sz="2800" dirty="0"/>
              <a:t>CEP &gt; Current 	</a:t>
            </a:r>
            <a:r>
              <a:rPr lang="en-US" altLang="en-US" sz="2800" dirty="0" smtClean="0"/>
              <a:t>           </a:t>
            </a:r>
            <a:r>
              <a:rPr lang="en-US" altLang="en-US" sz="2800" b="1" dirty="0" smtClean="0"/>
              <a:t>Go </a:t>
            </a:r>
            <a:r>
              <a:rPr lang="en-US" altLang="en-US" sz="2800" b="1" dirty="0"/>
              <a:t>For It!</a:t>
            </a:r>
          </a:p>
          <a:p>
            <a:endParaRPr lang="en-US" dirty="0"/>
          </a:p>
        </p:txBody>
      </p:sp>
      <p:sp>
        <p:nvSpPr>
          <p:cNvPr id="4" name="Right Arrow 3"/>
          <p:cNvSpPr/>
          <p:nvPr/>
        </p:nvSpPr>
        <p:spPr>
          <a:xfrm>
            <a:off x="3879273" y="3713019"/>
            <a:ext cx="3643745" cy="387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8057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149" y="135890"/>
            <a:ext cx="10018709" cy="944765"/>
          </a:xfrm>
        </p:spPr>
        <p:txBody>
          <a:bodyPr>
            <a:normAutofit/>
          </a:bodyPr>
          <a:lstStyle/>
          <a:p>
            <a:pPr algn="ctr"/>
            <a:r>
              <a:rPr lang="en-US" altLang="en-US" sz="3600" b="1" dirty="0"/>
              <a:t>Calculation</a:t>
            </a:r>
            <a:endParaRPr lang="en-US" sz="3600" b="1" dirty="0"/>
          </a:p>
        </p:txBody>
      </p:sp>
      <p:sp>
        <p:nvSpPr>
          <p:cNvPr id="3" name="Text Placeholder 2"/>
          <p:cNvSpPr>
            <a:spLocks noGrp="1"/>
          </p:cNvSpPr>
          <p:nvPr>
            <p:ph type="body" idx="1"/>
          </p:nvPr>
        </p:nvSpPr>
        <p:spPr>
          <a:xfrm>
            <a:off x="1484312" y="2175163"/>
            <a:ext cx="4348452" cy="3462617"/>
          </a:xfrm>
        </p:spPr>
        <p:txBody>
          <a:bodyPr/>
          <a:lstStyle/>
          <a:p>
            <a:pPr marL="342900" indent="-342900" algn="l">
              <a:buFont typeface="Arial" panose="020B0604020202020204" pitchFamily="34" charset="0"/>
              <a:buChar char="•"/>
            </a:pPr>
            <a:r>
              <a:rPr lang="en-US" altLang="en-US" sz="2400" dirty="0"/>
              <a:t>Free Lunches = 6146</a:t>
            </a:r>
          </a:p>
          <a:p>
            <a:pPr marL="342900" indent="-342900" algn="l">
              <a:buFont typeface="Arial" panose="020B0604020202020204" pitchFamily="34" charset="0"/>
              <a:buChar char="•"/>
            </a:pPr>
            <a:r>
              <a:rPr lang="en-US" altLang="en-US" sz="2400" dirty="0"/>
              <a:t>Reduced Lunches = 2372</a:t>
            </a:r>
          </a:p>
          <a:p>
            <a:pPr marL="342900" indent="-342900" algn="l">
              <a:buFont typeface="Arial" panose="020B0604020202020204" pitchFamily="34" charset="0"/>
              <a:buChar char="•"/>
            </a:pPr>
            <a:r>
              <a:rPr lang="en-US" altLang="en-US" sz="2400" dirty="0"/>
              <a:t>Sum F &amp; R = 8518</a:t>
            </a:r>
          </a:p>
          <a:p>
            <a:pPr marL="342900" indent="-342900" algn="l">
              <a:spcAft>
                <a:spcPts val="1200"/>
              </a:spcAft>
              <a:buFont typeface="Arial" panose="020B0604020202020204" pitchFamily="34" charset="0"/>
              <a:buChar char="•"/>
            </a:pPr>
            <a:r>
              <a:rPr lang="en-US" altLang="en-US" sz="2400" dirty="0"/>
              <a:t>Total Lunches = 13,641</a:t>
            </a:r>
          </a:p>
          <a:p>
            <a:pPr marL="342900" indent="-342900" algn="l">
              <a:spcAft>
                <a:spcPts val="1200"/>
              </a:spcAft>
              <a:buFont typeface="Arial" panose="020B0604020202020204" pitchFamily="34" charset="0"/>
              <a:buChar char="•"/>
            </a:pPr>
            <a:r>
              <a:rPr lang="en-US" altLang="en-US" sz="2400" dirty="0"/>
              <a:t>8,518 / 13,641=</a:t>
            </a:r>
          </a:p>
          <a:p>
            <a:pPr marL="342900" indent="-342900" algn="l">
              <a:buFont typeface="Arial" panose="020B0604020202020204" pitchFamily="34" charset="0"/>
              <a:buChar char="•"/>
            </a:pPr>
            <a:r>
              <a:rPr lang="en-US" altLang="en-US" sz="2400" dirty="0"/>
              <a:t>Free and Reduced % = 62.44%</a:t>
            </a:r>
          </a:p>
          <a:p>
            <a:endParaRPr lang="en-US" dirty="0"/>
          </a:p>
        </p:txBody>
      </p:sp>
      <p:sp>
        <p:nvSpPr>
          <p:cNvPr id="4" name="TextBox 3"/>
          <p:cNvSpPr txBox="1"/>
          <p:nvPr/>
        </p:nvSpPr>
        <p:spPr>
          <a:xfrm>
            <a:off x="2272146" y="1431621"/>
            <a:ext cx="3560618" cy="861774"/>
          </a:xfrm>
          <a:prstGeom prst="rect">
            <a:avLst/>
          </a:prstGeom>
          <a:noFill/>
        </p:spPr>
        <p:txBody>
          <a:bodyPr wrap="square" rtlCol="0">
            <a:spAutoFit/>
          </a:bodyPr>
          <a:lstStyle/>
          <a:p>
            <a:r>
              <a:rPr lang="en-US" altLang="en-US" sz="3200" b="1" dirty="0"/>
              <a:t>Standard</a:t>
            </a:r>
          </a:p>
          <a:p>
            <a:endParaRPr lang="en-US" dirty="0"/>
          </a:p>
        </p:txBody>
      </p:sp>
      <p:sp>
        <p:nvSpPr>
          <p:cNvPr id="5" name="TextBox 4"/>
          <p:cNvSpPr txBox="1"/>
          <p:nvPr/>
        </p:nvSpPr>
        <p:spPr>
          <a:xfrm>
            <a:off x="7956258" y="1431621"/>
            <a:ext cx="3657600" cy="584775"/>
          </a:xfrm>
          <a:prstGeom prst="rect">
            <a:avLst/>
          </a:prstGeom>
          <a:noFill/>
        </p:spPr>
        <p:txBody>
          <a:bodyPr wrap="square" rtlCol="0">
            <a:spAutoFit/>
          </a:bodyPr>
          <a:lstStyle/>
          <a:p>
            <a:r>
              <a:rPr lang="en-US" altLang="en-US" sz="3200" b="1" dirty="0"/>
              <a:t>CEP</a:t>
            </a:r>
          </a:p>
        </p:txBody>
      </p:sp>
      <p:sp>
        <p:nvSpPr>
          <p:cNvPr id="6" name="TextBox 5"/>
          <p:cNvSpPr txBox="1"/>
          <p:nvPr/>
        </p:nvSpPr>
        <p:spPr>
          <a:xfrm>
            <a:off x="6802582" y="2404232"/>
            <a:ext cx="4461164" cy="1200329"/>
          </a:xfrm>
          <a:prstGeom prst="rect">
            <a:avLst/>
          </a:prstGeom>
          <a:noFill/>
        </p:spPr>
        <p:txBody>
          <a:bodyPr wrap="square" rtlCol="0">
            <a:spAutoFit/>
          </a:bodyPr>
          <a:lstStyle/>
          <a:p>
            <a:pPr marL="342900" indent="-342900">
              <a:buFont typeface="Arial" panose="020B0604020202020204" pitchFamily="34" charset="0"/>
              <a:buChar char="•"/>
            </a:pPr>
            <a:r>
              <a:rPr lang="en-US" altLang="en-US" sz="2400" dirty="0">
                <a:ln w="0"/>
                <a:effectLst>
                  <a:outerShdw blurRad="38100" dist="25400" dir="5400000" algn="ctr" rotWithShape="0">
                    <a:srgbClr val="6E747A">
                      <a:alpha val="43000"/>
                    </a:srgbClr>
                  </a:outerShdw>
                </a:effectLst>
              </a:rPr>
              <a:t>ISP = 42.25</a:t>
            </a:r>
          </a:p>
          <a:p>
            <a:pPr marL="342900" indent="-342900">
              <a:buFont typeface="Arial" panose="020B0604020202020204" pitchFamily="34" charset="0"/>
              <a:buChar char="•"/>
            </a:pPr>
            <a:r>
              <a:rPr lang="en-US" altLang="en-US" sz="2400" dirty="0">
                <a:ln w="0"/>
                <a:effectLst>
                  <a:outerShdw blurRad="38100" dist="25400" dir="5400000" algn="ctr" rotWithShape="0">
                    <a:srgbClr val="6E747A">
                      <a:alpha val="43000"/>
                    </a:srgbClr>
                  </a:outerShdw>
                </a:effectLst>
              </a:rPr>
              <a:t>Multiplier = 1.6</a:t>
            </a:r>
          </a:p>
          <a:p>
            <a:pPr marL="342900" indent="-342900">
              <a:buFont typeface="Arial" panose="020B0604020202020204" pitchFamily="34" charset="0"/>
              <a:buChar char="•"/>
            </a:pPr>
            <a:r>
              <a:rPr lang="en-US" altLang="en-US" sz="2400" dirty="0">
                <a:ln w="0"/>
                <a:effectLst>
                  <a:outerShdw blurRad="38100" dist="25400" dir="5400000" algn="ctr" rotWithShape="0">
                    <a:srgbClr val="6E747A">
                      <a:alpha val="43000"/>
                    </a:srgbClr>
                  </a:outerShdw>
                </a:effectLst>
              </a:rPr>
              <a:t>Free Claiming % = 67.6%</a:t>
            </a:r>
          </a:p>
        </p:txBody>
      </p:sp>
    </p:spTree>
    <p:extLst>
      <p:ext uri="{BB962C8B-B14F-4D97-AF65-F5344CB8AC3E}">
        <p14:creationId xmlns:p14="http://schemas.microsoft.com/office/powerpoint/2010/main" val="1655192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122036"/>
            <a:ext cx="10018709" cy="792364"/>
          </a:xfrm>
        </p:spPr>
        <p:txBody>
          <a:bodyPr>
            <a:normAutofit/>
          </a:bodyPr>
          <a:lstStyle/>
          <a:p>
            <a:pPr algn="ctr"/>
            <a:r>
              <a:rPr lang="en-US" sz="3600" b="1" dirty="0"/>
              <a:t>Collecting April Data</a:t>
            </a:r>
          </a:p>
        </p:txBody>
      </p:sp>
      <p:sp>
        <p:nvSpPr>
          <p:cNvPr id="3" name="Text Placeholder 2"/>
          <p:cNvSpPr>
            <a:spLocks noGrp="1"/>
          </p:cNvSpPr>
          <p:nvPr>
            <p:ph type="body" idx="1"/>
          </p:nvPr>
        </p:nvSpPr>
        <p:spPr>
          <a:xfrm>
            <a:off x="1484312" y="1163782"/>
            <a:ext cx="10018710" cy="4821382"/>
          </a:xfrm>
        </p:spPr>
        <p:txBody>
          <a:bodyPr/>
          <a:lstStyle/>
          <a:p>
            <a:pPr marL="342900" indent="-342900" algn="l">
              <a:buFont typeface="Arial" panose="020B0604020202020204" pitchFamily="34" charset="0"/>
              <a:buChar char="•"/>
            </a:pPr>
            <a:r>
              <a:rPr lang="en-US" sz="2800" dirty="0"/>
              <a:t>Secure April 1 enrollment list of student </a:t>
            </a:r>
            <a:r>
              <a:rPr lang="en-US" sz="2800" dirty="0" smtClean="0"/>
              <a:t>names</a:t>
            </a:r>
          </a:p>
          <a:p>
            <a:pPr algn="l"/>
            <a:endParaRPr lang="en-US" sz="2800" dirty="0"/>
          </a:p>
          <a:p>
            <a:pPr marL="342900" indent="-342900" algn="l">
              <a:buFont typeface="Arial" panose="020B0604020202020204" pitchFamily="34" charset="0"/>
              <a:buChar char="•"/>
            </a:pPr>
            <a:r>
              <a:rPr lang="en-US" sz="2800" dirty="0"/>
              <a:t>Secure eligibility documents for each student on list receiving free meals by identified student method between July 1, 2014 and April 6, 2015</a:t>
            </a:r>
          </a:p>
          <a:p>
            <a:pPr marL="342900" indent="-342900" algn="l">
              <a:buFont typeface="Arial" panose="020B0604020202020204" pitchFamily="34" charset="0"/>
              <a:buChar char="•"/>
            </a:pPr>
            <a:endParaRPr lang="en-US" sz="2800" dirty="0"/>
          </a:p>
          <a:p>
            <a:pPr marL="342900" indent="-342900" algn="l">
              <a:buFont typeface="Arial" panose="020B0604020202020204" pitchFamily="34" charset="0"/>
              <a:buChar char="•"/>
            </a:pPr>
            <a:r>
              <a:rPr lang="en-US" sz="2800" dirty="0"/>
              <a:t>Keep this documentation available until the fourth year after CEP ISP ends</a:t>
            </a:r>
          </a:p>
          <a:p>
            <a:pPr algn="l"/>
            <a:endParaRPr lang="en-US" dirty="0"/>
          </a:p>
        </p:txBody>
      </p:sp>
    </p:spTree>
    <p:extLst>
      <p:ext uri="{BB962C8B-B14F-4D97-AF65-F5344CB8AC3E}">
        <p14:creationId xmlns:p14="http://schemas.microsoft.com/office/powerpoint/2010/main" val="4168827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701459"/>
            <a:ext cx="10018709" cy="1603591"/>
          </a:xfrm>
        </p:spPr>
        <p:txBody>
          <a:bodyPr>
            <a:normAutofit/>
          </a:bodyPr>
          <a:lstStyle/>
          <a:p>
            <a:pPr algn="ctr"/>
            <a:r>
              <a:rPr lang="en-US" sz="4000" b="1" dirty="0"/>
              <a:t>Notification &amp; Publishing Requirements</a:t>
            </a:r>
            <a:endParaRPr lang="en-US" sz="40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5484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75573"/>
            <a:ext cx="10018709" cy="776613"/>
          </a:xfrm>
        </p:spPr>
        <p:txBody>
          <a:bodyPr/>
          <a:lstStyle/>
          <a:p>
            <a:pPr algn="ctr"/>
            <a:r>
              <a:rPr lang="en-US" b="1" dirty="0" smtClean="0"/>
              <a:t>Timeline Summary</a:t>
            </a:r>
            <a:endParaRPr lang="en-US" dirty="0"/>
          </a:p>
        </p:txBody>
      </p:sp>
      <p:sp>
        <p:nvSpPr>
          <p:cNvPr id="3" name="Text Placeholder 2"/>
          <p:cNvSpPr>
            <a:spLocks noGrp="1"/>
          </p:cNvSpPr>
          <p:nvPr>
            <p:ph type="body" idx="1"/>
          </p:nvPr>
        </p:nvSpPr>
        <p:spPr>
          <a:xfrm>
            <a:off x="1484312" y="1052186"/>
            <a:ext cx="10018710" cy="5448821"/>
          </a:xfrm>
        </p:spPr>
        <p:txBody>
          <a:bodyPr>
            <a:normAutofit fontScale="25000" lnSpcReduction="20000"/>
          </a:bodyPr>
          <a:lstStyle/>
          <a:p>
            <a:pPr marL="1143000" indent="-1143000" algn="l">
              <a:buFont typeface="Arial" panose="020B0604020202020204" pitchFamily="34" charset="0"/>
              <a:buChar char="•"/>
            </a:pPr>
            <a:r>
              <a:rPr lang="en-US" sz="11200" dirty="0"/>
              <a:t>There are two deadlines in the notification and reporting process</a:t>
            </a:r>
          </a:p>
          <a:p>
            <a:pPr marL="1600200" lvl="1" indent="-1143000">
              <a:buFont typeface="Wingdings" panose="05000000000000000000" pitchFamily="2" charset="2"/>
              <a:buChar char="Ø"/>
            </a:pPr>
            <a:r>
              <a:rPr lang="en-US" sz="11200" dirty="0">
                <a:solidFill>
                  <a:schemeClr val="accent1">
                    <a:lumMod val="75000"/>
                  </a:schemeClr>
                </a:solidFill>
              </a:rPr>
              <a:t>April 15</a:t>
            </a:r>
            <a:r>
              <a:rPr lang="en-US" sz="11200" baseline="30000" dirty="0">
                <a:solidFill>
                  <a:schemeClr val="accent1">
                    <a:lumMod val="75000"/>
                  </a:schemeClr>
                </a:solidFill>
              </a:rPr>
              <a:t>th</a:t>
            </a:r>
            <a:r>
              <a:rPr lang="en-US" sz="11200" dirty="0">
                <a:solidFill>
                  <a:schemeClr val="accent1">
                    <a:lumMod val="75000"/>
                  </a:schemeClr>
                </a:solidFill>
              </a:rPr>
              <a:t> </a:t>
            </a:r>
          </a:p>
          <a:p>
            <a:pPr marL="1600200" lvl="1" indent="-1143000">
              <a:buFont typeface="Wingdings" panose="05000000000000000000" pitchFamily="2" charset="2"/>
              <a:buChar char="Ø"/>
            </a:pPr>
            <a:r>
              <a:rPr lang="en-US" sz="11200" dirty="0">
                <a:solidFill>
                  <a:schemeClr val="accent1">
                    <a:lumMod val="75000"/>
                  </a:schemeClr>
                </a:solidFill>
              </a:rPr>
              <a:t>May 1</a:t>
            </a:r>
            <a:r>
              <a:rPr lang="en-US" sz="11200" baseline="30000" dirty="0">
                <a:solidFill>
                  <a:schemeClr val="accent1">
                    <a:lumMod val="75000"/>
                  </a:schemeClr>
                </a:solidFill>
              </a:rPr>
              <a:t>st</a:t>
            </a:r>
            <a:r>
              <a:rPr lang="en-US" sz="11200" dirty="0">
                <a:solidFill>
                  <a:schemeClr val="accent1">
                    <a:lumMod val="75000"/>
                  </a:schemeClr>
                </a:solidFill>
              </a:rPr>
              <a:t> </a:t>
            </a:r>
            <a:endParaRPr lang="en-US" sz="6400" dirty="0"/>
          </a:p>
          <a:p>
            <a:pPr marL="1143000" indent="-1143000" algn="l">
              <a:buFont typeface="Arial" panose="020B0604020202020204" pitchFamily="34" charset="0"/>
              <a:buChar char="•"/>
            </a:pPr>
            <a:r>
              <a:rPr lang="en-US" sz="11200" dirty="0"/>
              <a:t>No later than April 15 of each </a:t>
            </a:r>
            <a:r>
              <a:rPr lang="en-US" sz="11200" dirty="0" smtClean="0"/>
              <a:t>School Year (SY), </a:t>
            </a:r>
            <a:endParaRPr lang="en-US" sz="11200" dirty="0"/>
          </a:p>
          <a:p>
            <a:pPr marL="1600200" lvl="1" indent="-1143000">
              <a:buFont typeface="Wingdings" panose="05000000000000000000" pitchFamily="2" charset="2"/>
              <a:buChar char="Ø"/>
            </a:pPr>
            <a:r>
              <a:rPr lang="en-US" sz="11200" dirty="0" smtClean="0">
                <a:solidFill>
                  <a:schemeClr val="accent1">
                    <a:lumMod val="75000"/>
                  </a:schemeClr>
                </a:solidFill>
              </a:rPr>
              <a:t>CNP </a:t>
            </a:r>
            <a:r>
              <a:rPr lang="en-US" sz="11200" dirty="0">
                <a:solidFill>
                  <a:schemeClr val="accent1">
                    <a:lumMod val="75000"/>
                  </a:schemeClr>
                </a:solidFill>
              </a:rPr>
              <a:t>must notify Sponsors about their CEP district wide eligibility status and provide participation guidance</a:t>
            </a:r>
          </a:p>
          <a:p>
            <a:pPr marL="1223010" lvl="1" indent="-857250">
              <a:buFont typeface="Arial" panose="020B0604020202020204" pitchFamily="34" charset="0"/>
              <a:buChar char="•"/>
            </a:pPr>
            <a:endParaRPr lang="en-US" sz="6400" dirty="0"/>
          </a:p>
          <a:p>
            <a:pPr marL="1143000" indent="-1143000" algn="l">
              <a:buFont typeface="Arial" panose="020B0604020202020204" pitchFamily="34" charset="0"/>
              <a:buChar char="•"/>
            </a:pPr>
            <a:r>
              <a:rPr lang="en-US" sz="11200" dirty="0"/>
              <a:t>No later than May 1 of each SY, </a:t>
            </a:r>
          </a:p>
          <a:p>
            <a:pPr marL="1600200" lvl="1" indent="-1143000">
              <a:buFont typeface="Wingdings" panose="05000000000000000000" pitchFamily="2" charset="2"/>
              <a:buChar char="Ø"/>
            </a:pPr>
            <a:r>
              <a:rPr lang="en-US" sz="11200" dirty="0" smtClean="0">
                <a:solidFill>
                  <a:schemeClr val="accent1">
                    <a:lumMod val="75000"/>
                  </a:schemeClr>
                </a:solidFill>
              </a:rPr>
              <a:t>CNP </a:t>
            </a:r>
            <a:r>
              <a:rPr lang="en-US" sz="11200" dirty="0">
                <a:solidFill>
                  <a:schemeClr val="accent1">
                    <a:lumMod val="75000"/>
                  </a:schemeClr>
                </a:solidFill>
              </a:rPr>
              <a:t>publishes lists of Sponsors and sites </a:t>
            </a:r>
            <a:r>
              <a:rPr lang="en-US" sz="11200" dirty="0" smtClean="0">
                <a:solidFill>
                  <a:schemeClr val="accent1">
                    <a:lumMod val="75000"/>
                  </a:schemeClr>
                </a:solidFill>
              </a:rPr>
              <a:t>on the CNP website</a:t>
            </a:r>
          </a:p>
          <a:p>
            <a:pPr lvl="1"/>
            <a:r>
              <a:rPr lang="en-US" sz="11200" dirty="0" smtClean="0">
                <a:solidFill>
                  <a:schemeClr val="tx1"/>
                </a:solidFill>
              </a:rPr>
              <a:t>No </a:t>
            </a:r>
            <a:r>
              <a:rPr lang="en-US" sz="11200" dirty="0">
                <a:solidFill>
                  <a:schemeClr val="tx1"/>
                </a:solidFill>
              </a:rPr>
              <a:t>later than August 31th </a:t>
            </a:r>
            <a:r>
              <a:rPr lang="en-US" sz="11200" dirty="0">
                <a:solidFill>
                  <a:schemeClr val="accent1">
                    <a:lumMod val="75000"/>
                  </a:schemeClr>
                </a:solidFill>
              </a:rPr>
              <a:t>– Sponsors apply for CEP with </a:t>
            </a:r>
            <a:r>
              <a:rPr lang="en-US" sz="11200" dirty="0" smtClean="0">
                <a:solidFill>
                  <a:schemeClr val="accent1">
                    <a:lumMod val="75000"/>
                  </a:schemeClr>
                </a:solidFill>
              </a:rPr>
              <a:t>CNP</a:t>
            </a:r>
            <a:endParaRPr lang="en-US" sz="11200" dirty="0">
              <a:solidFill>
                <a:schemeClr val="accent1">
                  <a:lumMod val="75000"/>
                </a:schemeClr>
              </a:solidFill>
            </a:endParaRPr>
          </a:p>
          <a:p>
            <a:pPr lvl="1"/>
            <a:endParaRPr lang="en-US" sz="11200" dirty="0">
              <a:solidFill>
                <a:schemeClr val="accent1">
                  <a:lumMod val="75000"/>
                </a:schemeClr>
              </a:solidFill>
            </a:endParaRPr>
          </a:p>
          <a:p>
            <a:endParaRPr lang="en-US" dirty="0"/>
          </a:p>
        </p:txBody>
      </p:sp>
    </p:spTree>
    <p:extLst>
      <p:ext uri="{BB962C8B-B14F-4D97-AF65-F5344CB8AC3E}">
        <p14:creationId xmlns:p14="http://schemas.microsoft.com/office/powerpoint/2010/main" val="2924999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538619"/>
            <a:ext cx="10018709" cy="789140"/>
          </a:xfrm>
        </p:spPr>
        <p:txBody>
          <a:bodyPr>
            <a:normAutofit/>
          </a:bodyPr>
          <a:lstStyle/>
          <a:p>
            <a:pPr algn="ctr"/>
            <a:r>
              <a:rPr lang="en-US" sz="3600" b="1" dirty="0"/>
              <a:t>Sponsors Electing CEP</a:t>
            </a:r>
            <a:endParaRPr lang="en-US" sz="3600" dirty="0"/>
          </a:p>
        </p:txBody>
      </p:sp>
      <p:sp>
        <p:nvSpPr>
          <p:cNvPr id="3" name="Text Placeholder 2"/>
          <p:cNvSpPr>
            <a:spLocks noGrp="1"/>
          </p:cNvSpPr>
          <p:nvPr>
            <p:ph type="body" idx="1"/>
          </p:nvPr>
        </p:nvSpPr>
        <p:spPr>
          <a:xfrm>
            <a:off x="1484312" y="1628384"/>
            <a:ext cx="10018710" cy="4684733"/>
          </a:xfrm>
        </p:spPr>
        <p:txBody>
          <a:bodyPr>
            <a:normAutofit/>
          </a:bodyPr>
          <a:lstStyle/>
          <a:p>
            <a:pPr marL="857250" lvl="0" indent="-857250" algn="l" defTabSz="914400">
              <a:spcBef>
                <a:spcPts val="0"/>
              </a:spcBef>
              <a:spcAft>
                <a:spcPts val="0"/>
              </a:spcAft>
              <a:buClrTx/>
              <a:buSzTx/>
              <a:buFont typeface="Arial" panose="020B0604020202020204" pitchFamily="34" charset="0"/>
              <a:buChar char="•"/>
              <a:defRPr/>
            </a:pPr>
            <a:r>
              <a:rPr lang="en-US" sz="3600" dirty="0"/>
              <a:t>Submit  request </a:t>
            </a:r>
            <a:r>
              <a:rPr lang="en-US" sz="3600" dirty="0" smtClean="0"/>
              <a:t>to CNP:(</a:t>
            </a:r>
            <a:r>
              <a:rPr lang="en-US" sz="3600" dirty="0"/>
              <a:t>Due no later than August 31) </a:t>
            </a:r>
          </a:p>
          <a:p>
            <a:pPr marL="1314450" lvl="1" indent="-857250">
              <a:buFont typeface="Arial" panose="020B0604020202020204" pitchFamily="34" charset="0"/>
              <a:buChar char="•"/>
            </a:pPr>
            <a:r>
              <a:rPr lang="en-US" sz="3600" dirty="0">
                <a:solidFill>
                  <a:schemeClr val="accent1">
                    <a:lumMod val="75000"/>
                  </a:schemeClr>
                </a:solidFill>
              </a:rPr>
              <a:t>Identified school or school group</a:t>
            </a:r>
          </a:p>
          <a:p>
            <a:pPr marL="1314450" lvl="1" indent="-857250">
              <a:buFont typeface="Arial" panose="020B0604020202020204" pitchFamily="34" charset="0"/>
              <a:buChar char="•"/>
            </a:pPr>
            <a:r>
              <a:rPr lang="en-US" sz="3600" dirty="0">
                <a:solidFill>
                  <a:schemeClr val="accent1">
                    <a:lumMod val="75000"/>
                  </a:schemeClr>
                </a:solidFill>
              </a:rPr>
              <a:t>Full identified student counts reflective of April 1</a:t>
            </a:r>
          </a:p>
          <a:p>
            <a:pPr algn="l"/>
            <a:endParaRPr lang="en-US" sz="3200" dirty="0"/>
          </a:p>
        </p:txBody>
      </p:sp>
    </p:spTree>
    <p:extLst>
      <p:ext uri="{BB962C8B-B14F-4D97-AF65-F5344CB8AC3E}">
        <p14:creationId xmlns:p14="http://schemas.microsoft.com/office/powerpoint/2010/main" val="2851694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135890"/>
            <a:ext cx="10018709" cy="806219"/>
          </a:xfrm>
        </p:spPr>
        <p:txBody>
          <a:bodyPr/>
          <a:lstStyle/>
          <a:p>
            <a:pPr algn="ctr"/>
            <a:r>
              <a:rPr lang="en-US" b="1" dirty="0"/>
              <a:t>Counting Meals</a:t>
            </a:r>
            <a:endParaRPr lang="en-US" dirty="0"/>
          </a:p>
        </p:txBody>
      </p:sp>
      <p:sp>
        <p:nvSpPr>
          <p:cNvPr id="3" name="Text Placeholder 2"/>
          <p:cNvSpPr>
            <a:spLocks noGrp="1"/>
          </p:cNvSpPr>
          <p:nvPr>
            <p:ph type="body" idx="1"/>
          </p:nvPr>
        </p:nvSpPr>
        <p:spPr>
          <a:xfrm>
            <a:off x="1484312" y="1260764"/>
            <a:ext cx="10018710" cy="4377017"/>
          </a:xfrm>
        </p:spPr>
        <p:txBody>
          <a:bodyPr>
            <a:normAutofit/>
          </a:bodyPr>
          <a:lstStyle/>
          <a:p>
            <a:pPr marL="342900" indent="-342900" algn="l">
              <a:spcAft>
                <a:spcPts val="1200"/>
              </a:spcAft>
              <a:buFont typeface="Arial" panose="020B0604020202020204" pitchFamily="34" charset="0"/>
              <a:buChar char="•"/>
            </a:pPr>
            <a:endParaRPr lang="en-US" sz="3200" dirty="0" smtClean="0"/>
          </a:p>
          <a:p>
            <a:pPr marL="342900" indent="-342900" algn="l">
              <a:spcAft>
                <a:spcPts val="1200"/>
              </a:spcAft>
              <a:buFont typeface="Arial" panose="020B0604020202020204" pitchFamily="34" charset="0"/>
              <a:buChar char="•"/>
            </a:pPr>
            <a:r>
              <a:rPr lang="en-US" sz="3200" dirty="0" smtClean="0"/>
              <a:t>One </a:t>
            </a:r>
            <a:r>
              <a:rPr lang="en-US" sz="3200" dirty="0"/>
              <a:t>reimbursable meal per child</a:t>
            </a:r>
          </a:p>
          <a:p>
            <a:pPr marL="342900" indent="-342900" algn="l">
              <a:spcAft>
                <a:spcPts val="1200"/>
              </a:spcAft>
              <a:buFont typeface="Arial" panose="020B0604020202020204" pitchFamily="34" charset="0"/>
              <a:buChar char="•"/>
            </a:pPr>
            <a:r>
              <a:rPr lang="en-US" sz="3200" dirty="0"/>
              <a:t>Count take at Point of Service</a:t>
            </a:r>
          </a:p>
          <a:p>
            <a:pPr marL="342900" indent="-342900" algn="l">
              <a:spcAft>
                <a:spcPts val="1200"/>
              </a:spcAft>
              <a:buFont typeface="Arial" panose="020B0604020202020204" pitchFamily="34" charset="0"/>
              <a:buChar char="•"/>
            </a:pPr>
            <a:r>
              <a:rPr lang="en-US" sz="3200" dirty="0"/>
              <a:t>May use clicker or tally sheet </a:t>
            </a:r>
          </a:p>
        </p:txBody>
      </p:sp>
    </p:spTree>
    <p:extLst>
      <p:ext uri="{BB962C8B-B14F-4D97-AF65-F5344CB8AC3E}">
        <p14:creationId xmlns:p14="http://schemas.microsoft.com/office/powerpoint/2010/main" val="1973651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029215"/>
            <a:ext cx="10018709" cy="851771"/>
          </a:xfrm>
        </p:spPr>
        <p:txBody>
          <a:bodyPr/>
          <a:lstStyle/>
          <a:p>
            <a:pPr algn="ctr"/>
            <a:r>
              <a:rPr lang="en-US" b="1" dirty="0"/>
              <a:t>Record Keeping and Other Details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11140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25677"/>
            <a:ext cx="10018709" cy="713983"/>
          </a:xfrm>
        </p:spPr>
        <p:txBody>
          <a:bodyPr/>
          <a:lstStyle/>
          <a:p>
            <a:pPr algn="ctr"/>
            <a:r>
              <a:rPr lang="en-US" b="1" dirty="0"/>
              <a:t>Record Keeping</a:t>
            </a:r>
            <a:endParaRPr lang="en-US" dirty="0"/>
          </a:p>
        </p:txBody>
      </p:sp>
      <p:sp>
        <p:nvSpPr>
          <p:cNvPr id="3" name="Text Placeholder 2"/>
          <p:cNvSpPr>
            <a:spLocks noGrp="1"/>
          </p:cNvSpPr>
          <p:nvPr>
            <p:ph type="body" idx="1"/>
          </p:nvPr>
        </p:nvSpPr>
        <p:spPr>
          <a:xfrm>
            <a:off x="1484312" y="1039660"/>
            <a:ext cx="10018710" cy="4897677"/>
          </a:xfrm>
        </p:spPr>
        <p:txBody>
          <a:bodyPr>
            <a:normAutofit lnSpcReduction="10000"/>
          </a:bodyPr>
          <a:lstStyle/>
          <a:p>
            <a:pPr marL="342900" indent="-342900" algn="l">
              <a:buFont typeface="Arial" panose="020B0604020202020204" pitchFamily="34" charset="0"/>
              <a:buChar char="•"/>
            </a:pPr>
            <a:r>
              <a:rPr lang="en-US" sz="2400" dirty="0"/>
              <a:t>What to keep:</a:t>
            </a:r>
          </a:p>
          <a:p>
            <a:pPr marL="742950" lvl="1" indent="-285750">
              <a:buFont typeface="Wingdings" panose="05000000000000000000" pitchFamily="2" charset="2"/>
              <a:buChar char="Ø"/>
            </a:pPr>
            <a:r>
              <a:rPr lang="en-US" sz="2400" dirty="0">
                <a:solidFill>
                  <a:schemeClr val="accent1">
                    <a:lumMod val="75000"/>
                  </a:schemeClr>
                </a:solidFill>
              </a:rPr>
              <a:t>Identified student data</a:t>
            </a:r>
          </a:p>
          <a:p>
            <a:pPr marL="742950" lvl="1" indent="-285750">
              <a:buFont typeface="Wingdings" panose="05000000000000000000" pitchFamily="2" charset="2"/>
              <a:buChar char="Ø"/>
            </a:pPr>
            <a:r>
              <a:rPr lang="en-US" sz="2400" dirty="0" smtClean="0">
                <a:solidFill>
                  <a:schemeClr val="accent1">
                    <a:lumMod val="75000"/>
                  </a:schemeClr>
                </a:solidFill>
              </a:rPr>
              <a:t>Enrollment list  </a:t>
            </a:r>
            <a:r>
              <a:rPr lang="en-US" sz="2400" dirty="0">
                <a:solidFill>
                  <a:schemeClr val="accent1">
                    <a:lumMod val="75000"/>
                  </a:schemeClr>
                </a:solidFill>
              </a:rPr>
              <a:t>as of April 1</a:t>
            </a:r>
          </a:p>
          <a:p>
            <a:pPr marL="742950" lvl="1" indent="-285750">
              <a:buFont typeface="Wingdings" panose="05000000000000000000" pitchFamily="2" charset="2"/>
              <a:buChar char="Ø"/>
            </a:pPr>
            <a:r>
              <a:rPr lang="en-US" sz="2400" dirty="0">
                <a:solidFill>
                  <a:schemeClr val="accent1">
                    <a:lumMod val="75000"/>
                  </a:schemeClr>
                </a:solidFill>
              </a:rPr>
              <a:t>Calculation of the Identified Student Percentage</a:t>
            </a:r>
          </a:p>
          <a:p>
            <a:pPr marL="742950" lvl="1" indent="-285750">
              <a:buFont typeface="Wingdings" panose="05000000000000000000" pitchFamily="2" charset="2"/>
              <a:buChar char="Ø"/>
            </a:pPr>
            <a:r>
              <a:rPr lang="en-US" sz="2400" dirty="0">
                <a:solidFill>
                  <a:schemeClr val="accent1">
                    <a:lumMod val="75000"/>
                  </a:schemeClr>
                </a:solidFill>
              </a:rPr>
              <a:t>Annual selection of  Identified Student Percentage</a:t>
            </a:r>
          </a:p>
          <a:p>
            <a:pPr marL="742950" lvl="1" indent="-285750">
              <a:buFont typeface="Wingdings" panose="05000000000000000000" pitchFamily="2" charset="2"/>
              <a:buChar char="Ø"/>
            </a:pPr>
            <a:r>
              <a:rPr lang="en-US" sz="2400" dirty="0">
                <a:solidFill>
                  <a:schemeClr val="accent1">
                    <a:lumMod val="75000"/>
                  </a:schemeClr>
                </a:solidFill>
              </a:rPr>
              <a:t>Total number of breakfasts and lunches served daily</a:t>
            </a:r>
          </a:p>
          <a:p>
            <a:pPr marL="742950" lvl="1" indent="-285750">
              <a:buFont typeface="Wingdings" panose="05000000000000000000" pitchFamily="2" charset="2"/>
              <a:buChar char="Ø"/>
            </a:pPr>
            <a:r>
              <a:rPr lang="en-US" sz="2400" dirty="0">
                <a:solidFill>
                  <a:schemeClr val="accent1">
                    <a:lumMod val="75000"/>
                  </a:schemeClr>
                </a:solidFill>
              </a:rPr>
              <a:t>Percentages used to claim meal reimbursement</a:t>
            </a:r>
          </a:p>
          <a:p>
            <a:pPr marL="742950" lvl="1" indent="-285750">
              <a:buFont typeface="Wingdings" panose="05000000000000000000" pitchFamily="2" charset="2"/>
              <a:buChar char="Ø"/>
            </a:pPr>
            <a:r>
              <a:rPr lang="en-US" sz="2400" dirty="0">
                <a:solidFill>
                  <a:schemeClr val="accent1">
                    <a:lumMod val="75000"/>
                  </a:schemeClr>
                </a:solidFill>
              </a:rPr>
              <a:t>Non-Federal funding sources to cover excess meal costs</a:t>
            </a:r>
          </a:p>
          <a:p>
            <a:pPr marL="742950" lvl="1" indent="-285750">
              <a:buFont typeface="Wingdings" panose="05000000000000000000" pitchFamily="2" charset="2"/>
              <a:buChar char="Ø"/>
            </a:pPr>
            <a:r>
              <a:rPr lang="en-US" sz="2400" dirty="0">
                <a:solidFill>
                  <a:schemeClr val="accent1">
                    <a:lumMod val="75000"/>
                  </a:schemeClr>
                </a:solidFill>
              </a:rPr>
              <a:t>School-level data provided </a:t>
            </a:r>
            <a:r>
              <a:rPr lang="en-US" sz="2400" dirty="0" smtClean="0">
                <a:solidFill>
                  <a:schemeClr val="accent1">
                    <a:lumMod val="75000"/>
                  </a:schemeClr>
                </a:solidFill>
              </a:rPr>
              <a:t>to CNP           </a:t>
            </a:r>
            <a:endParaRPr lang="en-US" sz="2400" dirty="0"/>
          </a:p>
          <a:p>
            <a:pPr marL="342900" indent="-342900" algn="l">
              <a:buFont typeface="Arial" panose="020B0604020202020204" pitchFamily="34" charset="0"/>
              <a:buChar char="•"/>
            </a:pPr>
            <a:r>
              <a:rPr lang="en-US" sz="2400" dirty="0"/>
              <a:t>How long to keep – </a:t>
            </a:r>
            <a:r>
              <a:rPr lang="en-US" sz="2400" dirty="0">
                <a:solidFill>
                  <a:schemeClr val="accent1">
                    <a:lumMod val="75000"/>
                  </a:schemeClr>
                </a:solidFill>
              </a:rPr>
              <a:t>3 years from the end of 4th year.</a:t>
            </a:r>
          </a:p>
          <a:p>
            <a:endParaRPr lang="en-US" dirty="0"/>
          </a:p>
        </p:txBody>
      </p:sp>
    </p:spTree>
    <p:extLst>
      <p:ext uri="{BB962C8B-B14F-4D97-AF65-F5344CB8AC3E}">
        <p14:creationId xmlns:p14="http://schemas.microsoft.com/office/powerpoint/2010/main" val="2993680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50521"/>
            <a:ext cx="10018709" cy="676405"/>
          </a:xfrm>
        </p:spPr>
        <p:txBody>
          <a:bodyPr/>
          <a:lstStyle/>
          <a:p>
            <a:pPr algn="ctr"/>
            <a:r>
              <a:rPr lang="en-US" b="1" dirty="0" smtClean="0"/>
              <a:t>CNP </a:t>
            </a:r>
            <a:r>
              <a:rPr lang="en-US" b="1" dirty="0"/>
              <a:t>Responsibility: Publication</a:t>
            </a:r>
            <a:endParaRPr lang="en-US" dirty="0"/>
          </a:p>
        </p:txBody>
      </p:sp>
      <p:sp>
        <p:nvSpPr>
          <p:cNvPr id="3" name="Text Placeholder 2"/>
          <p:cNvSpPr>
            <a:spLocks noGrp="1"/>
          </p:cNvSpPr>
          <p:nvPr>
            <p:ph type="body" idx="1"/>
          </p:nvPr>
        </p:nvSpPr>
        <p:spPr>
          <a:xfrm>
            <a:off x="1678487" y="926926"/>
            <a:ext cx="9824535" cy="5361140"/>
          </a:xfrm>
        </p:spPr>
        <p:txBody>
          <a:bodyPr>
            <a:noAutofit/>
          </a:bodyPr>
          <a:lstStyle/>
          <a:p>
            <a:pPr marL="342900" indent="-342900" algn="l">
              <a:spcBef>
                <a:spcPts val="0"/>
              </a:spcBef>
              <a:spcAft>
                <a:spcPts val="0"/>
              </a:spcAft>
              <a:buFont typeface="Arial" panose="020B0604020202020204" pitchFamily="34" charset="0"/>
              <a:buChar char="•"/>
            </a:pPr>
            <a:r>
              <a:rPr lang="en-US" sz="2800" dirty="0"/>
              <a:t>By May 1, </a:t>
            </a:r>
            <a:r>
              <a:rPr lang="en-US" sz="2800" dirty="0" smtClean="0"/>
              <a:t>CNP </a:t>
            </a:r>
            <a:r>
              <a:rPr lang="en-US" sz="2800" dirty="0"/>
              <a:t>posts</a:t>
            </a:r>
          </a:p>
          <a:p>
            <a:pPr marL="742950" lvl="1" indent="-285750">
              <a:spcBef>
                <a:spcPts val="0"/>
              </a:spcBef>
              <a:spcAft>
                <a:spcPts val="0"/>
              </a:spcAft>
              <a:buFont typeface="Wingdings" panose="05000000000000000000" pitchFamily="2" charset="2"/>
              <a:buChar char="Ø"/>
            </a:pPr>
            <a:r>
              <a:rPr lang="en-US" sz="2800" dirty="0">
                <a:solidFill>
                  <a:schemeClr val="tx1"/>
                </a:solidFill>
              </a:rPr>
              <a:t> A list of schools  </a:t>
            </a:r>
          </a:p>
          <a:p>
            <a:pPr marL="1200150" lvl="2" indent="-285750">
              <a:spcBef>
                <a:spcPts val="0"/>
              </a:spcBef>
              <a:spcAft>
                <a:spcPts val="0"/>
              </a:spcAft>
              <a:buFont typeface="Arial" panose="020B0604020202020204" pitchFamily="34" charset="0"/>
              <a:buChar char="•"/>
            </a:pPr>
            <a:r>
              <a:rPr lang="en-US" sz="2800" dirty="0">
                <a:solidFill>
                  <a:schemeClr val="accent1">
                    <a:lumMod val="75000"/>
                  </a:schemeClr>
                </a:solidFill>
              </a:rPr>
              <a:t>Eligible, ≥ 40 % </a:t>
            </a:r>
          </a:p>
          <a:p>
            <a:pPr marL="1200150" lvl="2" indent="-285750">
              <a:spcBef>
                <a:spcPts val="0"/>
              </a:spcBef>
              <a:spcAft>
                <a:spcPts val="0"/>
              </a:spcAft>
              <a:buFont typeface="Arial" panose="020B0604020202020204" pitchFamily="34" charset="0"/>
              <a:buChar char="•"/>
            </a:pPr>
            <a:r>
              <a:rPr lang="en-US" sz="2800" dirty="0">
                <a:solidFill>
                  <a:schemeClr val="accent1">
                    <a:lumMod val="75000"/>
                  </a:schemeClr>
                </a:solidFill>
              </a:rPr>
              <a:t>Potentially eligible, with 30- 39.9%</a:t>
            </a:r>
          </a:p>
          <a:p>
            <a:pPr marL="1200150" lvl="2" indent="-285750">
              <a:spcBef>
                <a:spcPts val="0"/>
              </a:spcBef>
              <a:spcAft>
                <a:spcPts val="0"/>
              </a:spcAft>
              <a:buFont typeface="Arial" panose="020B0604020202020204" pitchFamily="34" charset="0"/>
              <a:buChar char="•"/>
            </a:pPr>
            <a:r>
              <a:rPr lang="en-US" sz="2800" dirty="0">
                <a:solidFill>
                  <a:schemeClr val="accent1">
                    <a:lumMod val="75000"/>
                  </a:schemeClr>
                </a:solidFill>
              </a:rPr>
              <a:t>Participating CEP sites in Year 4 with 30- 39.9%</a:t>
            </a:r>
          </a:p>
          <a:p>
            <a:pPr marL="1085850" lvl="2" indent="-171450">
              <a:spcBef>
                <a:spcPts val="0"/>
              </a:spcBef>
              <a:spcAft>
                <a:spcPts val="0"/>
              </a:spcAft>
              <a:buFont typeface="Arial" panose="020B0604020202020204" pitchFamily="34" charset="0"/>
              <a:buChar char="•"/>
            </a:pPr>
            <a:endParaRPr lang="en-US" sz="2800" u="sng" dirty="0">
              <a:solidFill>
                <a:schemeClr val="accent1">
                  <a:lumMod val="75000"/>
                </a:schemeClr>
              </a:solidFill>
            </a:endParaRPr>
          </a:p>
          <a:p>
            <a:pPr marL="742950" lvl="1" indent="-285750">
              <a:spcBef>
                <a:spcPts val="0"/>
              </a:spcBef>
              <a:spcAft>
                <a:spcPts val="0"/>
              </a:spcAft>
              <a:buFont typeface="Wingdings" panose="05000000000000000000" pitchFamily="2" charset="2"/>
              <a:buChar char="Ø"/>
            </a:pPr>
            <a:r>
              <a:rPr lang="en-US" sz="2800" dirty="0">
                <a:solidFill>
                  <a:schemeClr val="tx1"/>
                </a:solidFill>
              </a:rPr>
              <a:t>A list of Sponsors</a:t>
            </a:r>
          </a:p>
          <a:p>
            <a:pPr marL="1200150" lvl="2" indent="-285750">
              <a:spcBef>
                <a:spcPts val="0"/>
              </a:spcBef>
              <a:spcAft>
                <a:spcPts val="0"/>
              </a:spcAft>
              <a:buFont typeface="Arial" panose="020B0604020202020204" pitchFamily="34" charset="0"/>
              <a:buChar char="•"/>
            </a:pPr>
            <a:r>
              <a:rPr lang="en-US" sz="2800" dirty="0">
                <a:solidFill>
                  <a:schemeClr val="accent1">
                    <a:lumMod val="75000"/>
                  </a:schemeClr>
                </a:solidFill>
              </a:rPr>
              <a:t>Eligible, ≥ 40 % </a:t>
            </a:r>
          </a:p>
          <a:p>
            <a:pPr marL="1200150" lvl="2" indent="-285750">
              <a:spcBef>
                <a:spcPts val="0"/>
              </a:spcBef>
              <a:spcAft>
                <a:spcPts val="0"/>
              </a:spcAft>
              <a:buFont typeface="Arial" panose="020B0604020202020204" pitchFamily="34" charset="0"/>
              <a:buChar char="•"/>
            </a:pPr>
            <a:r>
              <a:rPr lang="en-US" sz="2800" dirty="0">
                <a:solidFill>
                  <a:schemeClr val="accent1">
                    <a:lumMod val="75000"/>
                  </a:schemeClr>
                </a:solidFill>
              </a:rPr>
              <a:t>Potentially eligible, with 30- 39.9%</a:t>
            </a:r>
          </a:p>
          <a:p>
            <a:pPr marL="1200150" lvl="2" indent="-285750">
              <a:spcBef>
                <a:spcPts val="0"/>
              </a:spcBef>
              <a:spcAft>
                <a:spcPts val="0"/>
              </a:spcAft>
              <a:buFont typeface="Arial" panose="020B0604020202020204" pitchFamily="34" charset="0"/>
              <a:buChar char="•"/>
            </a:pPr>
            <a:r>
              <a:rPr lang="en-US" sz="2800" dirty="0">
                <a:solidFill>
                  <a:schemeClr val="accent1">
                    <a:lumMod val="75000"/>
                  </a:schemeClr>
                </a:solidFill>
              </a:rPr>
              <a:t>Using Sponsor wide CEP</a:t>
            </a:r>
          </a:p>
          <a:p>
            <a:pPr marL="1200150" lvl="2" indent="-285750">
              <a:spcBef>
                <a:spcPts val="0"/>
              </a:spcBef>
              <a:spcAft>
                <a:spcPts val="0"/>
              </a:spcAft>
              <a:buFont typeface="Arial" panose="020B0604020202020204" pitchFamily="34" charset="0"/>
              <a:buChar char="•"/>
            </a:pPr>
            <a:r>
              <a:rPr lang="en-US" sz="2800" dirty="0">
                <a:solidFill>
                  <a:schemeClr val="accent1">
                    <a:lumMod val="75000"/>
                  </a:schemeClr>
                </a:solidFill>
              </a:rPr>
              <a:t>Participating CEP Sponsors in Year 4 with 30- 39.9%</a:t>
            </a:r>
          </a:p>
          <a:p>
            <a:pPr marL="342900" indent="-342900" algn="l">
              <a:spcBef>
                <a:spcPts val="0"/>
              </a:spcBef>
              <a:spcAft>
                <a:spcPts val="0"/>
              </a:spcAft>
              <a:buFont typeface="Arial" panose="020B0604020202020204" pitchFamily="34" charset="0"/>
              <a:buChar char="•"/>
            </a:pPr>
            <a:r>
              <a:rPr lang="en-US" sz="2800" dirty="0"/>
              <a:t>http://</a:t>
            </a:r>
            <a:r>
              <a:rPr lang="en-US" sz="2800" dirty="0" smtClean="0"/>
              <a:t>education.alaska.gov/tls/cnp/cep.html</a:t>
            </a:r>
            <a:endParaRPr lang="en-US" sz="2800" dirty="0"/>
          </a:p>
        </p:txBody>
      </p:sp>
    </p:spTree>
    <p:extLst>
      <p:ext uri="{BB962C8B-B14F-4D97-AF65-F5344CB8AC3E}">
        <p14:creationId xmlns:p14="http://schemas.microsoft.com/office/powerpoint/2010/main" val="1309223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237995"/>
            <a:ext cx="10018709" cy="718948"/>
          </a:xfrm>
        </p:spPr>
        <p:txBody>
          <a:bodyPr/>
          <a:lstStyle/>
          <a:p>
            <a:pPr algn="ctr"/>
            <a:r>
              <a:rPr lang="en-US" b="1" dirty="0"/>
              <a:t>Overview</a:t>
            </a:r>
            <a:endParaRPr lang="en-US" dirty="0"/>
          </a:p>
        </p:txBody>
      </p:sp>
      <p:sp>
        <p:nvSpPr>
          <p:cNvPr id="3" name="Text Placeholder 2"/>
          <p:cNvSpPr>
            <a:spLocks noGrp="1"/>
          </p:cNvSpPr>
          <p:nvPr>
            <p:ph type="body" idx="1"/>
          </p:nvPr>
        </p:nvSpPr>
        <p:spPr>
          <a:xfrm>
            <a:off x="2505204" y="1089764"/>
            <a:ext cx="8997817" cy="5073041"/>
          </a:xfrm>
        </p:spPr>
        <p:txBody>
          <a:bodyPr>
            <a:normAutofit lnSpcReduction="10000"/>
          </a:bodyPr>
          <a:lstStyle/>
          <a:p>
            <a:pPr marL="171450" indent="-171450" algn="l">
              <a:buFont typeface="Arial" panose="020B0604020202020204" pitchFamily="34" charset="0"/>
              <a:buChar char="•"/>
            </a:pPr>
            <a:r>
              <a:rPr lang="en-US" sz="2800" b="1" dirty="0"/>
              <a:t>Benefits of the Community </a:t>
            </a:r>
            <a:r>
              <a:rPr lang="en-US" sz="2800" b="1" dirty="0" smtClean="0"/>
              <a:t>Eligibility</a:t>
            </a:r>
          </a:p>
          <a:p>
            <a:pPr marL="171450" indent="-171450" algn="l">
              <a:buFont typeface="Arial" panose="020B0604020202020204" pitchFamily="34" charset="0"/>
              <a:buChar char="•"/>
            </a:pPr>
            <a:endParaRPr lang="en-US" sz="2800" b="1" dirty="0"/>
          </a:p>
          <a:p>
            <a:pPr marL="171450" indent="-171450" algn="l">
              <a:buFont typeface="Arial" panose="020B0604020202020204" pitchFamily="34" charset="0"/>
              <a:buChar char="•"/>
            </a:pPr>
            <a:r>
              <a:rPr lang="en-US" sz="2800" b="1" dirty="0" smtClean="0"/>
              <a:t>Terms</a:t>
            </a:r>
          </a:p>
          <a:p>
            <a:pPr marL="171450" indent="-171450" algn="l">
              <a:buFont typeface="Arial" panose="020B0604020202020204" pitchFamily="34" charset="0"/>
              <a:buChar char="•"/>
            </a:pPr>
            <a:endParaRPr lang="en-US" sz="2800" b="1" dirty="0"/>
          </a:p>
          <a:p>
            <a:pPr marL="171450" indent="-171450" algn="l">
              <a:buFont typeface="Arial" panose="020B0604020202020204" pitchFamily="34" charset="0"/>
              <a:buChar char="•"/>
            </a:pPr>
            <a:r>
              <a:rPr lang="en-US" sz="2800" b="1" dirty="0"/>
              <a:t>Eligibility and approval </a:t>
            </a:r>
            <a:r>
              <a:rPr lang="en-US" sz="2800" b="1" dirty="0" smtClean="0"/>
              <a:t>process</a:t>
            </a:r>
          </a:p>
          <a:p>
            <a:pPr marL="171450" indent="-171450" algn="l">
              <a:buFont typeface="Arial" panose="020B0604020202020204" pitchFamily="34" charset="0"/>
              <a:buChar char="•"/>
            </a:pPr>
            <a:endParaRPr lang="en-US" sz="2800" b="1" dirty="0"/>
          </a:p>
          <a:p>
            <a:pPr marL="171450" indent="-171450" algn="l">
              <a:buFont typeface="Arial" panose="020B0604020202020204" pitchFamily="34" charset="0"/>
              <a:buChar char="•"/>
            </a:pPr>
            <a:r>
              <a:rPr lang="en-US" sz="2800" b="1" dirty="0"/>
              <a:t>Notification and Publishing </a:t>
            </a:r>
            <a:r>
              <a:rPr lang="en-US" sz="2800" b="1" dirty="0" smtClean="0"/>
              <a:t>requirements</a:t>
            </a:r>
          </a:p>
          <a:p>
            <a:pPr algn="l"/>
            <a:endParaRPr lang="en-US" sz="2800" b="1" dirty="0"/>
          </a:p>
          <a:p>
            <a:pPr marL="171450" indent="-171450" algn="l">
              <a:buFont typeface="Arial" panose="020B0604020202020204" pitchFamily="34" charset="0"/>
              <a:buChar char="•"/>
            </a:pPr>
            <a:r>
              <a:rPr lang="en-US" sz="2800" b="1" dirty="0"/>
              <a:t>Claiming and Recordkeeping</a:t>
            </a:r>
          </a:p>
        </p:txBody>
      </p:sp>
    </p:spTree>
    <p:extLst>
      <p:ext uri="{BB962C8B-B14F-4D97-AF65-F5344CB8AC3E}">
        <p14:creationId xmlns:p14="http://schemas.microsoft.com/office/powerpoint/2010/main" val="2700685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219017"/>
            <a:ext cx="10018709" cy="820074"/>
          </a:xfrm>
        </p:spPr>
        <p:txBody>
          <a:bodyPr>
            <a:normAutofit/>
          </a:bodyPr>
          <a:lstStyle/>
          <a:p>
            <a:pPr algn="ctr"/>
            <a:r>
              <a:rPr lang="en-US" sz="3600" b="1" dirty="0"/>
              <a:t>CEP FAQS</a:t>
            </a:r>
            <a:endParaRPr lang="en-US" sz="36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553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163599"/>
            <a:ext cx="10018709" cy="723092"/>
          </a:xfrm>
        </p:spPr>
        <p:txBody>
          <a:bodyPr/>
          <a:lstStyle/>
          <a:p>
            <a:pPr algn="ctr"/>
            <a:r>
              <a:rPr lang="en-US" b="1" dirty="0"/>
              <a:t>CEP and Paid Lunch Equity (PLE)</a:t>
            </a:r>
            <a:endParaRPr lang="en-US" dirty="0"/>
          </a:p>
        </p:txBody>
      </p:sp>
      <p:sp>
        <p:nvSpPr>
          <p:cNvPr id="3" name="Text Placeholder 2"/>
          <p:cNvSpPr>
            <a:spLocks noGrp="1"/>
          </p:cNvSpPr>
          <p:nvPr>
            <p:ph type="body" idx="1"/>
          </p:nvPr>
        </p:nvSpPr>
        <p:spPr>
          <a:xfrm>
            <a:off x="2507672" y="886691"/>
            <a:ext cx="7703127" cy="4751090"/>
          </a:xfrm>
        </p:spPr>
        <p:txBody>
          <a:bodyPr/>
          <a:lstStyle/>
          <a:p>
            <a:endParaRPr lang="en-US" dirty="0"/>
          </a:p>
          <a:p>
            <a:pPr marL="114300" algn="l">
              <a:lnSpc>
                <a:spcPct val="150000"/>
              </a:lnSpc>
            </a:pPr>
            <a:r>
              <a:rPr lang="en-US" dirty="0"/>
              <a:t> </a:t>
            </a:r>
            <a:r>
              <a:rPr lang="en-US" sz="2800" dirty="0"/>
              <a:t>If a district has some CEP schools and some pricing schools, </a:t>
            </a:r>
            <a:r>
              <a:rPr lang="en-US" sz="2800" u="sng" dirty="0"/>
              <a:t>CEP schools would not be factored into the calculation</a:t>
            </a:r>
            <a:r>
              <a:rPr lang="en-US" sz="2800" dirty="0"/>
              <a:t> for the average weighted price for the PLE requirement. </a:t>
            </a:r>
          </a:p>
          <a:p>
            <a:pPr algn="ctr"/>
            <a:endParaRPr lang="en-US" dirty="0"/>
          </a:p>
        </p:txBody>
      </p:sp>
    </p:spTree>
    <p:extLst>
      <p:ext uri="{BB962C8B-B14F-4D97-AF65-F5344CB8AC3E}">
        <p14:creationId xmlns:p14="http://schemas.microsoft.com/office/powerpoint/2010/main" val="3850147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0"/>
            <a:ext cx="10018709" cy="1371600"/>
          </a:xfrm>
        </p:spPr>
        <p:txBody>
          <a:bodyPr/>
          <a:lstStyle/>
          <a:p>
            <a:pPr algn="ctr"/>
            <a:r>
              <a:rPr lang="en-US" b="1" dirty="0"/>
              <a:t>Do Sponsors/schools electing the CEP conduct verification?</a:t>
            </a:r>
            <a:endParaRPr lang="en-US" dirty="0"/>
          </a:p>
        </p:txBody>
      </p:sp>
      <p:sp>
        <p:nvSpPr>
          <p:cNvPr id="3" name="Text Placeholder 2"/>
          <p:cNvSpPr>
            <a:spLocks noGrp="1"/>
          </p:cNvSpPr>
          <p:nvPr>
            <p:ph type="body" idx="1"/>
          </p:nvPr>
        </p:nvSpPr>
        <p:spPr>
          <a:xfrm>
            <a:off x="1484312" y="1579418"/>
            <a:ext cx="10018710" cy="4058363"/>
          </a:xfrm>
        </p:spPr>
        <p:txBody>
          <a:bodyPr>
            <a:normAutofit lnSpcReduction="10000"/>
          </a:bodyPr>
          <a:lstStyle/>
          <a:p>
            <a:pPr marL="114300" algn="l"/>
            <a:r>
              <a:rPr lang="en-US" sz="3200" dirty="0" smtClean="0"/>
              <a:t>No, since applications are not collected, they are exempt from verification for the schools electing CEP, </a:t>
            </a:r>
            <a:r>
              <a:rPr lang="en-US" sz="3200" dirty="0"/>
              <a:t>however a verification summary report must still be </a:t>
            </a:r>
            <a:r>
              <a:rPr lang="en-US" sz="3200" dirty="0" smtClean="0"/>
              <a:t>submitted reporting </a:t>
            </a:r>
            <a:r>
              <a:rPr lang="en-US" sz="3200" dirty="0"/>
              <a:t>the enrollment and number of sites on CEP. </a:t>
            </a:r>
            <a:endParaRPr lang="en-US" sz="3200" dirty="0" smtClean="0"/>
          </a:p>
          <a:p>
            <a:pPr marL="114300" algn="l"/>
            <a:endParaRPr lang="en-US" sz="3200" dirty="0"/>
          </a:p>
          <a:p>
            <a:pPr marL="114300" algn="l"/>
            <a:r>
              <a:rPr lang="en-US" sz="3200" dirty="0"/>
              <a:t>Sponsors with some, but not all schools electing the CEP must still conduct verification in the schools not electing the CEP. </a:t>
            </a:r>
          </a:p>
        </p:txBody>
      </p:sp>
    </p:spTree>
    <p:extLst>
      <p:ext uri="{BB962C8B-B14F-4D97-AF65-F5344CB8AC3E}">
        <p14:creationId xmlns:p14="http://schemas.microsoft.com/office/powerpoint/2010/main" val="43380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88307"/>
            <a:ext cx="10018709" cy="764088"/>
          </a:xfrm>
        </p:spPr>
        <p:txBody>
          <a:bodyPr/>
          <a:lstStyle/>
          <a:p>
            <a:pPr algn="ctr"/>
            <a:r>
              <a:rPr lang="en-US" b="1" dirty="0"/>
              <a:t>Student Transfers</a:t>
            </a:r>
            <a:endParaRPr lang="en-US" dirty="0"/>
          </a:p>
        </p:txBody>
      </p:sp>
      <p:sp>
        <p:nvSpPr>
          <p:cNvPr id="3" name="Text Placeholder 2"/>
          <p:cNvSpPr>
            <a:spLocks noGrp="1"/>
          </p:cNvSpPr>
          <p:nvPr>
            <p:ph type="body" idx="1"/>
          </p:nvPr>
        </p:nvSpPr>
        <p:spPr>
          <a:xfrm>
            <a:off x="1484312" y="1265129"/>
            <a:ext cx="10018710" cy="4609578"/>
          </a:xfrm>
        </p:spPr>
        <p:txBody>
          <a:bodyPr>
            <a:normAutofit/>
          </a:bodyPr>
          <a:lstStyle/>
          <a:p>
            <a:pPr marL="342900" indent="-342900" algn="l">
              <a:buFont typeface="Arial" panose="020B0604020202020204" pitchFamily="34" charset="0"/>
              <a:buChar char="•"/>
            </a:pPr>
            <a:r>
              <a:rPr lang="en-US" sz="2400" b="1" dirty="0"/>
              <a:t>Within Sponsor</a:t>
            </a:r>
          </a:p>
          <a:p>
            <a:pPr marL="342900" indent="-342900" algn="l">
              <a:buFont typeface="Wingdings" panose="05000000000000000000" pitchFamily="2" charset="2"/>
              <a:buChar char="Ø"/>
            </a:pPr>
            <a:r>
              <a:rPr lang="en-US" sz="2400" dirty="0"/>
              <a:t>from CEP school to </a:t>
            </a:r>
            <a:r>
              <a:rPr lang="en-US" sz="2400" dirty="0" smtClean="0"/>
              <a:t>school </a:t>
            </a:r>
            <a:r>
              <a:rPr lang="en-US" sz="2400" dirty="0"/>
              <a:t>using standard </a:t>
            </a:r>
            <a:r>
              <a:rPr lang="en-US" sz="2400" dirty="0" smtClean="0"/>
              <a:t>counting &amp; claiming</a:t>
            </a:r>
            <a:endParaRPr lang="en-US" sz="2400" dirty="0"/>
          </a:p>
          <a:p>
            <a:pPr marL="742950" lvl="1" indent="-285750">
              <a:buFont typeface="Arial" panose="020B0604020202020204" pitchFamily="34" charset="0"/>
              <a:buChar char="•"/>
            </a:pPr>
            <a:r>
              <a:rPr lang="en-US" sz="2400" dirty="0"/>
              <a:t>	</a:t>
            </a:r>
            <a:r>
              <a:rPr lang="en-US" sz="2400" dirty="0">
                <a:solidFill>
                  <a:schemeClr val="accent1">
                    <a:lumMod val="75000"/>
                  </a:schemeClr>
                </a:solidFill>
              </a:rPr>
              <a:t>Extend free meal benefits </a:t>
            </a:r>
          </a:p>
          <a:p>
            <a:pPr marL="342900" indent="-342900" algn="l">
              <a:buFont typeface="Arial" panose="020B0604020202020204" pitchFamily="34" charset="0"/>
              <a:buChar char="•"/>
            </a:pPr>
            <a:r>
              <a:rPr lang="en-US" sz="2400" b="1" dirty="0" smtClean="0"/>
              <a:t>To another Sponsor</a:t>
            </a:r>
          </a:p>
          <a:p>
            <a:pPr marL="342900" indent="-342900" algn="l">
              <a:buFont typeface="Wingdings" panose="05000000000000000000" pitchFamily="2" charset="2"/>
              <a:buChar char="Ø"/>
            </a:pPr>
            <a:r>
              <a:rPr lang="en-US" sz="2400" dirty="0"/>
              <a:t>	At discretion of receiving </a:t>
            </a:r>
            <a:r>
              <a:rPr lang="en-US" sz="2400" dirty="0" smtClean="0"/>
              <a:t>Sponsor</a:t>
            </a:r>
          </a:p>
          <a:p>
            <a:pPr marL="342900" lvl="1" indent="-342900">
              <a:buFont typeface="Arial" panose="020B0604020202020204" pitchFamily="34" charset="0"/>
              <a:buChar char="•"/>
            </a:pPr>
            <a:r>
              <a:rPr lang="en-US" sz="2400" dirty="0"/>
              <a:t>	</a:t>
            </a:r>
            <a:r>
              <a:rPr lang="en-US" sz="2400" dirty="0">
                <a:solidFill>
                  <a:schemeClr val="accent1">
                    <a:lumMod val="75000"/>
                  </a:schemeClr>
                </a:solidFill>
              </a:rPr>
              <a:t>Extend free meal </a:t>
            </a:r>
            <a:r>
              <a:rPr lang="en-US" sz="2400" dirty="0" smtClean="0">
                <a:solidFill>
                  <a:schemeClr val="accent1">
                    <a:lumMod val="75000"/>
                  </a:schemeClr>
                </a:solidFill>
              </a:rPr>
              <a:t>benefits</a:t>
            </a:r>
            <a:endParaRPr lang="en-US" sz="2400" dirty="0" smtClean="0"/>
          </a:p>
          <a:p>
            <a:pPr marL="342900" indent="-342900" algn="l">
              <a:buFont typeface="Wingdings" panose="05000000000000000000" pitchFamily="2" charset="2"/>
              <a:buChar char="Ø"/>
            </a:pPr>
            <a:r>
              <a:rPr lang="en-US" sz="2400" dirty="0"/>
              <a:t> </a:t>
            </a:r>
            <a:r>
              <a:rPr lang="en-US" sz="2400" dirty="0" smtClean="0"/>
              <a:t>Student transfers to a new non CEP school before the new school year</a:t>
            </a:r>
            <a:endParaRPr lang="en-US" sz="2400" dirty="0"/>
          </a:p>
          <a:p>
            <a:pPr marL="742950" lvl="1" indent="-285750">
              <a:buFont typeface="Arial" panose="020B0604020202020204" pitchFamily="34" charset="0"/>
              <a:buChar char="•"/>
            </a:pPr>
            <a:r>
              <a:rPr lang="en-US" sz="2400" dirty="0"/>
              <a:t>	</a:t>
            </a:r>
            <a:r>
              <a:rPr lang="en-US" sz="2400" dirty="0" smtClean="0">
                <a:solidFill>
                  <a:schemeClr val="accent1">
                    <a:lumMod val="75000"/>
                  </a:schemeClr>
                </a:solidFill>
              </a:rPr>
              <a:t>Student must submit an application</a:t>
            </a:r>
            <a:endParaRPr lang="en-US" sz="2400" dirty="0">
              <a:solidFill>
                <a:schemeClr val="accent1">
                  <a:lumMod val="75000"/>
                </a:schemeClr>
              </a:solidFill>
            </a:endParaRPr>
          </a:p>
        </p:txBody>
      </p:sp>
    </p:spTree>
    <p:extLst>
      <p:ext uri="{BB962C8B-B14F-4D97-AF65-F5344CB8AC3E}">
        <p14:creationId xmlns:p14="http://schemas.microsoft.com/office/powerpoint/2010/main" val="1946057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25677"/>
            <a:ext cx="10018709" cy="613775"/>
          </a:xfrm>
        </p:spPr>
        <p:txBody>
          <a:bodyPr/>
          <a:lstStyle/>
          <a:p>
            <a:pPr algn="ctr"/>
            <a:r>
              <a:rPr lang="en-US" b="1" dirty="0"/>
              <a:t>Apply For CEP</a:t>
            </a:r>
            <a:endParaRPr lang="en-US" dirty="0"/>
          </a:p>
        </p:txBody>
      </p:sp>
      <p:sp>
        <p:nvSpPr>
          <p:cNvPr id="3" name="Text Placeholder 2"/>
          <p:cNvSpPr>
            <a:spLocks noGrp="1"/>
          </p:cNvSpPr>
          <p:nvPr>
            <p:ph type="body" idx="1"/>
          </p:nvPr>
        </p:nvSpPr>
        <p:spPr>
          <a:xfrm>
            <a:off x="1484312" y="939452"/>
            <a:ext cx="10018710" cy="4997885"/>
          </a:xfrm>
        </p:spPr>
        <p:txBody>
          <a:bodyPr>
            <a:noAutofit/>
          </a:bodyPr>
          <a:lstStyle/>
          <a:p>
            <a:pPr marL="342900" indent="-342900" algn="l">
              <a:buFont typeface="Arial" panose="020B0604020202020204" pitchFamily="34" charset="0"/>
              <a:buChar char="•"/>
            </a:pPr>
            <a:r>
              <a:rPr lang="en-US" sz="2400" dirty="0"/>
              <a:t>By June </a:t>
            </a:r>
            <a:r>
              <a:rPr lang="en-US" sz="2400" dirty="0" smtClean="0"/>
              <a:t>30</a:t>
            </a:r>
            <a:r>
              <a:rPr lang="en-US" sz="2400" baseline="30000" dirty="0" smtClean="0"/>
              <a:t>th</a:t>
            </a:r>
            <a:r>
              <a:rPr lang="en-US" sz="2400" dirty="0" smtClean="0"/>
              <a:t>  </a:t>
            </a:r>
            <a:r>
              <a:rPr lang="en-US" sz="2400" dirty="0"/>
              <a:t>each year</a:t>
            </a:r>
          </a:p>
          <a:p>
            <a:pPr marL="342900" indent="-342900" algn="l">
              <a:buFont typeface="Arial" panose="020B0604020202020204" pitchFamily="34" charset="0"/>
              <a:buChar char="•"/>
            </a:pPr>
            <a:r>
              <a:rPr lang="en-US" sz="2400" dirty="0"/>
              <a:t>Submit request to </a:t>
            </a:r>
            <a:r>
              <a:rPr lang="en-US" sz="2400" dirty="0" smtClean="0"/>
              <a:t>CNP </a:t>
            </a:r>
            <a:r>
              <a:rPr lang="en-US" sz="2400" dirty="0"/>
              <a:t>:</a:t>
            </a:r>
          </a:p>
          <a:p>
            <a:pPr algn="l"/>
            <a:endParaRPr lang="en-US" sz="1200" dirty="0"/>
          </a:p>
          <a:p>
            <a:pPr marL="800100" lvl="1" indent="-342900">
              <a:buFont typeface="Wingdings" panose="05000000000000000000" pitchFamily="2" charset="2"/>
              <a:buChar char="Ø"/>
            </a:pPr>
            <a:r>
              <a:rPr lang="en-US" sz="2400" dirty="0">
                <a:solidFill>
                  <a:schemeClr val="accent1">
                    <a:lumMod val="75000"/>
                  </a:schemeClr>
                </a:solidFill>
              </a:rPr>
              <a:t>Identified school or school </a:t>
            </a:r>
            <a:r>
              <a:rPr lang="en-US" sz="2400" dirty="0" smtClean="0">
                <a:solidFill>
                  <a:schemeClr val="accent1">
                    <a:lumMod val="75000"/>
                  </a:schemeClr>
                </a:solidFill>
              </a:rPr>
              <a:t>group</a:t>
            </a:r>
          </a:p>
          <a:p>
            <a:pPr marL="800100" lvl="1" indent="-342900">
              <a:buFont typeface="Wingdings" panose="05000000000000000000" pitchFamily="2" charset="2"/>
              <a:buChar char="Ø"/>
            </a:pPr>
            <a:endParaRPr lang="en-US" sz="1200" dirty="0"/>
          </a:p>
          <a:p>
            <a:pPr marL="342900" indent="-342900" algn="l">
              <a:buFont typeface="Arial" panose="020B0604020202020204" pitchFamily="34" charset="0"/>
              <a:buChar char="•"/>
            </a:pPr>
            <a:r>
              <a:rPr lang="en-US" sz="2400" dirty="0" smtClean="0"/>
              <a:t>Keep on File:</a:t>
            </a:r>
          </a:p>
          <a:p>
            <a:pPr marL="800100" lvl="1" indent="-342900">
              <a:buFont typeface="Wingdings" panose="05000000000000000000" pitchFamily="2" charset="2"/>
              <a:buChar char="Ø"/>
            </a:pPr>
            <a:r>
              <a:rPr lang="en-US" sz="2400" dirty="0">
                <a:solidFill>
                  <a:schemeClr val="accent1">
                    <a:lumMod val="75000"/>
                  </a:schemeClr>
                </a:solidFill>
              </a:rPr>
              <a:t> Full identified student counts reflective of April 1  </a:t>
            </a:r>
          </a:p>
          <a:p>
            <a:pPr marL="342900" indent="-342900" algn="l">
              <a:buFont typeface="Arial" panose="020B0604020202020204" pitchFamily="34" charset="0"/>
              <a:buChar char="•"/>
            </a:pPr>
            <a:r>
              <a:rPr lang="en-US" sz="2400" dirty="0" smtClean="0"/>
              <a:t>With </a:t>
            </a:r>
            <a:r>
              <a:rPr lang="en-US" sz="2400" dirty="0"/>
              <a:t>approval</a:t>
            </a:r>
          </a:p>
          <a:p>
            <a:pPr marL="800100" lvl="1" indent="-342900">
              <a:buFont typeface="Wingdings" panose="05000000000000000000" pitchFamily="2" charset="2"/>
              <a:buChar char="Ø"/>
            </a:pPr>
            <a:r>
              <a:rPr lang="en-US" sz="2400" dirty="0">
                <a:solidFill>
                  <a:schemeClr val="accent1">
                    <a:lumMod val="75000"/>
                  </a:schemeClr>
                </a:solidFill>
              </a:rPr>
              <a:t>Amended Policy </a:t>
            </a:r>
            <a:r>
              <a:rPr lang="en-US" sz="2400" dirty="0" smtClean="0">
                <a:solidFill>
                  <a:schemeClr val="accent1">
                    <a:lumMod val="75000"/>
                  </a:schemeClr>
                </a:solidFill>
              </a:rPr>
              <a:t>Statement</a:t>
            </a:r>
            <a:endParaRPr lang="en-US" sz="2400" dirty="0">
              <a:solidFill>
                <a:schemeClr val="accent1">
                  <a:lumMod val="75000"/>
                </a:schemeClr>
              </a:solidFill>
            </a:endParaRPr>
          </a:p>
        </p:txBody>
      </p:sp>
    </p:spTree>
    <p:extLst>
      <p:ext uri="{BB962C8B-B14F-4D97-AF65-F5344CB8AC3E}">
        <p14:creationId xmlns:p14="http://schemas.microsoft.com/office/powerpoint/2010/main" val="2958228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63255"/>
            <a:ext cx="10018709" cy="613775"/>
          </a:xfrm>
        </p:spPr>
        <p:txBody>
          <a:bodyPr/>
          <a:lstStyle/>
          <a:p>
            <a:pPr algn="ctr"/>
            <a:r>
              <a:rPr lang="en-US" b="1" dirty="0"/>
              <a:t>New Cycle</a:t>
            </a:r>
            <a:endParaRPr lang="en-US" dirty="0"/>
          </a:p>
        </p:txBody>
      </p:sp>
      <p:sp>
        <p:nvSpPr>
          <p:cNvPr id="3" name="Text Placeholder 2"/>
          <p:cNvSpPr>
            <a:spLocks noGrp="1"/>
          </p:cNvSpPr>
          <p:nvPr>
            <p:ph type="body" idx="1"/>
          </p:nvPr>
        </p:nvSpPr>
        <p:spPr>
          <a:xfrm>
            <a:off x="1484312" y="1440493"/>
            <a:ext cx="10018710" cy="4509370"/>
          </a:xfrm>
        </p:spPr>
        <p:txBody>
          <a:bodyPr>
            <a:normAutofit/>
          </a:bodyPr>
          <a:lstStyle/>
          <a:p>
            <a:pPr marL="342900" indent="-342900" algn="l">
              <a:spcBef>
                <a:spcPts val="1800"/>
              </a:spcBef>
              <a:buFont typeface="Arial" panose="020B0604020202020204" pitchFamily="34" charset="0"/>
              <a:buChar char="•"/>
            </a:pPr>
            <a:r>
              <a:rPr lang="en-US" sz="2800" dirty="0"/>
              <a:t>Establish a new identified student percentage as of April 1 of the fourth year in the cycle</a:t>
            </a:r>
          </a:p>
          <a:p>
            <a:pPr marL="342900" indent="-342900" algn="l">
              <a:spcBef>
                <a:spcPts val="1800"/>
              </a:spcBef>
              <a:buFont typeface="Arial" panose="020B0604020202020204" pitchFamily="34" charset="0"/>
              <a:buChar char="•"/>
            </a:pPr>
            <a:r>
              <a:rPr lang="en-US" sz="2800" dirty="0"/>
              <a:t>Sponsor may begin a new 4 year cycle if all eligibility criteria is met, with </a:t>
            </a:r>
            <a:r>
              <a:rPr lang="en-US" sz="2800" dirty="0" smtClean="0"/>
              <a:t>CNP </a:t>
            </a:r>
            <a:r>
              <a:rPr lang="en-US" sz="2800" dirty="0"/>
              <a:t>concurrence.</a:t>
            </a:r>
          </a:p>
          <a:p>
            <a:pPr marL="342900" indent="-342900" algn="l">
              <a:spcBef>
                <a:spcPts val="1800"/>
              </a:spcBef>
              <a:buFont typeface="Arial" panose="020B0604020202020204" pitchFamily="34" charset="0"/>
              <a:buChar char="•"/>
            </a:pPr>
            <a:r>
              <a:rPr lang="en-US" sz="2800" dirty="0"/>
              <a:t>Sponsors and schools in year four with an identified student percentage between 30 and 40 percent may elect for additional year (a grace year)</a:t>
            </a:r>
          </a:p>
        </p:txBody>
      </p:sp>
    </p:spTree>
    <p:extLst>
      <p:ext uri="{BB962C8B-B14F-4D97-AF65-F5344CB8AC3E}">
        <p14:creationId xmlns:p14="http://schemas.microsoft.com/office/powerpoint/2010/main" val="7933564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00625"/>
            <a:ext cx="10018709" cy="826717"/>
          </a:xfrm>
        </p:spPr>
        <p:txBody>
          <a:bodyPr/>
          <a:lstStyle/>
          <a:p>
            <a:pPr algn="ctr"/>
            <a:r>
              <a:rPr lang="en-US" b="1" dirty="0"/>
              <a:t>Transition from Provision </a:t>
            </a:r>
            <a:r>
              <a:rPr lang="en-US" b="1" dirty="0" smtClean="0"/>
              <a:t>3</a:t>
            </a:r>
            <a:endParaRPr lang="en-US" dirty="0"/>
          </a:p>
        </p:txBody>
      </p:sp>
      <p:sp>
        <p:nvSpPr>
          <p:cNvPr id="3" name="Text Placeholder 2"/>
          <p:cNvSpPr>
            <a:spLocks noGrp="1"/>
          </p:cNvSpPr>
          <p:nvPr>
            <p:ph type="body" idx="1"/>
          </p:nvPr>
        </p:nvSpPr>
        <p:spPr>
          <a:xfrm>
            <a:off x="1484312" y="2004163"/>
            <a:ext cx="10018710" cy="3633617"/>
          </a:xfrm>
        </p:spPr>
        <p:txBody>
          <a:bodyPr/>
          <a:lstStyle/>
          <a:p>
            <a:pPr marL="342900" indent="-342900" algn="l">
              <a:buFont typeface="Arial" panose="020B0604020202020204" pitchFamily="34" charset="0"/>
              <a:buChar char="•"/>
            </a:pPr>
            <a:r>
              <a:rPr lang="en-US" sz="3200" dirty="0"/>
              <a:t>Done in Base Year or non-Base year</a:t>
            </a:r>
          </a:p>
          <a:p>
            <a:pPr marL="342900" indent="-342900" algn="l">
              <a:buFont typeface="Arial" panose="020B0604020202020204" pitchFamily="34" charset="0"/>
              <a:buChar char="•"/>
            </a:pPr>
            <a:r>
              <a:rPr lang="en-US" sz="3200" dirty="0"/>
              <a:t>Establish a identified student percentage of 40% or greater</a:t>
            </a:r>
            <a:r>
              <a:rPr lang="en-US" dirty="0"/>
              <a:t>.</a:t>
            </a:r>
          </a:p>
        </p:txBody>
      </p:sp>
    </p:spTree>
    <p:extLst>
      <p:ext uri="{BB962C8B-B14F-4D97-AF65-F5344CB8AC3E}">
        <p14:creationId xmlns:p14="http://schemas.microsoft.com/office/powerpoint/2010/main" val="1731162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00625"/>
            <a:ext cx="10018709" cy="826717"/>
          </a:xfrm>
        </p:spPr>
        <p:txBody>
          <a:bodyPr/>
          <a:lstStyle/>
          <a:p>
            <a:pPr algn="ctr"/>
            <a:r>
              <a:rPr lang="en-US" b="1" dirty="0" smtClean="0"/>
              <a:t>Discontinuing CEP</a:t>
            </a:r>
            <a:endParaRPr lang="en-US" dirty="0"/>
          </a:p>
        </p:txBody>
      </p:sp>
      <p:sp>
        <p:nvSpPr>
          <p:cNvPr id="3" name="Text Placeholder 2"/>
          <p:cNvSpPr>
            <a:spLocks noGrp="1"/>
          </p:cNvSpPr>
          <p:nvPr>
            <p:ph type="body" idx="1"/>
          </p:nvPr>
        </p:nvSpPr>
        <p:spPr>
          <a:xfrm>
            <a:off x="1484312" y="2004163"/>
            <a:ext cx="10018710" cy="3633617"/>
          </a:xfrm>
        </p:spPr>
        <p:txBody>
          <a:bodyPr/>
          <a:lstStyle/>
          <a:p>
            <a:pPr marL="342900" indent="-342900" algn="l">
              <a:buFont typeface="Arial" panose="020B0604020202020204" pitchFamily="34" charset="0"/>
              <a:buChar char="•"/>
            </a:pPr>
            <a:r>
              <a:rPr lang="en-US" sz="3200" dirty="0" smtClean="0"/>
              <a:t>May stop at anytime</a:t>
            </a:r>
          </a:p>
          <a:p>
            <a:pPr marL="342900" indent="-342900" algn="l">
              <a:buFont typeface="Arial" panose="020B0604020202020204" pitchFamily="34" charset="0"/>
              <a:buChar char="•"/>
            </a:pPr>
            <a:r>
              <a:rPr lang="en-US" sz="3200" dirty="0" smtClean="0"/>
              <a:t>Must distribute household applications</a:t>
            </a:r>
          </a:p>
          <a:p>
            <a:pPr marL="342900" indent="-342900" algn="l">
              <a:buFont typeface="Arial" panose="020B0604020202020204" pitchFamily="34" charset="0"/>
              <a:buChar char="•"/>
            </a:pPr>
            <a:r>
              <a:rPr lang="en-US" sz="3200" dirty="0" smtClean="0"/>
              <a:t>May continue to offer free meals for up to 30 days</a:t>
            </a:r>
          </a:p>
          <a:p>
            <a:pPr marL="342900" indent="-342900" algn="l">
              <a:buFont typeface="Arial" panose="020B0604020202020204" pitchFamily="34" charset="0"/>
              <a:buChar char="•"/>
            </a:pPr>
            <a:r>
              <a:rPr lang="en-US" sz="3200" dirty="0" smtClean="0"/>
              <a:t>Submit an updated Policy Statement for a Pricing Program</a:t>
            </a:r>
            <a:endParaRPr lang="en-US" sz="3200" dirty="0"/>
          </a:p>
          <a:p>
            <a:pPr algn="l"/>
            <a:endParaRPr lang="en-US" dirty="0"/>
          </a:p>
        </p:txBody>
      </p:sp>
    </p:spTree>
    <p:extLst>
      <p:ext uri="{BB962C8B-B14F-4D97-AF65-F5344CB8AC3E}">
        <p14:creationId xmlns:p14="http://schemas.microsoft.com/office/powerpoint/2010/main" val="382187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8203"/>
            <a:ext cx="10018709" cy="701457"/>
          </a:xfrm>
        </p:spPr>
        <p:txBody>
          <a:bodyPr/>
          <a:lstStyle/>
          <a:p>
            <a:pPr algn="ctr"/>
            <a:r>
              <a:rPr lang="en-US" b="1" dirty="0"/>
              <a:t>Reporting for Other Programs</a:t>
            </a:r>
            <a:endParaRPr lang="en-US" dirty="0"/>
          </a:p>
        </p:txBody>
      </p:sp>
      <p:sp>
        <p:nvSpPr>
          <p:cNvPr id="3" name="Text Placeholder 2"/>
          <p:cNvSpPr>
            <a:spLocks noGrp="1"/>
          </p:cNvSpPr>
          <p:nvPr>
            <p:ph type="body" idx="1"/>
          </p:nvPr>
        </p:nvSpPr>
        <p:spPr>
          <a:xfrm>
            <a:off x="1484312" y="1490597"/>
            <a:ext cx="10018710" cy="4434214"/>
          </a:xfrm>
        </p:spPr>
        <p:txBody>
          <a:bodyPr>
            <a:noAutofit/>
          </a:bodyPr>
          <a:lstStyle/>
          <a:p>
            <a:pPr marL="342900" indent="-342900" algn="l">
              <a:spcBef>
                <a:spcPts val="0"/>
              </a:spcBef>
              <a:spcAft>
                <a:spcPts val="0"/>
              </a:spcAft>
              <a:buFont typeface="Arial" panose="020B0604020202020204" pitchFamily="34" charset="0"/>
              <a:buChar char="•"/>
            </a:pPr>
            <a:r>
              <a:rPr lang="en-US" sz="3200" dirty="0"/>
              <a:t>Claim percentage for Free is Proxy of Free and Reduced Price %</a:t>
            </a:r>
          </a:p>
          <a:p>
            <a:pPr marL="342900" indent="-342900" algn="l">
              <a:spcBef>
                <a:spcPts val="0"/>
              </a:spcBef>
              <a:spcAft>
                <a:spcPts val="0"/>
              </a:spcAft>
              <a:buFont typeface="Arial" panose="020B0604020202020204" pitchFamily="34" charset="0"/>
              <a:buChar char="•"/>
            </a:pPr>
            <a:endParaRPr lang="en-US" sz="3200" dirty="0"/>
          </a:p>
          <a:p>
            <a:pPr marL="342900" indent="-342900" algn="l">
              <a:spcBef>
                <a:spcPts val="0"/>
              </a:spcBef>
              <a:spcAft>
                <a:spcPts val="0"/>
              </a:spcAft>
              <a:buFont typeface="Arial" panose="020B0604020202020204" pitchFamily="34" charset="0"/>
              <a:buChar char="•"/>
            </a:pPr>
            <a:r>
              <a:rPr lang="en-US" sz="3200" dirty="0"/>
              <a:t>Identified Student Percentage x Multiplier 1.6</a:t>
            </a:r>
          </a:p>
          <a:p>
            <a:pPr marL="342900" indent="-342900" algn="l">
              <a:spcBef>
                <a:spcPts val="0"/>
              </a:spcBef>
              <a:spcAft>
                <a:spcPts val="0"/>
              </a:spcAft>
              <a:buFont typeface="Arial" panose="020B0604020202020204" pitchFamily="34" charset="0"/>
              <a:buChar char="•"/>
            </a:pPr>
            <a:endParaRPr lang="en-US" sz="3200" dirty="0"/>
          </a:p>
          <a:p>
            <a:pPr marL="342900" indent="-342900" algn="l">
              <a:spcBef>
                <a:spcPts val="0"/>
              </a:spcBef>
              <a:spcAft>
                <a:spcPts val="0"/>
              </a:spcAft>
              <a:buFont typeface="Arial" panose="020B0604020202020204" pitchFamily="34" charset="0"/>
              <a:buChar char="•"/>
            </a:pPr>
            <a:r>
              <a:rPr lang="en-US" sz="3200" dirty="0"/>
              <a:t>Title 1 -  </a:t>
            </a:r>
            <a:r>
              <a:rPr lang="en-US" sz="3200" dirty="0" smtClean="0"/>
              <a:t>Use US </a:t>
            </a:r>
            <a:r>
              <a:rPr lang="en-US" sz="3200" dirty="0"/>
              <a:t>DOE </a:t>
            </a:r>
            <a:r>
              <a:rPr lang="en-US" sz="3200" dirty="0" smtClean="0"/>
              <a:t>Guidance</a:t>
            </a:r>
            <a:endParaRPr lang="en-US" sz="3200" dirty="0"/>
          </a:p>
          <a:p>
            <a:pPr marL="342900" indent="-342900" algn="l">
              <a:spcBef>
                <a:spcPts val="0"/>
              </a:spcBef>
              <a:spcAft>
                <a:spcPts val="0"/>
              </a:spcAft>
              <a:buFont typeface="Arial" panose="020B0604020202020204" pitchFamily="34" charset="0"/>
              <a:buChar char="•"/>
            </a:pPr>
            <a:endParaRPr lang="en-US" sz="3200" dirty="0"/>
          </a:p>
          <a:p>
            <a:pPr marL="342900" indent="-342900" algn="l">
              <a:spcBef>
                <a:spcPts val="0"/>
              </a:spcBef>
              <a:spcAft>
                <a:spcPts val="0"/>
              </a:spcAft>
              <a:buFont typeface="Arial" panose="020B0604020202020204" pitchFamily="34" charset="0"/>
              <a:buChar char="•"/>
            </a:pPr>
            <a:r>
              <a:rPr lang="en-US" sz="3200" dirty="0" err="1"/>
              <a:t>Erate</a:t>
            </a:r>
            <a:r>
              <a:rPr lang="en-US" sz="3200" dirty="0"/>
              <a:t> – Use free and reduced price percentage from most recent year of standard counting and claiming.</a:t>
            </a:r>
          </a:p>
        </p:txBody>
      </p:sp>
    </p:spTree>
    <p:extLst>
      <p:ext uri="{BB962C8B-B14F-4D97-AF65-F5344CB8AC3E}">
        <p14:creationId xmlns:p14="http://schemas.microsoft.com/office/powerpoint/2010/main" val="3244523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300626"/>
            <a:ext cx="10018709" cy="5924810"/>
          </a:xfrm>
        </p:spPr>
        <p:txBody>
          <a:bodyPr>
            <a:noAutofit/>
          </a:bodyPr>
          <a:lstStyle/>
          <a:p>
            <a:pPr algn="ctr"/>
            <a:r>
              <a:rPr lang="en-US" altLang="en-US" sz="1800" dirty="0"/>
              <a:t>The U.S. Department of Agriculture prohibits discrimination against its customers, employees, and applicants for employment on the bases of race, color, national origin, age, disability, sex, gender identity, religion, reprisal, and where applicable political beliefs, marital status, familial or parental status, sexual orientation, or all or part of an individual’s income is derived from any public assistance program, or protected genetic information in employment or in any program or activity conducted or funded by the Department.  (Not all prohibited bases will apply to all programs and/or employment activities.)</a:t>
            </a:r>
            <a:br>
              <a:rPr lang="en-US" altLang="en-US" sz="1800" dirty="0"/>
            </a:br>
            <a:r>
              <a:rPr lang="en-US" altLang="en-US" sz="1800" dirty="0"/>
              <a:t> </a:t>
            </a:r>
            <a:br>
              <a:rPr lang="en-US" altLang="en-US" sz="1800" dirty="0"/>
            </a:br>
            <a:r>
              <a:rPr lang="en-US" altLang="en-US" sz="1800" dirty="0"/>
              <a:t>If you wish to file a Civil Rights program complaint of discrimination, complete </a:t>
            </a:r>
            <a:br>
              <a:rPr lang="en-US" altLang="en-US" sz="1800" dirty="0"/>
            </a:br>
            <a:r>
              <a:rPr lang="en-US" altLang="en-US" sz="1800" dirty="0"/>
              <a:t>the USDA Program Discrimination Complaint form, found online at </a:t>
            </a:r>
            <a:r>
              <a:rPr lang="en-US" altLang="en-US" sz="1800" u="sng" dirty="0">
                <a:hlinkClick r:id="rId3"/>
              </a:rPr>
              <a:t>http://www.ascr.usda.gov/complaint_filing_cust.html</a:t>
            </a:r>
            <a:r>
              <a:rPr lang="en-US" altLang="en-US" sz="1800" dirty="0"/>
              <a:t>, or at any USDA office, </a:t>
            </a:r>
            <a:br>
              <a:rPr lang="en-US" altLang="en-US" sz="1800" dirty="0"/>
            </a:br>
            <a:r>
              <a:rPr lang="en-US" altLang="en-US" sz="1800" dirty="0"/>
              <a:t>or call (866) 632-9992 to request the form.  You may also write a letter containing all of the information requested in the form.  Send your completed complain form or letter to us by mail at U.S. Department of Agriculture, Director, Office of Adjudication, 1400 Independence Avenue, S.W., Washington, D.C. 20250-9410, by fax (202) 690-7442 or email at </a:t>
            </a:r>
            <a:r>
              <a:rPr lang="en-US" altLang="en-US" sz="1800" u="sng" dirty="0">
                <a:hlinkClick r:id="rId4"/>
              </a:rPr>
              <a:t>program.intake@usda.gov</a:t>
            </a:r>
            <a:r>
              <a:rPr lang="en-US" altLang="en-US" sz="1800" dirty="0"/>
              <a:t/>
            </a:r>
            <a:br>
              <a:rPr lang="en-US" altLang="en-US" sz="1800" dirty="0"/>
            </a:br>
            <a:r>
              <a:rPr lang="en-US" altLang="en-US" sz="1800" dirty="0"/>
              <a:t> </a:t>
            </a:r>
            <a:br>
              <a:rPr lang="en-US" altLang="en-US" sz="1800" dirty="0"/>
            </a:br>
            <a:r>
              <a:rPr lang="en-US" altLang="en-US" sz="1800" dirty="0"/>
              <a:t>Individuals who are deaf, hard of hearing or have speech disabilities may contact USDA through the Federal Relay Service at (800) 877-8339; or (800) 845-6136 (Spanish</a:t>
            </a:r>
            <a:r>
              <a:rPr lang="en-US" altLang="en-US" sz="1800" dirty="0" smtClean="0"/>
              <a:t>).</a:t>
            </a:r>
            <a:br>
              <a:rPr lang="en-US" altLang="en-US" sz="1800" dirty="0" smtClean="0"/>
            </a:br>
            <a:r>
              <a:rPr lang="en-US" altLang="en-US" sz="1800" dirty="0" smtClean="0"/>
              <a:t/>
            </a:r>
            <a:br>
              <a:rPr lang="en-US" altLang="en-US" sz="1800" dirty="0" smtClean="0"/>
            </a:br>
            <a:r>
              <a:rPr lang="en-US" altLang="en-US" sz="1800" dirty="0" smtClean="0"/>
              <a:t> </a:t>
            </a:r>
            <a:r>
              <a:rPr lang="en-US" altLang="en-US" sz="1800" dirty="0"/>
              <a:t>USDA is an equal opportunity provider and employer.</a:t>
            </a:r>
            <a:endParaRPr lang="en-US" sz="1800" dirty="0"/>
          </a:p>
        </p:txBody>
      </p:sp>
      <p:sp>
        <p:nvSpPr>
          <p:cNvPr id="3" name="Text Placeholder 2"/>
          <p:cNvSpPr>
            <a:spLocks noGrp="1"/>
          </p:cNvSpPr>
          <p:nvPr>
            <p:ph type="body" idx="1"/>
          </p:nvPr>
        </p:nvSpPr>
        <p:spPr>
          <a:xfrm>
            <a:off x="1484312" y="4777380"/>
            <a:ext cx="10018710" cy="1448055"/>
          </a:xfrm>
        </p:spPr>
        <p:txBody>
          <a:bodyPr/>
          <a:lstStyle/>
          <a:p>
            <a:endParaRPr lang="en-US" dirty="0" smtClean="0"/>
          </a:p>
          <a:p>
            <a:endParaRPr lang="en-US" dirty="0" smtClean="0"/>
          </a:p>
          <a:p>
            <a:endParaRPr lang="en-US" dirty="0"/>
          </a:p>
        </p:txBody>
      </p:sp>
    </p:spTree>
    <p:extLst>
      <p:ext uri="{BB962C8B-B14F-4D97-AF65-F5344CB8AC3E}">
        <p14:creationId xmlns:p14="http://schemas.microsoft.com/office/powerpoint/2010/main" val="940134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4422" y="246726"/>
            <a:ext cx="10018709" cy="750801"/>
          </a:xfrm>
        </p:spPr>
        <p:txBody>
          <a:bodyPr/>
          <a:lstStyle/>
          <a:p>
            <a:pPr algn="ctr"/>
            <a:r>
              <a:rPr lang="en-US" sz="4000" b="1" dirty="0" smtClean="0"/>
              <a:t>Benefits</a:t>
            </a:r>
            <a:endParaRPr lang="en-US" sz="4000" b="1" dirty="0"/>
          </a:p>
        </p:txBody>
      </p:sp>
      <p:sp>
        <p:nvSpPr>
          <p:cNvPr id="3" name="Text Placeholder 2"/>
          <p:cNvSpPr>
            <a:spLocks noGrp="1"/>
          </p:cNvSpPr>
          <p:nvPr>
            <p:ph type="body" idx="1"/>
          </p:nvPr>
        </p:nvSpPr>
        <p:spPr>
          <a:xfrm>
            <a:off x="1484312" y="997527"/>
            <a:ext cx="10018710" cy="5472546"/>
          </a:xfrm>
        </p:spPr>
        <p:txBody>
          <a:bodyPr>
            <a:normAutofit/>
          </a:bodyPr>
          <a:lstStyle/>
          <a:p>
            <a:pPr marL="457200" indent="-342900" algn="l">
              <a:buFont typeface="Arial" panose="020B0604020202020204" pitchFamily="34" charset="0"/>
              <a:buChar char="•"/>
            </a:pPr>
            <a:r>
              <a:rPr lang="en-US" altLang="en-US" sz="2800" b="1" dirty="0">
                <a:latin typeface="Arial" charset="0"/>
                <a:cs typeface="Arial" charset="0"/>
              </a:rPr>
              <a:t>Reduced or Eliminated: </a:t>
            </a:r>
          </a:p>
          <a:p>
            <a:pPr marL="1539875" indent="-342900" algn="l">
              <a:buFont typeface="Arial" panose="020B0604020202020204" pitchFamily="34" charset="0"/>
              <a:buChar char="•"/>
            </a:pPr>
            <a:r>
              <a:rPr lang="en-US" altLang="en-US" sz="2800" dirty="0">
                <a:latin typeface="Arial" charset="0"/>
                <a:cs typeface="Arial" charset="0"/>
              </a:rPr>
              <a:t>Application processing costs</a:t>
            </a:r>
          </a:p>
          <a:p>
            <a:pPr marL="1848485" lvl="2" indent="-285750">
              <a:buFont typeface="Arial" panose="020B0604020202020204" pitchFamily="34" charset="0"/>
              <a:buChar char="•"/>
            </a:pPr>
            <a:r>
              <a:rPr lang="en-US" altLang="en-US" sz="2800" dirty="0">
                <a:solidFill>
                  <a:schemeClr val="accent1">
                    <a:lumMod val="75000"/>
                  </a:schemeClr>
                </a:solidFill>
                <a:latin typeface="Arial" charset="0"/>
                <a:cs typeface="Arial" charset="0"/>
              </a:rPr>
              <a:t>Printing and mailing</a:t>
            </a:r>
          </a:p>
          <a:p>
            <a:pPr marL="1848485" lvl="2" indent="-285750">
              <a:buFont typeface="Arial" panose="020B0604020202020204" pitchFamily="34" charset="0"/>
              <a:buChar char="•"/>
            </a:pPr>
            <a:r>
              <a:rPr lang="en-US" altLang="en-US" sz="2800" dirty="0">
                <a:solidFill>
                  <a:schemeClr val="accent1">
                    <a:lumMod val="75000"/>
                  </a:schemeClr>
                </a:solidFill>
                <a:latin typeface="Arial" charset="0"/>
                <a:cs typeface="Arial" charset="0"/>
              </a:rPr>
              <a:t>Staff time </a:t>
            </a:r>
          </a:p>
          <a:p>
            <a:pPr marL="1539875" indent="-342900" algn="l">
              <a:buFont typeface="Arial" panose="020B0604020202020204" pitchFamily="34" charset="0"/>
              <a:buChar char="•"/>
            </a:pPr>
            <a:r>
              <a:rPr lang="en-US" altLang="en-US" sz="2800" dirty="0">
                <a:latin typeface="Arial" charset="0"/>
                <a:cs typeface="Arial" charset="0"/>
              </a:rPr>
              <a:t>Debt collection costs</a:t>
            </a:r>
          </a:p>
          <a:p>
            <a:pPr marL="1539875" indent="-342900" algn="l">
              <a:buFont typeface="Arial" panose="020B0604020202020204" pitchFamily="34" charset="0"/>
              <a:buChar char="•"/>
            </a:pPr>
            <a:r>
              <a:rPr lang="en-US" altLang="en-US" sz="2800" dirty="0">
                <a:latin typeface="Arial" charset="0"/>
                <a:cs typeface="Arial" charset="0"/>
              </a:rPr>
              <a:t>Unpaid charges</a:t>
            </a:r>
          </a:p>
          <a:p>
            <a:pPr marL="1539875" indent="-342900" algn="l">
              <a:buFont typeface="Arial" panose="020B0604020202020204" pitchFamily="34" charset="0"/>
              <a:buChar char="•"/>
            </a:pPr>
            <a:r>
              <a:rPr lang="en-US" altLang="en-US" sz="2800" dirty="0">
                <a:latin typeface="Arial" charset="0"/>
                <a:cs typeface="Arial" charset="0"/>
              </a:rPr>
              <a:t>Banking costs</a:t>
            </a:r>
          </a:p>
          <a:p>
            <a:pPr marL="1539875" indent="-342900" algn="l">
              <a:buFont typeface="Arial" panose="020B0604020202020204" pitchFamily="34" charset="0"/>
              <a:buChar char="•"/>
            </a:pPr>
            <a:r>
              <a:rPr lang="en-US" altLang="en-US" sz="2800" dirty="0">
                <a:latin typeface="Arial" charset="0"/>
                <a:cs typeface="Arial" charset="0"/>
              </a:rPr>
              <a:t>Household burden</a:t>
            </a:r>
          </a:p>
          <a:p>
            <a:pPr marL="1539875" indent="-342900" algn="l">
              <a:buFont typeface="Arial" panose="020B0604020202020204" pitchFamily="34" charset="0"/>
              <a:buChar char="•"/>
            </a:pPr>
            <a:r>
              <a:rPr lang="en-US" altLang="en-US" sz="2800" dirty="0">
                <a:latin typeface="Arial" charset="0"/>
                <a:cs typeface="Arial" charset="0"/>
              </a:rPr>
              <a:t>Program stigma</a:t>
            </a:r>
          </a:p>
          <a:p>
            <a:endParaRPr lang="en-US" dirty="0"/>
          </a:p>
        </p:txBody>
      </p:sp>
    </p:spTree>
    <p:extLst>
      <p:ext uri="{BB962C8B-B14F-4D97-AF65-F5344CB8AC3E}">
        <p14:creationId xmlns:p14="http://schemas.microsoft.com/office/powerpoint/2010/main" val="159755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50141"/>
            <a:ext cx="10018709" cy="927495"/>
          </a:xfrm>
        </p:spPr>
        <p:txBody>
          <a:bodyPr>
            <a:normAutofit fontScale="90000"/>
          </a:bodyPr>
          <a:lstStyle/>
          <a:p>
            <a:pPr algn="ctr"/>
            <a:r>
              <a:rPr lang="en-US" b="1" dirty="0"/>
              <a:t/>
            </a:r>
            <a:br>
              <a:rPr lang="en-US" b="1" dirty="0"/>
            </a:br>
            <a:r>
              <a:rPr lang="en-US" sz="3600" b="1" dirty="0"/>
              <a:t>CEP Terms</a:t>
            </a:r>
            <a:endParaRPr lang="en-US" sz="3600" dirty="0"/>
          </a:p>
        </p:txBody>
      </p:sp>
      <p:sp>
        <p:nvSpPr>
          <p:cNvPr id="3" name="Text Placeholder 2"/>
          <p:cNvSpPr>
            <a:spLocks noGrp="1"/>
          </p:cNvSpPr>
          <p:nvPr>
            <p:ph type="body" idx="1"/>
          </p:nvPr>
        </p:nvSpPr>
        <p:spPr>
          <a:xfrm>
            <a:off x="1595148" y="1731818"/>
            <a:ext cx="10018710" cy="4460145"/>
          </a:xfrm>
        </p:spPr>
        <p:txBody>
          <a:bodyPr>
            <a:normAutofit lnSpcReduction="10000"/>
          </a:bodyPr>
          <a:lstStyle/>
          <a:p>
            <a:pPr marL="285750" indent="-285750" algn="l">
              <a:lnSpc>
                <a:spcPct val="150000"/>
              </a:lnSpc>
              <a:buFont typeface="Arial" panose="020B0604020202020204" pitchFamily="34" charset="0"/>
              <a:buChar char="•"/>
            </a:pPr>
            <a:r>
              <a:rPr lang="en-US" sz="3300" dirty="0">
                <a:latin typeface="Arial" panose="020B0604020202020204" pitchFamily="34" charset="0"/>
                <a:cs typeface="Arial" panose="020B0604020202020204" pitchFamily="34" charset="0"/>
              </a:rPr>
              <a:t>Identified Student</a:t>
            </a:r>
          </a:p>
          <a:p>
            <a:pPr marL="285750" indent="-285750" algn="l">
              <a:lnSpc>
                <a:spcPct val="150000"/>
              </a:lnSpc>
              <a:buFont typeface="Arial" panose="020B0604020202020204" pitchFamily="34" charset="0"/>
              <a:buChar char="•"/>
            </a:pPr>
            <a:r>
              <a:rPr lang="en-US" sz="3300" dirty="0">
                <a:latin typeface="Arial" panose="020B0604020202020204" pitchFamily="34" charset="0"/>
                <a:cs typeface="Arial" panose="020B0604020202020204" pitchFamily="34" charset="0"/>
              </a:rPr>
              <a:t>Enrolled Student</a:t>
            </a:r>
          </a:p>
          <a:p>
            <a:pPr marL="285750" indent="-285750" algn="l">
              <a:lnSpc>
                <a:spcPct val="150000"/>
              </a:lnSpc>
              <a:buFont typeface="Arial" panose="020B0604020202020204" pitchFamily="34" charset="0"/>
              <a:buChar char="•"/>
            </a:pPr>
            <a:r>
              <a:rPr lang="en-US" sz="3300" dirty="0">
                <a:latin typeface="Arial" panose="020B0604020202020204" pitchFamily="34" charset="0"/>
                <a:cs typeface="Arial" panose="020B0604020202020204" pitchFamily="34" charset="0"/>
              </a:rPr>
              <a:t>Identified Student Percentage (ISP)</a:t>
            </a:r>
          </a:p>
          <a:p>
            <a:pPr marL="285750" indent="-285750" algn="l">
              <a:lnSpc>
                <a:spcPct val="150000"/>
              </a:lnSpc>
              <a:buFont typeface="Arial" panose="020B0604020202020204" pitchFamily="34" charset="0"/>
              <a:buChar char="•"/>
            </a:pPr>
            <a:r>
              <a:rPr lang="en-US" sz="3300" dirty="0">
                <a:latin typeface="Arial" panose="020B0604020202020204" pitchFamily="34" charset="0"/>
                <a:cs typeface="Arial" panose="020B0604020202020204" pitchFamily="34" charset="0"/>
              </a:rPr>
              <a:t>Direct Certification</a:t>
            </a:r>
          </a:p>
          <a:p>
            <a:pPr marL="285750" indent="-285750" algn="l">
              <a:lnSpc>
                <a:spcPct val="150000"/>
              </a:lnSpc>
              <a:buFont typeface="Arial" panose="020B0604020202020204" pitchFamily="34" charset="0"/>
              <a:buChar char="•"/>
            </a:pPr>
            <a:r>
              <a:rPr lang="en-US" sz="3300" dirty="0">
                <a:latin typeface="Arial" panose="020B0604020202020204" pitchFamily="34" charset="0"/>
                <a:cs typeface="Arial" panose="020B0604020202020204" pitchFamily="34" charset="0"/>
              </a:rPr>
              <a:t>School</a:t>
            </a:r>
          </a:p>
          <a:p>
            <a:endParaRPr lang="en-US" dirty="0"/>
          </a:p>
        </p:txBody>
      </p:sp>
    </p:spTree>
    <p:extLst>
      <p:ext uri="{BB962C8B-B14F-4D97-AF65-F5344CB8AC3E}">
        <p14:creationId xmlns:p14="http://schemas.microsoft.com/office/powerpoint/2010/main" val="44203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26302"/>
            <a:ext cx="10018709" cy="739036"/>
          </a:xfrm>
        </p:spPr>
        <p:txBody>
          <a:bodyPr/>
          <a:lstStyle/>
          <a:p>
            <a:pPr algn="ctr"/>
            <a:r>
              <a:rPr lang="en-US" b="1" dirty="0"/>
              <a:t>Identified Student</a:t>
            </a:r>
            <a:r>
              <a:rPr lang="en-US" dirty="0"/>
              <a:t>	</a:t>
            </a:r>
          </a:p>
        </p:txBody>
      </p:sp>
      <p:sp>
        <p:nvSpPr>
          <p:cNvPr id="3" name="Text Placeholder 2"/>
          <p:cNvSpPr>
            <a:spLocks noGrp="1"/>
          </p:cNvSpPr>
          <p:nvPr>
            <p:ph type="body" idx="1"/>
          </p:nvPr>
        </p:nvSpPr>
        <p:spPr>
          <a:xfrm>
            <a:off x="1484312" y="1503123"/>
            <a:ext cx="10018710" cy="4609577"/>
          </a:xfrm>
        </p:spPr>
        <p:txBody>
          <a:bodyPr>
            <a:normAutofit fontScale="25000" lnSpcReduction="20000"/>
          </a:bodyPr>
          <a:lstStyle/>
          <a:p>
            <a:pPr marL="114300" algn="l"/>
            <a:r>
              <a:rPr lang="en-US" sz="11200" b="1" dirty="0"/>
              <a:t>Students certified for FREE meal benefits by:</a:t>
            </a:r>
          </a:p>
          <a:p>
            <a:pPr marL="1257300" indent="-1143000" algn="l">
              <a:buFont typeface="Arial" panose="020B0604020202020204" pitchFamily="34" charset="0"/>
              <a:buChar char="•"/>
            </a:pPr>
            <a:endParaRPr lang="en-US" sz="9600" dirty="0"/>
          </a:p>
          <a:p>
            <a:pPr marL="1600200" lvl="1" indent="-1143000">
              <a:buFont typeface="Arial" panose="020B0604020202020204" pitchFamily="34" charset="0"/>
              <a:buChar char="•"/>
            </a:pPr>
            <a:r>
              <a:rPr lang="en-US" sz="11200" dirty="0">
                <a:solidFill>
                  <a:schemeClr val="tx1">
                    <a:lumMod val="95000"/>
                    <a:lumOff val="5000"/>
                  </a:schemeClr>
                </a:solidFill>
              </a:rPr>
              <a:t>Direct Certification </a:t>
            </a:r>
          </a:p>
          <a:p>
            <a:pPr marL="1600200" lvl="1" indent="-1143000">
              <a:buFont typeface="Arial" panose="020B0604020202020204" pitchFamily="34" charset="0"/>
              <a:buChar char="•"/>
            </a:pPr>
            <a:r>
              <a:rPr lang="en-US" sz="11200" dirty="0">
                <a:solidFill>
                  <a:schemeClr val="tx1">
                    <a:lumMod val="95000"/>
                    <a:lumOff val="5000"/>
                  </a:schemeClr>
                </a:solidFill>
              </a:rPr>
              <a:t>Homeless, Runaway lists</a:t>
            </a:r>
          </a:p>
          <a:p>
            <a:pPr marL="1600200" lvl="1" indent="-1143000">
              <a:buFont typeface="Arial" panose="020B0604020202020204" pitchFamily="34" charset="0"/>
              <a:buChar char="•"/>
            </a:pPr>
            <a:r>
              <a:rPr lang="en-US" sz="11200" dirty="0">
                <a:solidFill>
                  <a:schemeClr val="tx1">
                    <a:lumMod val="95000"/>
                    <a:lumOff val="5000"/>
                  </a:schemeClr>
                </a:solidFill>
              </a:rPr>
              <a:t>Migrant lists</a:t>
            </a:r>
          </a:p>
          <a:p>
            <a:pPr marL="1600200" lvl="1" indent="-1143000">
              <a:buFont typeface="Arial" panose="020B0604020202020204" pitchFamily="34" charset="0"/>
              <a:buChar char="•"/>
            </a:pPr>
            <a:r>
              <a:rPr lang="en-US" sz="11200" dirty="0">
                <a:solidFill>
                  <a:schemeClr val="tx1">
                    <a:lumMod val="95000"/>
                    <a:lumOff val="5000"/>
                  </a:schemeClr>
                </a:solidFill>
              </a:rPr>
              <a:t>Foster, by documentation other than meal application</a:t>
            </a:r>
          </a:p>
          <a:p>
            <a:pPr marL="1600200" lvl="1" indent="-1143000">
              <a:buFont typeface="Arial" panose="020B0604020202020204" pitchFamily="34" charset="0"/>
              <a:buChar char="•"/>
            </a:pPr>
            <a:r>
              <a:rPr lang="en-US" sz="11200" dirty="0" err="1">
                <a:solidFill>
                  <a:schemeClr val="tx1">
                    <a:lumMod val="95000"/>
                    <a:lumOff val="5000"/>
                  </a:schemeClr>
                </a:solidFill>
              </a:rPr>
              <a:t>Headstart</a:t>
            </a:r>
            <a:r>
              <a:rPr lang="en-US" sz="11200" dirty="0">
                <a:solidFill>
                  <a:schemeClr val="tx1">
                    <a:lumMod val="95000"/>
                    <a:lumOff val="5000"/>
                  </a:schemeClr>
                </a:solidFill>
              </a:rPr>
              <a:t> or Even Start lists</a:t>
            </a:r>
          </a:p>
          <a:p>
            <a:pPr marL="1600200" lvl="1" indent="-1143000">
              <a:buFont typeface="Arial" panose="020B0604020202020204" pitchFamily="34" charset="0"/>
              <a:buChar char="•"/>
            </a:pPr>
            <a:r>
              <a:rPr lang="en-US" sz="11200" dirty="0">
                <a:solidFill>
                  <a:schemeClr val="tx1">
                    <a:lumMod val="95000"/>
                    <a:lumOff val="5000"/>
                  </a:schemeClr>
                </a:solidFill>
              </a:rPr>
              <a:t>SNAP letter</a:t>
            </a:r>
          </a:p>
          <a:p>
            <a:endParaRPr lang="en-US" dirty="0"/>
          </a:p>
        </p:txBody>
      </p:sp>
    </p:spTree>
    <p:extLst>
      <p:ext uri="{BB962C8B-B14F-4D97-AF65-F5344CB8AC3E}">
        <p14:creationId xmlns:p14="http://schemas.microsoft.com/office/powerpoint/2010/main" val="3230970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05163"/>
            <a:ext cx="10018709" cy="847782"/>
          </a:xfrm>
        </p:spPr>
        <p:txBody>
          <a:bodyPr>
            <a:normAutofit/>
          </a:bodyPr>
          <a:lstStyle/>
          <a:p>
            <a:pPr algn="ctr"/>
            <a:r>
              <a:rPr lang="en-US" sz="3600" b="1" dirty="0"/>
              <a:t>Enrolled Student</a:t>
            </a:r>
            <a:endParaRPr lang="en-US" sz="3600" dirty="0"/>
          </a:p>
        </p:txBody>
      </p:sp>
      <p:sp>
        <p:nvSpPr>
          <p:cNvPr id="3" name="Text Placeholder 2"/>
          <p:cNvSpPr>
            <a:spLocks noGrp="1"/>
          </p:cNvSpPr>
          <p:nvPr>
            <p:ph type="body" idx="1"/>
          </p:nvPr>
        </p:nvSpPr>
        <p:spPr>
          <a:xfrm>
            <a:off x="1484312" y="1673962"/>
            <a:ext cx="10018710" cy="4158801"/>
          </a:xfrm>
        </p:spPr>
        <p:txBody>
          <a:bodyPr/>
          <a:lstStyle/>
          <a:p>
            <a:pPr marL="342900" indent="-342900" algn="l">
              <a:buFont typeface="Arial" panose="020B0604020202020204" pitchFamily="34" charset="0"/>
              <a:buChar char="•"/>
            </a:pPr>
            <a:r>
              <a:rPr lang="en-US" sz="2800" dirty="0"/>
              <a:t>Students</a:t>
            </a:r>
            <a:r>
              <a:rPr lang="en-US" sz="2800" i="1" dirty="0"/>
              <a:t> </a:t>
            </a:r>
            <a:r>
              <a:rPr lang="en-US" sz="2800" dirty="0"/>
              <a:t>who are enrolled in and attending schools with access to at least one meal service (SBP or NSLP)</a:t>
            </a:r>
          </a:p>
          <a:p>
            <a:pPr marL="342900" indent="-342900" algn="l">
              <a:spcBef>
                <a:spcPts val="1200"/>
              </a:spcBef>
              <a:buFont typeface="Arial" panose="020B0604020202020204" pitchFamily="34" charset="0"/>
              <a:buChar char="•"/>
            </a:pPr>
            <a:r>
              <a:rPr lang="en-US" sz="2800" b="1" dirty="0"/>
              <a:t>As of April 1</a:t>
            </a:r>
          </a:p>
          <a:p>
            <a:pPr marL="342900" indent="-342900" algn="l">
              <a:buFont typeface="Arial" panose="020B0604020202020204" pitchFamily="34" charset="0"/>
              <a:buChar char="•"/>
            </a:pPr>
            <a:endParaRPr lang="en-US" sz="2800" dirty="0"/>
          </a:p>
          <a:p>
            <a:pPr marL="114300" algn="l"/>
            <a:r>
              <a:rPr lang="en-US" sz="2800" b="1" dirty="0"/>
              <a:t>Note: </a:t>
            </a:r>
            <a:r>
              <a:rPr lang="en-US" sz="2800" dirty="0"/>
              <a:t>Number of students enrolled should reflect all students with access to NSLP or SBP not just students eating meals. </a:t>
            </a:r>
          </a:p>
          <a:p>
            <a:endParaRPr lang="en-US" dirty="0"/>
          </a:p>
        </p:txBody>
      </p:sp>
    </p:spTree>
    <p:extLst>
      <p:ext uri="{BB962C8B-B14F-4D97-AF65-F5344CB8AC3E}">
        <p14:creationId xmlns:p14="http://schemas.microsoft.com/office/powerpoint/2010/main" val="2741641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191308"/>
            <a:ext cx="10018709" cy="958619"/>
          </a:xfrm>
        </p:spPr>
        <p:txBody>
          <a:bodyPr/>
          <a:lstStyle/>
          <a:p>
            <a:pPr algn="ctr"/>
            <a:r>
              <a:rPr lang="en-US" b="1" dirty="0"/>
              <a:t>Identified Student Percentage (ISP)</a:t>
            </a:r>
            <a:r>
              <a:rPr lang="en-US" dirty="0"/>
              <a:t>	</a:t>
            </a:r>
          </a:p>
        </p:txBody>
      </p:sp>
      <p:sp>
        <p:nvSpPr>
          <p:cNvPr id="3" name="Text Placeholder 2"/>
          <p:cNvSpPr>
            <a:spLocks noGrp="1"/>
          </p:cNvSpPr>
          <p:nvPr>
            <p:ph type="body" idx="1"/>
          </p:nvPr>
        </p:nvSpPr>
        <p:spPr>
          <a:xfrm>
            <a:off x="1484313" y="1884218"/>
            <a:ext cx="4417724" cy="2895601"/>
          </a:xfrm>
        </p:spPr>
        <p:txBody>
          <a:bodyPr>
            <a:noAutofit/>
          </a:bodyPr>
          <a:lstStyle/>
          <a:p>
            <a:pPr lvl="0" algn="l"/>
            <a:endParaRPr lang="en-US" sz="2800" dirty="0" smtClean="0">
              <a:latin typeface="Arial" panose="020B0604020202020204" pitchFamily="34" charset="0"/>
              <a:cs typeface="Arial" panose="020B0604020202020204" pitchFamily="34" charset="0"/>
            </a:endParaRPr>
          </a:p>
          <a:p>
            <a:pPr lvl="0" algn="l"/>
            <a:r>
              <a:rPr lang="en-US" sz="2800" dirty="0" smtClean="0">
                <a:latin typeface="Arial" panose="020B0604020202020204" pitchFamily="34" charset="0"/>
                <a:cs typeface="Arial" panose="020B0604020202020204" pitchFamily="34" charset="0"/>
              </a:rPr>
              <a:t> </a:t>
            </a:r>
            <a:endParaRPr lang="en-US" sz="2800" dirty="0" smtClean="0"/>
          </a:p>
          <a:p>
            <a:pPr lvl="0" algn="l"/>
            <a:r>
              <a:rPr lang="en-US" sz="2800" dirty="0" smtClean="0">
                <a:latin typeface="Arial" panose="020B0604020202020204" pitchFamily="34" charset="0"/>
                <a:cs typeface="Arial" panose="020B0604020202020204" pitchFamily="34" charset="0"/>
              </a:rPr>
              <a:t>	Identified students </a:t>
            </a:r>
            <a:endParaRPr lang="en-US" sz="2800" dirty="0" smtClean="0"/>
          </a:p>
          <a:p>
            <a:pPr lvl="0" algn="l"/>
            <a:r>
              <a:rPr lang="en-US" sz="2800" dirty="0" smtClean="0">
                <a:latin typeface="Arial" panose="020B0604020202020204" pitchFamily="34" charset="0"/>
                <a:cs typeface="Arial" panose="020B0604020202020204" pitchFamily="34" charset="0"/>
              </a:rPr>
              <a:t>	Total </a:t>
            </a:r>
            <a:r>
              <a:rPr lang="en-US" sz="2800" dirty="0">
                <a:latin typeface="Arial" panose="020B0604020202020204" pitchFamily="34" charset="0"/>
                <a:cs typeface="Arial" panose="020B0604020202020204" pitchFamily="34" charset="0"/>
              </a:rPr>
              <a:t>enrolled students</a:t>
            </a:r>
          </a:p>
          <a:p>
            <a:endParaRPr lang="en-US" sz="2800" dirty="0"/>
          </a:p>
        </p:txBody>
      </p:sp>
      <p:cxnSp>
        <p:nvCxnSpPr>
          <p:cNvPr id="4" name="Straight Connector 3"/>
          <p:cNvCxnSpPr/>
          <p:nvPr/>
        </p:nvCxnSpPr>
        <p:spPr>
          <a:xfrm>
            <a:off x="1484312" y="3597026"/>
            <a:ext cx="424516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733309" y="3273860"/>
            <a:ext cx="4769713" cy="800219"/>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X 100%  ≥ 40% </a:t>
            </a:r>
          </a:p>
          <a:p>
            <a:endParaRPr lang="en-US" dirty="0"/>
          </a:p>
        </p:txBody>
      </p:sp>
    </p:spTree>
    <p:extLst>
      <p:ext uri="{BB962C8B-B14F-4D97-AF65-F5344CB8AC3E}">
        <p14:creationId xmlns:p14="http://schemas.microsoft.com/office/powerpoint/2010/main" val="973406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163600"/>
            <a:ext cx="10018709" cy="917055"/>
          </a:xfrm>
        </p:spPr>
        <p:txBody>
          <a:bodyPr>
            <a:normAutofit/>
          </a:bodyPr>
          <a:lstStyle/>
          <a:p>
            <a:pPr algn="ctr"/>
            <a:r>
              <a:rPr lang="en-US" sz="3600" b="1" dirty="0"/>
              <a:t>School</a:t>
            </a:r>
            <a:endParaRPr lang="en-US" sz="3600" dirty="0"/>
          </a:p>
        </p:txBody>
      </p:sp>
      <p:sp>
        <p:nvSpPr>
          <p:cNvPr id="3" name="Text Placeholder 2"/>
          <p:cNvSpPr>
            <a:spLocks noGrp="1"/>
          </p:cNvSpPr>
          <p:nvPr>
            <p:ph type="body" idx="1"/>
          </p:nvPr>
        </p:nvSpPr>
        <p:spPr>
          <a:xfrm>
            <a:off x="1484312" y="1357745"/>
            <a:ext cx="10018710" cy="4876799"/>
          </a:xfrm>
        </p:spPr>
        <p:txBody>
          <a:bodyPr/>
          <a:lstStyle/>
          <a:p>
            <a:pPr marL="342900" indent="-342900" algn="l">
              <a:buFont typeface="Arial" panose="020B0604020202020204" pitchFamily="34" charset="0"/>
              <a:buChar char="•"/>
            </a:pPr>
            <a:r>
              <a:rPr lang="en-US" sz="3600" dirty="0"/>
              <a:t>Sites serving pre K – grade 12</a:t>
            </a:r>
          </a:p>
          <a:p>
            <a:pPr marL="342900" indent="-342900" algn="l">
              <a:buFont typeface="Arial" panose="020B0604020202020204" pitchFamily="34" charset="0"/>
              <a:buChar char="•"/>
            </a:pPr>
            <a:r>
              <a:rPr lang="en-US" sz="3600" dirty="0"/>
              <a:t>Operated by:</a:t>
            </a:r>
          </a:p>
          <a:p>
            <a:pPr marL="742950" lvl="1" indent="-285750">
              <a:buFont typeface="Arial" panose="020B0604020202020204" pitchFamily="34" charset="0"/>
              <a:buChar char="•"/>
            </a:pPr>
            <a:r>
              <a:rPr lang="en-US" sz="3600" dirty="0">
                <a:solidFill>
                  <a:schemeClr val="accent1">
                    <a:lumMod val="75000"/>
                  </a:schemeClr>
                </a:solidFill>
              </a:rPr>
              <a:t>School district </a:t>
            </a:r>
          </a:p>
          <a:p>
            <a:pPr marL="742950" lvl="1" indent="-285750">
              <a:buFont typeface="Arial" panose="020B0604020202020204" pitchFamily="34" charset="0"/>
              <a:buChar char="•"/>
            </a:pPr>
            <a:r>
              <a:rPr lang="en-US" sz="3600" dirty="0">
                <a:solidFill>
                  <a:schemeClr val="accent1">
                    <a:lumMod val="75000"/>
                  </a:schemeClr>
                </a:solidFill>
              </a:rPr>
              <a:t>Private non-profit organization</a:t>
            </a:r>
          </a:p>
          <a:p>
            <a:pPr marL="342900" indent="-342900" algn="l">
              <a:buFont typeface="Arial" panose="020B0604020202020204" pitchFamily="34" charset="0"/>
              <a:buChar char="•"/>
            </a:pPr>
            <a:r>
              <a:rPr lang="en-US" sz="3600" dirty="0"/>
              <a:t>Not an RCCI</a:t>
            </a:r>
          </a:p>
          <a:p>
            <a:endParaRPr lang="en-US" dirty="0"/>
          </a:p>
        </p:txBody>
      </p:sp>
    </p:spTree>
    <p:extLst>
      <p:ext uri="{BB962C8B-B14F-4D97-AF65-F5344CB8AC3E}">
        <p14:creationId xmlns:p14="http://schemas.microsoft.com/office/powerpoint/2010/main" val="3510308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1672</TotalTime>
  <Words>4572</Words>
  <Application>Microsoft Office PowerPoint</Application>
  <PresentationFormat>Widescreen</PresentationFormat>
  <Paragraphs>591</Paragraphs>
  <Slides>39</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Corbel</vt:lpstr>
      <vt:lpstr>Wingdings</vt:lpstr>
      <vt:lpstr>Parallax</vt:lpstr>
      <vt:lpstr>Community Eligibility Provision (CEP)</vt:lpstr>
      <vt:lpstr>History</vt:lpstr>
      <vt:lpstr>Overview</vt:lpstr>
      <vt:lpstr>Benefits</vt:lpstr>
      <vt:lpstr> CEP Terms</vt:lpstr>
      <vt:lpstr>Identified Student </vt:lpstr>
      <vt:lpstr>Enrolled Student</vt:lpstr>
      <vt:lpstr>Identified Student Percentage (ISP) </vt:lpstr>
      <vt:lpstr>School</vt:lpstr>
      <vt:lpstr>Requirements for Participation</vt:lpstr>
      <vt:lpstr>Election and  Approval Procedure</vt:lpstr>
      <vt:lpstr>Election and Eligibility Criteria</vt:lpstr>
      <vt:lpstr>CEP Grouping</vt:lpstr>
      <vt:lpstr>Claiming Percentages</vt:lpstr>
      <vt:lpstr>Where did the 1.6 come from?</vt:lpstr>
      <vt:lpstr>Claiming Sample</vt:lpstr>
      <vt:lpstr>Annual Percentage Selection</vt:lpstr>
      <vt:lpstr>General Procedures</vt:lpstr>
      <vt:lpstr>CEP Election Prep</vt:lpstr>
      <vt:lpstr>Picking Sites</vt:lpstr>
      <vt:lpstr>Calculation</vt:lpstr>
      <vt:lpstr>Collecting April Data</vt:lpstr>
      <vt:lpstr>Notification &amp; Publishing Requirements</vt:lpstr>
      <vt:lpstr>Timeline Summary</vt:lpstr>
      <vt:lpstr>Sponsors Electing CEP</vt:lpstr>
      <vt:lpstr>Counting Meals</vt:lpstr>
      <vt:lpstr>Record Keeping and Other Details</vt:lpstr>
      <vt:lpstr>Record Keeping</vt:lpstr>
      <vt:lpstr>CNP Responsibility: Publication</vt:lpstr>
      <vt:lpstr>CEP FAQS</vt:lpstr>
      <vt:lpstr>CEP and Paid Lunch Equity (PLE)</vt:lpstr>
      <vt:lpstr>Do Sponsors/schools electing the CEP conduct verification?</vt:lpstr>
      <vt:lpstr>Student Transfers</vt:lpstr>
      <vt:lpstr>Apply For CEP</vt:lpstr>
      <vt:lpstr>New Cycle</vt:lpstr>
      <vt:lpstr>Transition from Provision 3</vt:lpstr>
      <vt:lpstr>Discontinuing CEP</vt:lpstr>
      <vt:lpstr>Reporting for Other Programs</vt:lpstr>
      <vt:lpstr>The U.S. Department of Agriculture prohibits discrimination against its customers, employees, and applicants for employment on the bases of race, color, national origin, age, disability, sex, gender identity, religion, reprisal, and where applicable political beliefs, marital status, familial or parental status, sexual orientation, or all or part of an individual’s income is derived from any public assistance program, or protected genetic information in employment or in any program or activity conducted or funded by the Department.  (Not all prohibited bases will apply to all programs and/or employment activities.)   If you wish to file a Civil Rights program complaint of discrimination, complete  the USDA Program Discrimination Complaint form, found online at http://www.ascr.usda.gov/complaint_filing_cust.html, or at any USDA office,  or call (866) 632-9992 to request the form.  You may also write a letter containing all of the information requested in the form.  Send your completed complain form or letter to us by mail at U.S. Department of Agriculture, Director, Office of Adjudication, 1400 Independence Avenue, S.W., Washington, D.C. 20250-9410, by fax (202) 690-7442 or email at program.intake@usda.gov   Individuals who are deaf, hard of hearing or have speech disabilities may contact USDA through the Federal Relay Service at (800) 877-8339; or (800) 845-6136 (Spanish).   USDA is an equal opportunity provider and employer.</vt:lpstr>
    </vt:vector>
  </TitlesOfParts>
  <Company>Education &amp; Early Development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Eligibility Provision (CEP)</dc:title>
  <dc:creator>Seitz, Elizabeth A (EED)</dc:creator>
  <cp:lastModifiedBy>Seitz, Elizabeth A (EED)</cp:lastModifiedBy>
  <cp:revision>90</cp:revision>
  <cp:lastPrinted>2015-03-13T22:56:24Z</cp:lastPrinted>
  <dcterms:created xsi:type="dcterms:W3CDTF">2014-10-16T23:58:02Z</dcterms:created>
  <dcterms:modified xsi:type="dcterms:W3CDTF">2015-09-10T22:08:40Z</dcterms:modified>
</cp:coreProperties>
</file>