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6"/>
  </p:notesMasterIdLst>
  <p:handoutMasterIdLst>
    <p:handoutMasterId r:id="rId17"/>
  </p:handoutMasterIdLst>
  <p:sldIdLst>
    <p:sldId id="260" r:id="rId2"/>
    <p:sldId id="304" r:id="rId3"/>
    <p:sldId id="298" r:id="rId4"/>
    <p:sldId id="305" r:id="rId5"/>
    <p:sldId id="313" r:id="rId6"/>
    <p:sldId id="314" r:id="rId7"/>
    <p:sldId id="317" r:id="rId8"/>
    <p:sldId id="318" r:id="rId9"/>
    <p:sldId id="301" r:id="rId10"/>
    <p:sldId id="319" r:id="rId11"/>
    <p:sldId id="302" r:id="rId12"/>
    <p:sldId id="307" r:id="rId13"/>
    <p:sldId id="308" r:id="rId14"/>
    <p:sldId id="312"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739" autoAdjust="0"/>
  </p:normalViewPr>
  <p:slideViewPr>
    <p:cSldViewPr>
      <p:cViewPr varScale="1">
        <p:scale>
          <a:sx n="42" d="100"/>
          <a:sy n="42" d="100"/>
        </p:scale>
        <p:origin x="133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2"/>
            <a:ext cx="2982912" cy="466725"/>
          </a:xfrm>
          <a:prstGeom prst="rect">
            <a:avLst/>
          </a:prstGeom>
        </p:spPr>
        <p:txBody>
          <a:bodyPr vert="horz" lIns="91440" tIns="45720" rIns="91440" bIns="45720" rtlCol="0"/>
          <a:lstStyle>
            <a:lvl1pPr algn="r">
              <a:defRPr sz="1200"/>
            </a:lvl1pPr>
          </a:lstStyle>
          <a:p>
            <a:fld id="{BF345EBD-BC6B-4269-9F23-1D3135E5931B}" type="datetimeFigureOut">
              <a:rPr lang="en-US" smtClean="0"/>
              <a:t>7/13/2015</a:t>
            </a:fld>
            <a:endParaRPr lang="en-US"/>
          </a:p>
        </p:txBody>
      </p:sp>
      <p:sp>
        <p:nvSpPr>
          <p:cNvPr id="4" name="Footer Placeholder 3"/>
          <p:cNvSpPr>
            <a:spLocks noGrp="1"/>
          </p:cNvSpPr>
          <p:nvPr>
            <p:ph type="ftr" sz="quarter" idx="2"/>
          </p:nvPr>
        </p:nvSpPr>
        <p:spPr>
          <a:xfrm>
            <a:off x="1" y="8829677"/>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7"/>
            <a:ext cx="2982912" cy="466725"/>
          </a:xfrm>
          <a:prstGeom prst="rect">
            <a:avLst/>
          </a:prstGeom>
        </p:spPr>
        <p:txBody>
          <a:bodyPr vert="horz" lIns="91440" tIns="45720" rIns="91440" bIns="45720" rtlCol="0" anchor="b"/>
          <a:lstStyle>
            <a:lvl1pPr algn="r">
              <a:defRPr sz="1200"/>
            </a:lvl1pPr>
          </a:lstStyle>
          <a:p>
            <a:fld id="{69B37A61-62D8-4135-9EAA-6C911309EAA4}" type="slidenum">
              <a:rPr lang="en-US" smtClean="0"/>
              <a:t>‹#›</a:t>
            </a:fld>
            <a:endParaRPr lang="en-US"/>
          </a:p>
        </p:txBody>
      </p:sp>
    </p:spTree>
    <p:extLst>
      <p:ext uri="{BB962C8B-B14F-4D97-AF65-F5344CB8AC3E}">
        <p14:creationId xmlns:p14="http://schemas.microsoft.com/office/powerpoint/2010/main" val="241914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5DA534A6-CCA8-4200-90CF-02F0BFC78AA7}" type="datetimeFigureOut">
              <a:rPr lang="en-US" smtClean="0"/>
              <a:t>7/13/2015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3B7371DD-63BD-4C25-94F2-2275194CD08A}" type="slidenum">
              <a:rPr lang="en-US" smtClean="0"/>
              <a:t>‹#›</a:t>
            </a:fld>
            <a:endParaRPr lang="en-US" dirty="0"/>
          </a:p>
        </p:txBody>
      </p:sp>
    </p:spTree>
    <p:extLst>
      <p:ext uri="{BB962C8B-B14F-4D97-AF65-F5344CB8AC3E}">
        <p14:creationId xmlns:p14="http://schemas.microsoft.com/office/powerpoint/2010/main" val="209479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rofessionalstandards.nal.usda.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a:t>
            </a:fld>
            <a:endParaRPr lang="en-US" dirty="0"/>
          </a:p>
        </p:txBody>
      </p:sp>
    </p:spTree>
    <p:extLst>
      <p:ext uri="{BB962C8B-B14F-4D97-AF65-F5344CB8AC3E}">
        <p14:creationId xmlns:p14="http://schemas.microsoft.com/office/powerpoint/2010/main" val="349291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Other Staff: For School Year 2015-2016 ONLY: at least 4 hours of annual continuing education/training. Beginning school year 2016-2017: at least 6 hours of annual continuing education/training..</a:t>
            </a:r>
          </a:p>
          <a:p>
            <a:endParaRPr lang="en-US" baseline="0" dirty="0" smtClean="0"/>
          </a:p>
          <a:p>
            <a:r>
              <a:rPr lang="en-US" baseline="0" dirty="0" smtClean="0"/>
              <a:t>Part-Time Staff (Work 20 hours or less per week) at least 4 hours of annual continuing education/training, regardless of the number of part-time hours worked.</a:t>
            </a:r>
          </a:p>
          <a:p>
            <a:endParaRPr lang="en-US" baseline="0" dirty="0" smtClean="0"/>
          </a:p>
          <a:p>
            <a:r>
              <a:rPr lang="en-US" baseline="0" dirty="0" smtClean="0"/>
              <a:t>Note: IF hired January 1 or later, an employee may only have to complete half of the above required training hours.</a:t>
            </a:r>
            <a:endParaRPr lang="en-US"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10</a:t>
            </a:fld>
            <a:endParaRPr lang="en-US" dirty="0"/>
          </a:p>
        </p:txBody>
      </p:sp>
    </p:spTree>
    <p:extLst>
      <p:ext uri="{BB962C8B-B14F-4D97-AF65-F5344CB8AC3E}">
        <p14:creationId xmlns:p14="http://schemas.microsoft.com/office/powerpoint/2010/main" val="886073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multitude of training options:</a:t>
            </a:r>
          </a:p>
          <a:p>
            <a:endParaRPr lang="en-US" baseline="0" dirty="0" smtClean="0"/>
          </a:p>
          <a:p>
            <a:r>
              <a:rPr lang="en-US" baseline="0" dirty="0" smtClean="0"/>
              <a:t>Annual AK SFA training</a:t>
            </a:r>
          </a:p>
          <a:p>
            <a:r>
              <a:rPr lang="en-US" baseline="0" dirty="0" smtClean="0"/>
              <a:t>AK eLearning in meal pattern</a:t>
            </a:r>
          </a:p>
          <a:p>
            <a:r>
              <a:rPr lang="en-US" baseline="0" dirty="0" smtClean="0"/>
              <a:t>Eligibility</a:t>
            </a:r>
          </a:p>
          <a:p>
            <a:r>
              <a:rPr lang="en-US" baseline="0" dirty="0" smtClean="0"/>
              <a:t>Offer Versus Serve (OVS)</a:t>
            </a:r>
          </a:p>
          <a:p>
            <a:r>
              <a:rPr lang="en-US" baseline="0" dirty="0" smtClean="0"/>
              <a:t>Civil Rights</a:t>
            </a:r>
          </a:p>
          <a:p>
            <a:r>
              <a:rPr lang="en-US" baseline="0" dirty="0" smtClean="0"/>
              <a:t>Point Of Service (POS)</a:t>
            </a:r>
          </a:p>
          <a:p>
            <a:r>
              <a:rPr lang="en-US" baseline="0" dirty="0" smtClean="0"/>
              <a:t>Production records</a:t>
            </a:r>
          </a:p>
          <a:p>
            <a:r>
              <a:rPr lang="en-US" baseline="0" dirty="0" smtClean="0"/>
              <a:t>Program pricing</a:t>
            </a:r>
          </a:p>
          <a:p>
            <a:r>
              <a:rPr lang="en-US" baseline="0" dirty="0" smtClean="0"/>
              <a:t>More coming</a:t>
            </a:r>
          </a:p>
          <a:p>
            <a:endParaRPr lang="en-US" baseline="0" dirty="0" smtClean="0"/>
          </a:p>
          <a:p>
            <a:r>
              <a:rPr lang="en-US" baseline="0" dirty="0" smtClean="0"/>
              <a:t>Institute of Child Nutrition formally known as (NFSMI</a:t>
            </a:r>
            <a:r>
              <a:rPr lang="en-US" baseline="0" dirty="0" smtClean="0"/>
              <a:t>)</a:t>
            </a:r>
          </a:p>
          <a:p>
            <a:r>
              <a:rPr lang="en-US" baseline="0" dirty="0" smtClean="0"/>
              <a:t>USDA</a:t>
            </a:r>
          </a:p>
          <a:p>
            <a:r>
              <a:rPr lang="en-US" baseline="0" dirty="0" smtClean="0"/>
              <a:t>School Nutrition Association (SNA)</a:t>
            </a:r>
          </a:p>
          <a:p>
            <a:endParaRPr lang="en-US" baseline="0" dirty="0" smtClean="0"/>
          </a:p>
          <a:p>
            <a:r>
              <a:rPr lang="en-US" baseline="0" dirty="0" smtClean="0"/>
              <a:t>Training can be in-house for staff, but only if the individual conducting or overseeing administrative procedures has received training externally.</a:t>
            </a:r>
          </a:p>
          <a:p>
            <a:endParaRPr lang="en-US" baseline="0" dirty="0" smtClean="0"/>
          </a:p>
          <a:p>
            <a:r>
              <a:rPr lang="en-US" baseline="0" dirty="0" smtClean="0"/>
              <a:t>What about FSMCs??  It is the SFAs responsibility to ensure that FSMCs receive their annual training as well.  </a:t>
            </a:r>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11</a:t>
            </a:fld>
            <a:endParaRPr lang="en-US" dirty="0"/>
          </a:p>
        </p:txBody>
      </p:sp>
    </p:spTree>
    <p:extLst>
      <p:ext uri="{BB962C8B-B14F-4D97-AF65-F5344CB8AC3E}">
        <p14:creationId xmlns:p14="http://schemas.microsoft.com/office/powerpoint/2010/main" val="392577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SFAs must maintain a system to document compliance for all employees FNS has</a:t>
            </a:r>
            <a:r>
              <a:rPr lang="en-US" sz="1200" baseline="0" dirty="0" smtClean="0"/>
              <a:t> a tracking document that may be used or you may create your own.</a:t>
            </a:r>
            <a:endParaRPr lang="en-US" sz="1200" dirty="0" smtClean="0"/>
          </a:p>
          <a:p>
            <a:pPr marL="0" indent="0">
              <a:buNone/>
            </a:pPr>
            <a:endParaRPr lang="en-US" sz="800" dirty="0" smtClean="0"/>
          </a:p>
          <a:p>
            <a:r>
              <a:rPr lang="en-US" sz="1200" dirty="0" smtClean="0"/>
              <a:t>These records must</a:t>
            </a:r>
            <a:r>
              <a:rPr lang="en-US" sz="1200" baseline="0" dirty="0" smtClean="0"/>
              <a:t> be kept on file for </a:t>
            </a:r>
            <a:r>
              <a:rPr lang="en-US" sz="1200" dirty="0" smtClean="0"/>
              <a:t>3 years + current year.</a:t>
            </a:r>
          </a:p>
          <a:p>
            <a:endParaRPr lang="en-US" sz="800" dirty="0" smtClean="0"/>
          </a:p>
          <a:p>
            <a:r>
              <a:rPr lang="en-US" sz="1200" dirty="0" smtClean="0"/>
              <a:t>We will</a:t>
            </a:r>
            <a:r>
              <a:rPr lang="en-US" sz="1200" baseline="0" dirty="0" smtClean="0"/>
              <a:t> e</a:t>
            </a:r>
            <a:r>
              <a:rPr lang="en-US" sz="1200" dirty="0" smtClean="0"/>
              <a:t>valuate these records during the Administrative Review.</a:t>
            </a:r>
          </a:p>
          <a:p>
            <a:pPr marL="0" indent="0">
              <a:buNone/>
            </a:pPr>
            <a:endParaRPr lang="en-US" sz="800"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12</a:t>
            </a:fld>
            <a:endParaRPr lang="en-US" dirty="0"/>
          </a:p>
        </p:txBody>
      </p:sp>
    </p:spTree>
    <p:extLst>
      <p:ext uri="{BB962C8B-B14F-4D97-AF65-F5344CB8AC3E}">
        <p14:creationId xmlns:p14="http://schemas.microsoft.com/office/powerpoint/2010/main" val="385052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Hiring standards for State Directors:</a:t>
            </a:r>
          </a:p>
          <a:p>
            <a:r>
              <a:rPr lang="en-US" dirty="0" smtClean="0"/>
              <a:t>	A</a:t>
            </a:r>
            <a:r>
              <a:rPr lang="en-US" baseline="0" dirty="0" smtClean="0"/>
              <a:t> bachelor’s with an academic major in areas including food and nutrition, food service management, dietetics, 	family and consumer sciences, nutrition education, culinary arts, business, or a related field.</a:t>
            </a:r>
          </a:p>
          <a:p>
            <a:endParaRPr lang="en-US" baseline="0" dirty="0" smtClean="0"/>
          </a:p>
          <a:p>
            <a:r>
              <a:rPr lang="en-US" baseline="0" dirty="0" smtClean="0"/>
              <a:t>Knowledge &amp; Experience: Should have extensive relevant knowledge and experience in areas such as institutional food service operations, management, business, and/or nutrition education.</a:t>
            </a:r>
          </a:p>
          <a:p>
            <a:endParaRPr lang="en-US" dirty="0" smtClean="0"/>
          </a:p>
          <a:p>
            <a:r>
              <a:rPr lang="en-US" dirty="0" smtClean="0"/>
              <a:t>Skills &amp; Abilities:</a:t>
            </a:r>
            <a:r>
              <a:rPr lang="en-US" baseline="0" dirty="0" smtClean="0"/>
              <a:t> Additional abilities and skill needed to lead, manage, and supervise people to support the mission of school nutrition programs.</a:t>
            </a:r>
          </a:p>
          <a:p>
            <a:endParaRPr lang="en-US" baseline="0" dirty="0" smtClean="0"/>
          </a:p>
          <a:p>
            <a:r>
              <a:rPr lang="en-US" dirty="0" smtClean="0"/>
              <a:t>Each year, at least 15 hours of annual continuing education/ training. Must also PROVIDE or ensure that State agency staff receives</a:t>
            </a:r>
            <a:r>
              <a:rPr lang="en-US" baseline="0" dirty="0" smtClean="0"/>
              <a:t> annual continuing education/training.</a:t>
            </a:r>
            <a:endParaRPr lang="en-US" dirty="0" smtClean="0"/>
          </a:p>
          <a:p>
            <a:endParaRPr lang="en-US" dirty="0" smtClean="0"/>
          </a:p>
          <a:p>
            <a:r>
              <a:rPr lang="en-US" dirty="0" smtClean="0"/>
              <a:t>Must PROVIDE a minimum of 18 hours of training to SFAs each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13</a:t>
            </a:fld>
            <a:endParaRPr lang="en-US" dirty="0"/>
          </a:p>
        </p:txBody>
      </p:sp>
    </p:spTree>
    <p:extLst>
      <p:ext uri="{BB962C8B-B14F-4D97-AF65-F5344CB8AC3E}">
        <p14:creationId xmlns:p14="http://schemas.microsoft.com/office/powerpoint/2010/main" val="34723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Comprehensive Professional Standards website is available at: </a:t>
            </a:r>
            <a:r>
              <a:rPr lang="en-US" dirty="0" smtClean="0">
                <a:hlinkClick r:id="rId3"/>
              </a:rPr>
              <a:t>http://professionalstandards.nal.usda.gov/</a:t>
            </a:r>
            <a:r>
              <a:rPr lang="en-US" dirty="0" smtClean="0"/>
              <a:t> </a:t>
            </a:r>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14</a:t>
            </a:fld>
            <a:endParaRPr lang="en-US" dirty="0"/>
          </a:p>
        </p:txBody>
      </p:sp>
    </p:spTree>
    <p:extLst>
      <p:ext uri="{BB962C8B-B14F-4D97-AF65-F5344CB8AC3E}">
        <p14:creationId xmlns:p14="http://schemas.microsoft.com/office/powerpoint/2010/main" val="214123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Section 306 of the Healthy Hungry Free Kids Act was created to e</a:t>
            </a:r>
            <a:r>
              <a:rPr lang="en-US" dirty="0" smtClean="0"/>
              <a:t>stablish </a:t>
            </a:r>
            <a:r>
              <a:rPr lang="en-US" dirty="0"/>
              <a:t>a program of mandatory education, training, and certification for all school nutrition directors responsible for the management of a school food authority. The </a:t>
            </a:r>
            <a:r>
              <a:rPr lang="en-US" dirty="0" smtClean="0"/>
              <a:t>program</a:t>
            </a:r>
            <a:r>
              <a:rPr lang="en-US" baseline="0" dirty="0" smtClean="0"/>
              <a:t> </a:t>
            </a:r>
            <a:r>
              <a:rPr lang="en-US" dirty="0" smtClean="0"/>
              <a:t>must </a:t>
            </a:r>
            <a:r>
              <a:rPr lang="en-US" dirty="0"/>
              <a:t>include minimum educational and periodic training requirements necessary to successfully manage the school meals programs.</a:t>
            </a:r>
          </a:p>
          <a:p>
            <a:r>
              <a:rPr lang="en-US" dirty="0"/>
              <a:t> </a:t>
            </a:r>
          </a:p>
          <a:p>
            <a:r>
              <a:rPr lang="en-US" dirty="0" smtClean="0"/>
              <a:t>Requires </a:t>
            </a:r>
            <a:r>
              <a:rPr lang="en-US" dirty="0"/>
              <a:t>that each </a:t>
            </a:r>
            <a:r>
              <a:rPr lang="en-US" dirty="0" smtClean="0"/>
              <a:t>School Food Authority ensures </a:t>
            </a:r>
            <a:r>
              <a:rPr lang="en-US" dirty="0"/>
              <a:t>that local nutrition personnel complete annual training and receive annual certification to demonstrate </a:t>
            </a:r>
            <a:r>
              <a:rPr lang="en-US" dirty="0" smtClean="0"/>
              <a:t>competency </a:t>
            </a:r>
            <a:r>
              <a:rPr lang="en-US" dirty="0"/>
              <a:t>in the areas covered by the training, including ensuring individuals conducting or overseeing administrative procedures receive </a:t>
            </a:r>
            <a:r>
              <a:rPr lang="en-US" dirty="0" smtClean="0"/>
              <a:t>training.</a:t>
            </a:r>
            <a:endParaRPr lang="en-US" dirty="0"/>
          </a:p>
          <a:p>
            <a:endParaRPr lang="en-US" dirty="0"/>
          </a:p>
          <a:p>
            <a:r>
              <a:rPr lang="en-US" dirty="0" smtClean="0"/>
              <a:t>It also establishes </a:t>
            </a:r>
            <a:r>
              <a:rPr lang="en-US" dirty="0"/>
              <a:t>criteria and standards for States to use in the selection of State agency directors with responsibility for the National School Lunch Program (NSLP) and the School Breakfast Program (SBP).</a:t>
            </a:r>
          </a:p>
          <a:p>
            <a:endParaRPr lang="en-US" dirty="0"/>
          </a:p>
          <a:p>
            <a:r>
              <a:rPr lang="en-US" dirty="0"/>
              <a:t>Require each State to provide at least annual training in administrative practices to local SFAs.</a:t>
            </a:r>
          </a:p>
        </p:txBody>
      </p:sp>
      <p:sp>
        <p:nvSpPr>
          <p:cNvPr id="4" name="Slide Number Placeholder 3"/>
          <p:cNvSpPr>
            <a:spLocks noGrp="1"/>
          </p:cNvSpPr>
          <p:nvPr>
            <p:ph type="sldNum" sz="quarter" idx="10"/>
          </p:nvPr>
        </p:nvSpPr>
        <p:spPr/>
        <p:txBody>
          <a:bodyPr/>
          <a:lstStyle/>
          <a:p>
            <a:fld id="{3B7371DD-63BD-4C25-94F2-2275194CD08A}" type="slidenum">
              <a:rPr lang="en-US" smtClean="0"/>
              <a:t>2</a:t>
            </a:fld>
            <a:endParaRPr lang="en-US" dirty="0"/>
          </a:p>
        </p:txBody>
      </p:sp>
    </p:spTree>
    <p:extLst>
      <p:ext uri="{BB962C8B-B14F-4D97-AF65-F5344CB8AC3E}">
        <p14:creationId xmlns:p14="http://schemas.microsoft.com/office/powerpoint/2010/main" val="37991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School Nutrition Program Director</a:t>
            </a:r>
          </a:p>
          <a:p>
            <a:pPr lvl="1"/>
            <a:r>
              <a:rPr lang="en-US" sz="1200" dirty="0" smtClean="0"/>
              <a:t>Are the individuals responsible for the operation of school nutrition programs for all schools under the local education agency (LEA)</a:t>
            </a:r>
          </a:p>
          <a:p>
            <a:pPr lvl="1"/>
            <a:endParaRPr lang="en-US" sz="1200" dirty="0"/>
          </a:p>
          <a:p>
            <a:r>
              <a:rPr lang="en-US" sz="1200" dirty="0"/>
              <a:t>School Nutrition Program Manager</a:t>
            </a:r>
          </a:p>
          <a:p>
            <a:pPr lvl="1"/>
            <a:r>
              <a:rPr lang="en-US" sz="1200" dirty="0"/>
              <a:t>Individuals responsible for management of the day to </a:t>
            </a:r>
            <a:r>
              <a:rPr lang="en-US" sz="1200" dirty="0" smtClean="0"/>
              <a:t>day operation </a:t>
            </a:r>
            <a:r>
              <a:rPr lang="en-US" sz="1200" dirty="0"/>
              <a:t>for certain </a:t>
            </a:r>
            <a:r>
              <a:rPr lang="en-US" sz="1200" dirty="0" smtClean="0"/>
              <a:t>schools/sites</a:t>
            </a:r>
          </a:p>
          <a:p>
            <a:pPr lvl="1"/>
            <a:endParaRPr lang="en-US" sz="1200" dirty="0"/>
          </a:p>
          <a:p>
            <a:r>
              <a:rPr lang="en-US" sz="1200" dirty="0"/>
              <a:t>School Nutrition Program Staff</a:t>
            </a:r>
          </a:p>
          <a:p>
            <a:pPr lvl="1"/>
            <a:r>
              <a:rPr lang="en-US" sz="1200" dirty="0"/>
              <a:t>Individuals without managerial responsibilities who are involved in routine operations of school nutrition </a:t>
            </a:r>
            <a:r>
              <a:rPr lang="en-US" sz="1200" dirty="0" smtClean="0"/>
              <a:t>programs </a:t>
            </a:r>
            <a:r>
              <a:rPr lang="en-US" sz="1200" dirty="0"/>
              <a:t>for a </a:t>
            </a:r>
            <a:r>
              <a:rPr lang="en-US" sz="1200" dirty="0" smtClean="0"/>
              <a:t>participating school(s),</a:t>
            </a:r>
            <a:r>
              <a:rPr lang="en-US" sz="1200" baseline="0" dirty="0" smtClean="0"/>
              <a:t> </a:t>
            </a:r>
            <a:r>
              <a:rPr lang="en-US" sz="1200" dirty="0" smtClean="0"/>
              <a:t>this may </a:t>
            </a:r>
            <a:r>
              <a:rPr lang="en-US" sz="1200" dirty="0"/>
              <a:t>include food prep, serving, </a:t>
            </a:r>
            <a:r>
              <a:rPr lang="en-US" sz="1200" dirty="0" smtClean="0"/>
              <a:t>Point Of</a:t>
            </a:r>
            <a:r>
              <a:rPr lang="en-US" sz="1200" baseline="0" dirty="0" smtClean="0"/>
              <a:t> </a:t>
            </a:r>
            <a:r>
              <a:rPr lang="en-US" sz="1200" dirty="0" smtClean="0"/>
              <a:t>Service (POS), and processing Free/Reduced Price </a:t>
            </a:r>
            <a:r>
              <a:rPr lang="en-US" sz="1200" dirty="0"/>
              <a:t>applications</a:t>
            </a:r>
          </a:p>
          <a:p>
            <a:endParaRPr lang="en-US" dirty="0" smtClean="0"/>
          </a:p>
        </p:txBody>
      </p:sp>
      <p:sp>
        <p:nvSpPr>
          <p:cNvPr id="4" name="Slide Number Placeholder 3"/>
          <p:cNvSpPr>
            <a:spLocks noGrp="1"/>
          </p:cNvSpPr>
          <p:nvPr>
            <p:ph type="sldNum" sz="quarter" idx="10"/>
          </p:nvPr>
        </p:nvSpPr>
        <p:spPr/>
        <p:txBody>
          <a:bodyPr/>
          <a:lstStyle/>
          <a:p>
            <a:fld id="{3B7371DD-63BD-4C25-94F2-2275194CD08A}" type="slidenum">
              <a:rPr lang="en-US" smtClean="0"/>
              <a:t>3</a:t>
            </a:fld>
            <a:endParaRPr lang="en-US" dirty="0"/>
          </a:p>
        </p:txBody>
      </p:sp>
    </p:spTree>
    <p:extLst>
      <p:ext uri="{BB962C8B-B14F-4D97-AF65-F5344CB8AC3E}">
        <p14:creationId xmlns:p14="http://schemas.microsoft.com/office/powerpoint/2010/main" val="296973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directors – those hired on or after July 1, 2015- are subject</a:t>
            </a:r>
            <a:r>
              <a:rPr lang="en-US" baseline="0" dirty="0" smtClean="0"/>
              <a:t> to the new education requirements. Exiting directors will be grandfathered in their current positions as well as in the Student Enrollment category where they currently are working.</a:t>
            </a:r>
            <a:endParaRPr lang="en-US" dirty="0" smtClean="0"/>
          </a:p>
          <a:p>
            <a:endParaRPr lang="en-US" baseline="0" dirty="0" smtClean="0"/>
          </a:p>
          <a:p>
            <a:r>
              <a:rPr lang="en-US" baseline="0" dirty="0" smtClean="0"/>
              <a:t>USDA is working on creating a certification program.</a:t>
            </a:r>
          </a:p>
          <a:p>
            <a:endParaRPr lang="en-US" baseline="0" dirty="0" smtClean="0"/>
          </a:p>
          <a:p>
            <a:r>
              <a:rPr lang="en-US" sz="1200" dirty="0" smtClean="0"/>
              <a:t>Minimum requirements</a:t>
            </a:r>
            <a:r>
              <a:rPr lang="en-US" sz="1200" baseline="0" dirty="0" smtClean="0"/>
              <a:t> for Directors are based on district size of enrollment, the enrollment limits are:</a:t>
            </a:r>
            <a:endParaRPr lang="en-US" sz="1200" dirty="0" smtClean="0"/>
          </a:p>
          <a:p>
            <a:pPr marL="914400" lvl="1" indent="-457200">
              <a:buFont typeface="Arial" panose="020B0604020202020204" pitchFamily="34" charset="0"/>
              <a:buChar char="•"/>
            </a:pPr>
            <a:r>
              <a:rPr lang="en-US" sz="1200" dirty="0" smtClean="0"/>
              <a:t>Small 2,499 students or less</a:t>
            </a:r>
          </a:p>
          <a:p>
            <a:pPr marL="914400" lvl="1" indent="-457200">
              <a:buFont typeface="Arial" panose="020B0604020202020204" pitchFamily="34" charset="0"/>
              <a:buChar char="•"/>
            </a:pPr>
            <a:r>
              <a:rPr lang="en-US" sz="1200" dirty="0" smtClean="0"/>
              <a:t>Medium 2,500-9,999 students</a:t>
            </a:r>
          </a:p>
          <a:p>
            <a:pPr marL="914400" lvl="1" indent="-457200">
              <a:buFont typeface="Arial" panose="020B0604020202020204" pitchFamily="34" charset="0"/>
              <a:buChar char="•"/>
            </a:pPr>
            <a:r>
              <a:rPr lang="en-US" sz="1200" dirty="0" smtClean="0"/>
              <a:t>Large 10,000 or more students</a:t>
            </a:r>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4</a:t>
            </a:fld>
            <a:endParaRPr lang="en-US" dirty="0"/>
          </a:p>
        </p:txBody>
      </p:sp>
    </p:spTree>
    <p:extLst>
      <p:ext uri="{BB962C8B-B14F-4D97-AF65-F5344CB8AC3E}">
        <p14:creationId xmlns:p14="http://schemas.microsoft.com/office/powerpoint/2010/main" val="238040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Small</a:t>
            </a:r>
            <a:r>
              <a:rPr lang="en-US" sz="1200" baseline="0" dirty="0" smtClean="0"/>
              <a:t> districts with student enrollment of 2,499 or less</a:t>
            </a:r>
            <a:endParaRPr lang="en-US" sz="1200" dirty="0" smtClean="0"/>
          </a:p>
          <a:p>
            <a:endParaRPr lang="en-US" sz="1200" dirty="0" smtClean="0"/>
          </a:p>
          <a:p>
            <a:r>
              <a:rPr lang="en-US" sz="1200" dirty="0" smtClean="0"/>
              <a:t>At a minimum</a:t>
            </a:r>
            <a:r>
              <a:rPr lang="en-US" sz="1200" baseline="0" dirty="0" smtClean="0"/>
              <a:t> for this enrollment level the hiring requirement must be a </a:t>
            </a:r>
            <a:r>
              <a:rPr lang="en-US" sz="1200" dirty="0" smtClean="0"/>
              <a:t>High School diploma (GED) and at least three years of relevant experience in school nutrition programs</a:t>
            </a:r>
          </a:p>
          <a:p>
            <a:r>
              <a:rPr lang="en-US" dirty="0" smtClean="0"/>
              <a:t>	(LEAs with less than 500 students:</a:t>
            </a:r>
            <a:r>
              <a:rPr lang="en-US" baseline="0" dirty="0" smtClean="0"/>
              <a:t> State agency may approve a candidate that meet the educational standards but has less than three years experience.)</a:t>
            </a:r>
            <a:endParaRPr lang="en-US" dirty="0" smtClean="0"/>
          </a:p>
          <a:p>
            <a:endParaRPr lang="en-US" dirty="0" smtClean="0"/>
          </a:p>
          <a:p>
            <a:r>
              <a:rPr lang="en-US" dirty="0" smtClean="0"/>
              <a:t>Just a note: This</a:t>
            </a:r>
            <a:r>
              <a:rPr lang="en-US" baseline="0" dirty="0" smtClean="0"/>
              <a:t> enrollment level makes up a large portion of the schools across Alaska.</a:t>
            </a:r>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5</a:t>
            </a:fld>
            <a:endParaRPr lang="en-US" dirty="0"/>
          </a:p>
        </p:txBody>
      </p:sp>
    </p:spTree>
    <p:extLst>
      <p:ext uri="{BB962C8B-B14F-4D97-AF65-F5344CB8AC3E}">
        <p14:creationId xmlns:p14="http://schemas.microsoft.com/office/powerpoint/2010/main" val="135090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Medium districts with enrollment</a:t>
            </a:r>
            <a:r>
              <a:rPr lang="en-US" sz="1200" baseline="0" dirty="0" smtClean="0"/>
              <a:t> of 2,500-9,999:</a:t>
            </a:r>
          </a:p>
          <a:p>
            <a:endParaRPr lang="en-US" sz="1200" dirty="0" smtClean="0"/>
          </a:p>
          <a:p>
            <a:r>
              <a:rPr lang="en-US" sz="1200" dirty="0" smtClean="0"/>
              <a:t>The new director at minimum must have an Associate’s degree or equivalent educational experience, with academic major in specific areas, and at least two years of relevant school nutrition programs experience.</a:t>
            </a:r>
          </a:p>
          <a:p>
            <a:endParaRPr lang="en-US" baseline="0" dirty="0" smtClean="0"/>
          </a:p>
          <a:p>
            <a:r>
              <a:rPr lang="en-US" baseline="0" dirty="0" smtClean="0"/>
              <a:t>* Specific major/areas of concentration: Food and nutrition, food service management, dietetics, family and consumer sciences, nutrition education, culinary arts, business, or a related field.</a:t>
            </a:r>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6</a:t>
            </a:fld>
            <a:endParaRPr lang="en-US" dirty="0"/>
          </a:p>
        </p:txBody>
      </p:sp>
    </p:spTree>
    <p:extLst>
      <p:ext uri="{BB962C8B-B14F-4D97-AF65-F5344CB8AC3E}">
        <p14:creationId xmlns:p14="http://schemas.microsoft.com/office/powerpoint/2010/main" val="41956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Large districts</a:t>
            </a:r>
            <a:r>
              <a:rPr lang="en-US" sz="1200" baseline="0" dirty="0" smtClean="0"/>
              <a:t> with a s</a:t>
            </a:r>
            <a:r>
              <a:rPr lang="en-US" sz="1200" dirty="0" smtClean="0"/>
              <a:t>tudent enrollment of 10,000 or more;</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new director must have at a minimum a </a:t>
            </a:r>
            <a:r>
              <a:rPr lang="en-US" sz="1200" dirty="0" smtClean="0"/>
              <a:t>Bachelor’s degree in any academic major, and at least five years experience in management of school nutrition programs.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7</a:t>
            </a:fld>
            <a:endParaRPr lang="en-US" dirty="0"/>
          </a:p>
        </p:txBody>
      </p:sp>
    </p:spTree>
    <p:extLst>
      <p:ext uri="{BB962C8B-B14F-4D97-AF65-F5344CB8AC3E}">
        <p14:creationId xmlns:p14="http://schemas.microsoft.com/office/powerpoint/2010/main" val="274890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Minimum</a:t>
            </a:r>
            <a:r>
              <a:rPr lang="en-US" sz="1200" baseline="0" dirty="0" smtClean="0"/>
              <a:t> Prior Training Standards for all </a:t>
            </a:r>
            <a:r>
              <a:rPr lang="en-US" sz="1200" baseline="0" smtClean="0"/>
              <a:t>nutrition staff: </a:t>
            </a:r>
            <a:r>
              <a:rPr lang="en-US" sz="1200" baseline="0" dirty="0" smtClean="0"/>
              <a:t>At least eight hours of food safety training is required either not more than five years prior to their starting date or completed within 30 days of hire.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8</a:t>
            </a:fld>
            <a:endParaRPr lang="en-US" dirty="0"/>
          </a:p>
        </p:txBody>
      </p:sp>
    </p:spTree>
    <p:extLst>
      <p:ext uri="{BB962C8B-B14F-4D97-AF65-F5344CB8AC3E}">
        <p14:creationId xmlns:p14="http://schemas.microsoft.com/office/powerpoint/2010/main" val="373641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in a director position may need training:  For School Year 2015-2016 ONLY: at least 8 hours of annual continuing education/training. Beginning school year 2016-2017: at least 12 hours of annual continuing education/training. This required continuing education/training is in addition to the food safety training required in the first year of employment.</a:t>
            </a:r>
          </a:p>
          <a:p>
            <a:endParaRPr lang="en-US" baseline="0" dirty="0" smtClean="0"/>
          </a:p>
          <a:p>
            <a:r>
              <a:rPr lang="en-US" dirty="0" smtClean="0"/>
              <a:t>All</a:t>
            </a:r>
            <a:r>
              <a:rPr lang="en-US" baseline="0" dirty="0" smtClean="0"/>
              <a:t> Managers for school year 2015-2016 ONLY: at least 6 hours of annual continuing education/training. Beginning school year 2016-2017: at least 10 hours of annual continuing education/training.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7371DD-63BD-4C25-94F2-2275194CD08A}" type="slidenum">
              <a:rPr lang="en-US" smtClean="0"/>
              <a:t>9</a:t>
            </a:fld>
            <a:endParaRPr lang="en-US" dirty="0"/>
          </a:p>
        </p:txBody>
      </p:sp>
    </p:spTree>
    <p:extLst>
      <p:ext uri="{BB962C8B-B14F-4D97-AF65-F5344CB8AC3E}">
        <p14:creationId xmlns:p14="http://schemas.microsoft.com/office/powerpoint/2010/main" val="133614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6E1C194-A9CB-4AEC-B8D5-A608C7F3D741}"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8448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39562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3080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428537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150784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389742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26407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20806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127522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232345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180079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215809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57532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14021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3681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169462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583DE-AA55-4ACF-AAA4-6EFB6EC8928D}" type="datetimeFigureOut">
              <a:rPr lang="en-US" smtClean="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1C194-A9CB-4AEC-B8D5-A608C7F3D741}" type="slidenum">
              <a:rPr lang="en-US" smtClean="0"/>
              <a:t>‹#›</a:t>
            </a:fld>
            <a:endParaRPr lang="en-US" dirty="0"/>
          </a:p>
        </p:txBody>
      </p:sp>
    </p:spTree>
    <p:extLst>
      <p:ext uri="{BB962C8B-B14F-4D97-AF65-F5344CB8AC3E}">
        <p14:creationId xmlns:p14="http://schemas.microsoft.com/office/powerpoint/2010/main" val="30207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0583DE-AA55-4ACF-AAA4-6EFB6EC8928D}" type="datetimeFigureOut">
              <a:rPr lang="en-US" smtClean="0"/>
              <a:t>7/13/2015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E1C194-A9CB-4AEC-B8D5-A608C7F3D741}" type="slidenum">
              <a:rPr lang="en-US" smtClean="0"/>
              <a:t>‹#›</a:t>
            </a:fld>
            <a:endParaRPr lang="en-US" dirty="0"/>
          </a:p>
        </p:txBody>
      </p:sp>
    </p:spTree>
    <p:extLst>
      <p:ext uri="{BB962C8B-B14F-4D97-AF65-F5344CB8AC3E}">
        <p14:creationId xmlns:p14="http://schemas.microsoft.com/office/powerpoint/2010/main" val="36323728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nfsmi.org/Default.asp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rofessionalstandards.nal.usd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a:t>
            </a:r>
            <a:endParaRPr lang="en-US" dirty="0"/>
          </a:p>
        </p:txBody>
      </p:sp>
      <p:sp>
        <p:nvSpPr>
          <p:cNvPr id="4" name="Text Placeholder 3"/>
          <p:cNvSpPr>
            <a:spLocks noGrp="1"/>
          </p:cNvSpPr>
          <p:nvPr>
            <p:ph type="body" idx="1"/>
          </p:nvPr>
        </p:nvSpPr>
        <p:spPr/>
        <p:txBody>
          <a:bodyPr/>
          <a:lstStyle/>
          <a:p>
            <a:r>
              <a:rPr lang="en-US" smtClean="0"/>
              <a:t>To </a:t>
            </a:r>
            <a:r>
              <a:rPr lang="en-US" dirty="0" smtClean="0"/>
              <a:t>Begin School Year 2015-2016</a:t>
            </a:r>
            <a:endParaRPr lang="en-US" dirty="0"/>
          </a:p>
        </p:txBody>
      </p:sp>
    </p:spTree>
    <p:extLst>
      <p:ext uri="{BB962C8B-B14F-4D97-AF65-F5344CB8AC3E}">
        <p14:creationId xmlns:p14="http://schemas.microsoft.com/office/powerpoint/2010/main" val="6770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normAutofit fontScale="90000"/>
          </a:bodyPr>
          <a:lstStyle/>
          <a:p>
            <a:r>
              <a:rPr lang="en-US" sz="4800" dirty="0" smtClean="0"/>
              <a:t>Required Training for ALL School Nutrition Program Employees	</a:t>
            </a:r>
            <a:r>
              <a:rPr lang="en-US" dirty="0" smtClean="0"/>
              <a:t>	</a:t>
            </a:r>
            <a:endParaRPr lang="en-US" dirty="0"/>
          </a:p>
        </p:txBody>
      </p:sp>
      <p:sp>
        <p:nvSpPr>
          <p:cNvPr id="3" name="Content Placeholder 2"/>
          <p:cNvSpPr>
            <a:spLocks noGrp="1"/>
          </p:cNvSpPr>
          <p:nvPr>
            <p:ph idx="1"/>
          </p:nvPr>
        </p:nvSpPr>
        <p:spPr>
          <a:xfrm>
            <a:off x="1219200" y="1219200"/>
            <a:ext cx="7772400" cy="5410200"/>
          </a:xfrm>
        </p:spPr>
        <p:txBody>
          <a:bodyPr>
            <a:normAutofit/>
          </a:bodyPr>
          <a:lstStyle/>
          <a:p>
            <a:pPr lvl="1"/>
            <a:r>
              <a:rPr lang="en-US" sz="3200" b="1" dirty="0" smtClean="0"/>
              <a:t>All Other Staff: </a:t>
            </a:r>
            <a:r>
              <a:rPr lang="en-US" sz="3200" dirty="0" smtClean="0"/>
              <a:t>For School Year 2015-16 ONLY: at least 4 hrs. of annual continuing education/training. 2016-2017 at least 6 hrs.</a:t>
            </a:r>
          </a:p>
          <a:p>
            <a:pPr lvl="1"/>
            <a:r>
              <a:rPr lang="en-US" sz="3200" b="1" dirty="0" smtClean="0"/>
              <a:t>Part-time Staff:</a:t>
            </a:r>
            <a:r>
              <a:rPr lang="en-US" sz="3200" dirty="0" smtClean="0"/>
              <a:t> Each year, at least 4 hrs. of annual continuing education/training.</a:t>
            </a:r>
            <a:endParaRPr lang="en-US" sz="3200" b="1" dirty="0" smtClean="0"/>
          </a:p>
        </p:txBody>
      </p:sp>
    </p:spTree>
    <p:extLst>
      <p:ext uri="{BB962C8B-B14F-4D97-AF65-F5344CB8AC3E}">
        <p14:creationId xmlns:p14="http://schemas.microsoft.com/office/powerpoint/2010/main" val="22183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3" y="304800"/>
            <a:ext cx="920818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9401">
            <a:off x="4325213" y="1626879"/>
            <a:ext cx="5146180" cy="153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75678"/>
            <a:ext cx="23526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nfsmi.org/Images/Site/institute-of-child-nutrition-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2938">
            <a:off x="2994045" y="4703139"/>
            <a:ext cx="6301883" cy="1402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7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smtClean="0"/>
              <a:t>Recordkeeping</a:t>
            </a:r>
            <a:endParaRPr lang="en-US" dirty="0"/>
          </a:p>
        </p:txBody>
      </p:sp>
      <p:sp>
        <p:nvSpPr>
          <p:cNvPr id="3" name="Content Placeholder 2"/>
          <p:cNvSpPr>
            <a:spLocks noGrp="1"/>
          </p:cNvSpPr>
          <p:nvPr>
            <p:ph idx="1"/>
          </p:nvPr>
        </p:nvSpPr>
        <p:spPr>
          <a:xfrm>
            <a:off x="982133" y="1371600"/>
            <a:ext cx="7704667" cy="5486400"/>
          </a:xfrm>
        </p:spPr>
        <p:txBody>
          <a:bodyPr>
            <a:normAutofit/>
          </a:bodyPr>
          <a:lstStyle/>
          <a:p>
            <a:r>
              <a:rPr lang="en-US" sz="2800" dirty="0" smtClean="0"/>
              <a:t>SFAs must maintain a system to document compliance for all employees</a:t>
            </a:r>
          </a:p>
          <a:p>
            <a:pPr marL="0" indent="0">
              <a:buNone/>
            </a:pPr>
            <a:endParaRPr lang="en-US" sz="1000" dirty="0" smtClean="0"/>
          </a:p>
          <a:p>
            <a:r>
              <a:rPr lang="en-US" sz="2800" dirty="0" smtClean="0"/>
              <a:t>3 years + current year</a:t>
            </a:r>
          </a:p>
          <a:p>
            <a:endParaRPr lang="en-US" sz="1000" dirty="0" smtClean="0"/>
          </a:p>
          <a:p>
            <a:r>
              <a:rPr lang="en-US" sz="2800" dirty="0" smtClean="0"/>
              <a:t>Evaluated during Admin. Review</a:t>
            </a:r>
          </a:p>
          <a:p>
            <a:pPr marL="0" indent="0">
              <a:buNone/>
            </a:pPr>
            <a:endParaRPr lang="en-US" sz="1000" dirty="0" smtClean="0"/>
          </a:p>
        </p:txBody>
      </p:sp>
    </p:spTree>
    <p:extLst>
      <p:ext uri="{BB962C8B-B14F-4D97-AF65-F5344CB8AC3E}">
        <p14:creationId xmlns:p14="http://schemas.microsoft.com/office/powerpoint/2010/main" val="284471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lstStyle/>
          <a:p>
            <a:r>
              <a:rPr lang="en-US" dirty="0" smtClean="0"/>
              <a:t>State Agency Requirements</a:t>
            </a:r>
            <a:endParaRPr lang="en-US" dirty="0"/>
          </a:p>
        </p:txBody>
      </p:sp>
      <p:sp>
        <p:nvSpPr>
          <p:cNvPr id="3" name="Content Placeholder 2"/>
          <p:cNvSpPr>
            <a:spLocks noGrp="1"/>
          </p:cNvSpPr>
          <p:nvPr>
            <p:ph idx="1"/>
          </p:nvPr>
        </p:nvSpPr>
        <p:spPr>
          <a:xfrm>
            <a:off x="982133" y="1676400"/>
            <a:ext cx="7704667" cy="4876800"/>
          </a:xfrm>
        </p:spPr>
        <p:txBody>
          <a:bodyPr>
            <a:normAutofit/>
          </a:bodyPr>
          <a:lstStyle/>
          <a:p>
            <a:r>
              <a:rPr lang="en-US" dirty="0" smtClean="0"/>
              <a:t>Hiring standards for State Directors</a:t>
            </a:r>
          </a:p>
          <a:p>
            <a:pPr lvl="1"/>
            <a:r>
              <a:rPr lang="en-US" dirty="0" smtClean="0"/>
              <a:t>BA minimum</a:t>
            </a:r>
          </a:p>
          <a:p>
            <a:pPr lvl="1"/>
            <a:r>
              <a:rPr lang="en-US" dirty="0" smtClean="0"/>
              <a:t>Food Service/Business Experience</a:t>
            </a:r>
          </a:p>
          <a:p>
            <a:pPr lvl="1"/>
            <a:r>
              <a:rPr lang="en-US" dirty="0" smtClean="0"/>
              <a:t>Management Experience</a:t>
            </a:r>
          </a:p>
          <a:p>
            <a:r>
              <a:rPr lang="en-US" dirty="0" smtClean="0"/>
              <a:t>Training Requirements for ALL State Agency Directors</a:t>
            </a:r>
          </a:p>
          <a:p>
            <a:pPr lvl="1"/>
            <a:r>
              <a:rPr lang="en-US" dirty="0" smtClean="0"/>
              <a:t>Each year, at least 15 hours of annual continuing education/ training</a:t>
            </a:r>
          </a:p>
          <a:p>
            <a:pPr lvl="1"/>
            <a:r>
              <a:rPr lang="en-US" dirty="0" smtClean="0"/>
              <a:t>Must PROVIDE a minimum of 18 hours of training to SFAs each year</a:t>
            </a:r>
          </a:p>
          <a:p>
            <a:pPr lvl="1"/>
            <a:endParaRPr lang="en-US" dirty="0"/>
          </a:p>
        </p:txBody>
      </p:sp>
    </p:spTree>
    <p:extLst>
      <p:ext uri="{BB962C8B-B14F-4D97-AF65-F5344CB8AC3E}">
        <p14:creationId xmlns:p14="http://schemas.microsoft.com/office/powerpoint/2010/main" val="98835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982133" y="2667000"/>
            <a:ext cx="7704667" cy="2438400"/>
          </a:xfrm>
        </p:spPr>
        <p:txBody>
          <a:bodyPr/>
          <a:lstStyle/>
          <a:p>
            <a:r>
              <a:rPr lang="en-US" dirty="0" smtClean="0"/>
              <a:t>A Comprehensive Professional Standards website is available at: </a:t>
            </a:r>
            <a:r>
              <a:rPr lang="en-US" dirty="0" smtClean="0">
                <a:hlinkClick r:id="rId3"/>
              </a:rPr>
              <a:t>http://professionalstandards.nal.usda.gov/</a:t>
            </a:r>
            <a:r>
              <a:rPr lang="en-US" dirty="0" smtClean="0"/>
              <a:t> </a:t>
            </a:r>
            <a:endParaRPr lang="en-US" dirty="0"/>
          </a:p>
        </p:txBody>
      </p:sp>
    </p:spTree>
    <p:extLst>
      <p:ext uri="{BB962C8B-B14F-4D97-AF65-F5344CB8AC3E}">
        <p14:creationId xmlns:p14="http://schemas.microsoft.com/office/powerpoint/2010/main" val="388945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smtClean="0"/>
              <a:t>Requirements	</a:t>
            </a:r>
            <a:endParaRPr lang="en-US" dirty="0"/>
          </a:p>
        </p:txBody>
      </p:sp>
      <p:sp>
        <p:nvSpPr>
          <p:cNvPr id="3" name="Content Placeholder 2"/>
          <p:cNvSpPr>
            <a:spLocks noGrp="1"/>
          </p:cNvSpPr>
          <p:nvPr>
            <p:ph idx="1"/>
          </p:nvPr>
        </p:nvSpPr>
        <p:spPr>
          <a:xfrm>
            <a:off x="982132" y="1143000"/>
            <a:ext cx="8161868" cy="5257800"/>
          </a:xfrm>
        </p:spPr>
        <p:txBody>
          <a:bodyPr>
            <a:normAutofit/>
          </a:bodyPr>
          <a:lstStyle/>
          <a:p>
            <a:r>
              <a:rPr lang="en-US" b="1" dirty="0"/>
              <a:t>Section 306 of the HHFKA </a:t>
            </a:r>
          </a:p>
          <a:p>
            <a:pPr marL="0" indent="0">
              <a:buNone/>
            </a:pPr>
            <a:endParaRPr lang="en-US" b="1" dirty="0" smtClean="0"/>
          </a:p>
          <a:p>
            <a:r>
              <a:rPr lang="en-US" b="1" dirty="0" smtClean="0"/>
              <a:t>Education, training, and certification for all school nutrition directors</a:t>
            </a:r>
          </a:p>
          <a:p>
            <a:endParaRPr lang="en-US" b="1" dirty="0" smtClean="0"/>
          </a:p>
          <a:p>
            <a:r>
              <a:rPr lang="en-US" b="1" dirty="0" smtClean="0"/>
              <a:t>Establish annual certification to demonstrate competency</a:t>
            </a:r>
          </a:p>
          <a:p>
            <a:endParaRPr lang="en-US" b="1" dirty="0" smtClean="0"/>
          </a:p>
          <a:p>
            <a:r>
              <a:rPr lang="en-US" b="1" dirty="0" smtClean="0"/>
              <a:t>Establish criteria and standards for state agency directors</a:t>
            </a:r>
          </a:p>
          <a:p>
            <a:endParaRPr lang="en-US" b="1" dirty="0" smtClean="0"/>
          </a:p>
          <a:p>
            <a:r>
              <a:rPr lang="en-US" b="1" dirty="0" smtClean="0"/>
              <a:t>Require SA to offer annual training</a:t>
            </a:r>
            <a:endParaRPr lang="en-US" b="1" dirty="0"/>
          </a:p>
        </p:txBody>
      </p:sp>
    </p:spTree>
    <p:extLst>
      <p:ext uri="{BB962C8B-B14F-4D97-AF65-F5344CB8AC3E}">
        <p14:creationId xmlns:p14="http://schemas.microsoft.com/office/powerpoint/2010/main" val="38940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lstStyle/>
          <a:p>
            <a:r>
              <a:rPr lang="en-US" dirty="0" smtClean="0"/>
              <a:t>Definition</a:t>
            </a:r>
            <a:endParaRPr lang="en-US" dirty="0"/>
          </a:p>
        </p:txBody>
      </p:sp>
      <p:sp>
        <p:nvSpPr>
          <p:cNvPr id="3" name="Content Placeholder 2"/>
          <p:cNvSpPr>
            <a:spLocks noGrp="1"/>
          </p:cNvSpPr>
          <p:nvPr>
            <p:ph idx="1"/>
          </p:nvPr>
        </p:nvSpPr>
        <p:spPr>
          <a:xfrm>
            <a:off x="982132" y="1066800"/>
            <a:ext cx="7780867" cy="5334000"/>
          </a:xfrm>
        </p:spPr>
        <p:txBody>
          <a:bodyPr>
            <a:normAutofit lnSpcReduction="10000"/>
          </a:bodyPr>
          <a:lstStyle/>
          <a:p>
            <a:r>
              <a:rPr lang="en-US" sz="2000" b="1" dirty="0"/>
              <a:t>School Nutrition Program Director</a:t>
            </a:r>
          </a:p>
          <a:p>
            <a:pPr lvl="1"/>
            <a:r>
              <a:rPr lang="en-US" dirty="0"/>
              <a:t>Are the individuals responsible for the operation of school nutrition programs for all schools under the local education agency (LEA)</a:t>
            </a:r>
          </a:p>
          <a:p>
            <a:pPr lvl="1"/>
            <a:endParaRPr lang="en-US" sz="2000" dirty="0"/>
          </a:p>
          <a:p>
            <a:r>
              <a:rPr lang="en-US" sz="2000" b="1" dirty="0"/>
              <a:t>School Nutrition Program Manager</a:t>
            </a:r>
          </a:p>
          <a:p>
            <a:pPr lvl="1"/>
            <a:r>
              <a:rPr lang="en-US" sz="2000" dirty="0"/>
              <a:t>Individuals responsible for management of the day to day for certain schools/sites</a:t>
            </a:r>
          </a:p>
          <a:p>
            <a:pPr lvl="1"/>
            <a:endParaRPr lang="en-US" sz="2000" dirty="0"/>
          </a:p>
          <a:p>
            <a:r>
              <a:rPr lang="en-US" sz="2000" b="1" dirty="0"/>
              <a:t>School Nutrition Program Staff</a:t>
            </a:r>
          </a:p>
          <a:p>
            <a:pPr lvl="1"/>
            <a:r>
              <a:rPr lang="en-US" sz="2000" dirty="0"/>
              <a:t>Individuals without managerial responsibilities who are involved in routine operations of school nutrition programs  for a </a:t>
            </a:r>
            <a:r>
              <a:rPr lang="en-US" sz="2000" dirty="0" smtClean="0"/>
              <a:t>participating </a:t>
            </a:r>
            <a:r>
              <a:rPr lang="en-US" sz="2000" dirty="0"/>
              <a:t>school(s)</a:t>
            </a:r>
          </a:p>
          <a:p>
            <a:pPr lvl="1"/>
            <a:r>
              <a:rPr lang="en-US" sz="2000" dirty="0"/>
              <a:t>May include food prep, serving, POS, F/RP applications</a:t>
            </a:r>
          </a:p>
        </p:txBody>
      </p:sp>
    </p:spTree>
    <p:extLst>
      <p:ext uri="{BB962C8B-B14F-4D97-AF65-F5344CB8AC3E}">
        <p14:creationId xmlns:p14="http://schemas.microsoft.com/office/powerpoint/2010/main" val="74739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normAutofit fontScale="90000"/>
          </a:bodyPr>
          <a:lstStyle/>
          <a:p>
            <a:r>
              <a:rPr lang="en-US" dirty="0" smtClean="0"/>
              <a:t>Hiring Standards for NEW School Nutrition Program Directors</a:t>
            </a:r>
            <a:endParaRPr lang="en-US" dirty="0"/>
          </a:p>
        </p:txBody>
      </p:sp>
      <p:sp>
        <p:nvSpPr>
          <p:cNvPr id="3" name="Content Placeholder 2"/>
          <p:cNvSpPr>
            <a:spLocks noGrp="1"/>
          </p:cNvSpPr>
          <p:nvPr>
            <p:ph idx="1"/>
          </p:nvPr>
        </p:nvSpPr>
        <p:spPr>
          <a:xfrm>
            <a:off x="982133" y="1981200"/>
            <a:ext cx="7704667" cy="4419600"/>
          </a:xfrm>
        </p:spPr>
        <p:txBody>
          <a:bodyPr>
            <a:normAutofit/>
          </a:bodyPr>
          <a:lstStyle/>
          <a:p>
            <a:r>
              <a:rPr lang="en-US" dirty="0" smtClean="0"/>
              <a:t>New directors – those hired on or after July 1, 2015</a:t>
            </a:r>
          </a:p>
          <a:p>
            <a:pPr marL="0" indent="0">
              <a:buNone/>
            </a:pPr>
            <a:endParaRPr lang="en-US" dirty="0"/>
          </a:p>
          <a:p>
            <a:r>
              <a:rPr lang="en-US" dirty="0" smtClean="0"/>
              <a:t>USDA is creating a certificate program </a:t>
            </a:r>
          </a:p>
          <a:p>
            <a:r>
              <a:rPr lang="en-US" dirty="0"/>
              <a:t>Varies by size</a:t>
            </a:r>
          </a:p>
          <a:p>
            <a:pPr lvl="1"/>
            <a:r>
              <a:rPr lang="en-US" sz="2400" dirty="0"/>
              <a:t>Small 2,499 students or less</a:t>
            </a:r>
          </a:p>
          <a:p>
            <a:pPr lvl="1"/>
            <a:r>
              <a:rPr lang="en-US" sz="2400" dirty="0"/>
              <a:t>Medium 2,500-9,999 students</a:t>
            </a:r>
          </a:p>
          <a:p>
            <a:pPr lvl="1"/>
            <a:r>
              <a:rPr lang="en-US" sz="2400" dirty="0"/>
              <a:t>Large 10,000 or more students</a:t>
            </a:r>
          </a:p>
          <a:p>
            <a:endParaRPr lang="en-US" dirty="0"/>
          </a:p>
        </p:txBody>
      </p:sp>
    </p:spTree>
    <p:extLst>
      <p:ext uri="{BB962C8B-B14F-4D97-AF65-F5344CB8AC3E}">
        <p14:creationId xmlns:p14="http://schemas.microsoft.com/office/powerpoint/2010/main" val="129997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fontScale="90000"/>
          </a:bodyPr>
          <a:lstStyle/>
          <a:p>
            <a:r>
              <a:rPr lang="en-US" sz="5400" dirty="0"/>
              <a:t>Hiring Standards for NEW </a:t>
            </a:r>
            <a:r>
              <a:rPr lang="en-US" sz="5400" dirty="0" smtClean="0"/>
              <a:t>Directors </a:t>
            </a:r>
            <a:r>
              <a:rPr lang="en-US" sz="5400" dirty="0" err="1" smtClean="0"/>
              <a:t>cont</a:t>
            </a:r>
            <a:r>
              <a:rPr lang="en-US" sz="5400" dirty="0" smtClean="0"/>
              <a:t>…</a:t>
            </a:r>
            <a:endParaRPr lang="en-US" dirty="0"/>
          </a:p>
        </p:txBody>
      </p:sp>
      <p:sp>
        <p:nvSpPr>
          <p:cNvPr id="3" name="Content Placeholder 2"/>
          <p:cNvSpPr>
            <a:spLocks noGrp="1"/>
          </p:cNvSpPr>
          <p:nvPr>
            <p:ph idx="1"/>
          </p:nvPr>
        </p:nvSpPr>
        <p:spPr>
          <a:xfrm>
            <a:off x="982133" y="1752600"/>
            <a:ext cx="7704667" cy="4953000"/>
          </a:xfrm>
        </p:spPr>
        <p:txBody>
          <a:bodyPr>
            <a:normAutofit/>
          </a:bodyPr>
          <a:lstStyle/>
          <a:p>
            <a:pPr marL="0" indent="0">
              <a:buNone/>
            </a:pPr>
            <a:r>
              <a:rPr lang="en-US" sz="3600" b="1" dirty="0" smtClean="0"/>
              <a:t>Student Enrollment of 2,499 or less</a:t>
            </a:r>
          </a:p>
          <a:p>
            <a:r>
              <a:rPr lang="en-US" sz="3600" dirty="0" smtClean="0"/>
              <a:t>At a minimum a New Director must have </a:t>
            </a:r>
            <a:r>
              <a:rPr lang="en-US" sz="3600" dirty="0"/>
              <a:t>h</a:t>
            </a:r>
            <a:r>
              <a:rPr lang="en-US" sz="3600" dirty="0" smtClean="0"/>
              <a:t>igh school </a:t>
            </a:r>
            <a:r>
              <a:rPr lang="en-US" sz="3600" dirty="0"/>
              <a:t>diploma (GED) and at least three years of relevant experience in school nutrition programs</a:t>
            </a:r>
          </a:p>
          <a:p>
            <a:endParaRPr lang="en-US" dirty="0"/>
          </a:p>
        </p:txBody>
      </p:sp>
    </p:spTree>
    <p:extLst>
      <p:ext uri="{BB962C8B-B14F-4D97-AF65-F5344CB8AC3E}">
        <p14:creationId xmlns:p14="http://schemas.microsoft.com/office/powerpoint/2010/main" val="233676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2057399"/>
          </a:xfrm>
        </p:spPr>
        <p:txBody>
          <a:bodyPr>
            <a:normAutofit fontScale="90000"/>
          </a:bodyPr>
          <a:lstStyle/>
          <a:p>
            <a:r>
              <a:rPr lang="en-US" sz="5400" dirty="0"/>
              <a:t>Hiring Standards for NEW </a:t>
            </a:r>
            <a:r>
              <a:rPr lang="en-US" sz="5400" dirty="0" smtClean="0"/>
              <a:t>Directors </a:t>
            </a:r>
            <a:r>
              <a:rPr lang="en-US" sz="5400" dirty="0" err="1" smtClean="0"/>
              <a:t>cont</a:t>
            </a:r>
            <a:r>
              <a:rPr lang="en-US" sz="5400" dirty="0" smtClean="0"/>
              <a:t>…</a:t>
            </a:r>
            <a:br>
              <a:rPr lang="en-US" sz="5400" dirty="0" smtClean="0"/>
            </a:br>
            <a:r>
              <a:rPr lang="en-US" b="1" dirty="0"/>
              <a:t>Student Enrollment of 2,500-9,999</a:t>
            </a:r>
            <a:br>
              <a:rPr lang="en-US" b="1" dirty="0"/>
            </a:br>
            <a:endParaRPr lang="en-US" dirty="0"/>
          </a:p>
        </p:txBody>
      </p:sp>
      <p:sp>
        <p:nvSpPr>
          <p:cNvPr id="3" name="Content Placeholder 2"/>
          <p:cNvSpPr>
            <a:spLocks noGrp="1"/>
          </p:cNvSpPr>
          <p:nvPr>
            <p:ph idx="1"/>
          </p:nvPr>
        </p:nvSpPr>
        <p:spPr>
          <a:xfrm>
            <a:off x="982133" y="2209800"/>
            <a:ext cx="7704667" cy="4495800"/>
          </a:xfrm>
        </p:spPr>
        <p:txBody>
          <a:bodyPr>
            <a:normAutofit/>
          </a:bodyPr>
          <a:lstStyle/>
          <a:p>
            <a:r>
              <a:rPr lang="en-US" sz="3600" dirty="0" smtClean="0"/>
              <a:t>At a minimum an Associate’s </a:t>
            </a:r>
            <a:r>
              <a:rPr lang="en-US" sz="3600" dirty="0"/>
              <a:t>degree or equivalent educational experience, and at least two years of relevant school nutrition programs experience. </a:t>
            </a:r>
          </a:p>
          <a:p>
            <a:endParaRPr lang="en-US" dirty="0" smtClean="0"/>
          </a:p>
          <a:p>
            <a:endParaRPr lang="en-US" dirty="0"/>
          </a:p>
          <a:p>
            <a:endParaRPr lang="en-US" dirty="0"/>
          </a:p>
        </p:txBody>
      </p:sp>
    </p:spTree>
    <p:extLst>
      <p:ext uri="{BB962C8B-B14F-4D97-AF65-F5344CB8AC3E}">
        <p14:creationId xmlns:p14="http://schemas.microsoft.com/office/powerpoint/2010/main" val="8941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fontScale="90000"/>
          </a:bodyPr>
          <a:lstStyle/>
          <a:p>
            <a:r>
              <a:rPr lang="en-US" sz="5400" dirty="0"/>
              <a:t>Hiring Standards for NEW </a:t>
            </a:r>
            <a:r>
              <a:rPr lang="en-US" sz="5400" dirty="0" smtClean="0"/>
              <a:t>Directors </a:t>
            </a:r>
            <a:r>
              <a:rPr lang="en-US" sz="5400" dirty="0" err="1" smtClean="0"/>
              <a:t>cont</a:t>
            </a:r>
            <a:r>
              <a:rPr lang="en-US" sz="5400" dirty="0" smtClean="0"/>
              <a:t>…</a:t>
            </a:r>
            <a:endParaRPr lang="en-US" dirty="0"/>
          </a:p>
        </p:txBody>
      </p:sp>
      <p:sp>
        <p:nvSpPr>
          <p:cNvPr id="3" name="Content Placeholder 2"/>
          <p:cNvSpPr>
            <a:spLocks noGrp="1"/>
          </p:cNvSpPr>
          <p:nvPr>
            <p:ph idx="1"/>
          </p:nvPr>
        </p:nvSpPr>
        <p:spPr>
          <a:xfrm>
            <a:off x="982133" y="1752600"/>
            <a:ext cx="7704667" cy="4953000"/>
          </a:xfrm>
        </p:spPr>
        <p:txBody>
          <a:bodyPr>
            <a:normAutofit/>
          </a:bodyPr>
          <a:lstStyle/>
          <a:p>
            <a:pPr marL="0" indent="0">
              <a:buNone/>
            </a:pPr>
            <a:r>
              <a:rPr lang="en-US" sz="3600" b="1" dirty="0" smtClean="0"/>
              <a:t>Student Enrollment of 10,000 or more</a:t>
            </a:r>
          </a:p>
          <a:p>
            <a:r>
              <a:rPr lang="en-US" sz="3600" dirty="0" smtClean="0"/>
              <a:t>At a minimum Bachelor’s </a:t>
            </a:r>
            <a:r>
              <a:rPr lang="en-US" sz="3600" dirty="0"/>
              <a:t>degree in any academic major, and at least five years experience in management of school nutrition programs</a:t>
            </a:r>
            <a:r>
              <a:rPr lang="en-US" sz="3600" dirty="0" smtClean="0"/>
              <a:t>.</a:t>
            </a:r>
          </a:p>
          <a:p>
            <a:endParaRPr lang="en-US" sz="3600" dirty="0"/>
          </a:p>
          <a:p>
            <a:endParaRPr lang="en-US" dirty="0"/>
          </a:p>
        </p:txBody>
      </p:sp>
    </p:spTree>
    <p:extLst>
      <p:ext uri="{BB962C8B-B14F-4D97-AF65-F5344CB8AC3E}">
        <p14:creationId xmlns:p14="http://schemas.microsoft.com/office/powerpoint/2010/main" val="388482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23999"/>
          </a:xfrm>
        </p:spPr>
        <p:txBody>
          <a:bodyPr>
            <a:noAutofit/>
          </a:bodyPr>
          <a:lstStyle/>
          <a:p>
            <a:r>
              <a:rPr lang="en-US" sz="4800" dirty="0" smtClean="0"/>
              <a:t>Prior Training Standards  Minimum</a:t>
            </a:r>
            <a:endParaRPr lang="en-US" sz="4800" dirty="0"/>
          </a:p>
        </p:txBody>
      </p:sp>
      <p:sp>
        <p:nvSpPr>
          <p:cNvPr id="3" name="Content Placeholder 2"/>
          <p:cNvSpPr>
            <a:spLocks noGrp="1"/>
          </p:cNvSpPr>
          <p:nvPr>
            <p:ph idx="1"/>
          </p:nvPr>
        </p:nvSpPr>
        <p:spPr>
          <a:xfrm>
            <a:off x="982133" y="2667000"/>
            <a:ext cx="7704667" cy="4038600"/>
          </a:xfrm>
        </p:spPr>
        <p:txBody>
          <a:bodyPr>
            <a:normAutofit/>
          </a:bodyPr>
          <a:lstStyle/>
          <a:p>
            <a:r>
              <a:rPr lang="en-US" sz="3600" dirty="0" smtClean="0"/>
              <a:t>At </a:t>
            </a:r>
            <a:r>
              <a:rPr lang="en-US" sz="3600" dirty="0"/>
              <a:t>least eight hours of food safety training is required either not more than five years prior to their starting date or completed within 30 days of the employee’s start date</a:t>
            </a:r>
            <a:r>
              <a:rPr lang="en-US" sz="3600" dirty="0" smtClean="0"/>
              <a:t>.</a:t>
            </a:r>
          </a:p>
          <a:p>
            <a:endParaRPr lang="en-US" sz="3600" dirty="0" smtClean="0"/>
          </a:p>
          <a:p>
            <a:endParaRPr lang="en-US" dirty="0"/>
          </a:p>
        </p:txBody>
      </p:sp>
    </p:spTree>
    <p:extLst>
      <p:ext uri="{BB962C8B-B14F-4D97-AF65-F5344CB8AC3E}">
        <p14:creationId xmlns:p14="http://schemas.microsoft.com/office/powerpoint/2010/main" val="247302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1999"/>
          </a:xfrm>
        </p:spPr>
        <p:txBody>
          <a:bodyPr>
            <a:normAutofit fontScale="90000"/>
          </a:bodyPr>
          <a:lstStyle/>
          <a:p>
            <a:r>
              <a:rPr lang="en-US" sz="4800" dirty="0" smtClean="0"/>
              <a:t>Required Training for ALL School Nutrition Program Employees	</a:t>
            </a:r>
            <a:r>
              <a:rPr lang="en-US" dirty="0" smtClean="0"/>
              <a:t>	</a:t>
            </a:r>
            <a:endParaRPr lang="en-US" dirty="0"/>
          </a:p>
        </p:txBody>
      </p:sp>
      <p:sp>
        <p:nvSpPr>
          <p:cNvPr id="3" name="Content Placeholder 2"/>
          <p:cNvSpPr>
            <a:spLocks noGrp="1"/>
          </p:cNvSpPr>
          <p:nvPr>
            <p:ph idx="1"/>
          </p:nvPr>
        </p:nvSpPr>
        <p:spPr>
          <a:xfrm>
            <a:off x="1219200" y="1219200"/>
            <a:ext cx="7772400" cy="5410200"/>
          </a:xfrm>
        </p:spPr>
        <p:txBody>
          <a:bodyPr>
            <a:normAutofit/>
          </a:bodyPr>
          <a:lstStyle/>
          <a:p>
            <a:r>
              <a:rPr lang="en-US" sz="3600" dirty="0" smtClean="0"/>
              <a:t>Varies by position</a:t>
            </a:r>
          </a:p>
          <a:p>
            <a:pPr lvl="1"/>
            <a:r>
              <a:rPr lang="en-US" sz="3200" b="1" dirty="0" smtClean="0"/>
              <a:t>All Directors: </a:t>
            </a:r>
            <a:r>
              <a:rPr lang="en-US" sz="3200" dirty="0" smtClean="0"/>
              <a:t>For School Year 2015-16 ONLY: at least 8 hrs. of annual continuing education/training. 2016-2017 at least 12 hrs.</a:t>
            </a:r>
          </a:p>
          <a:p>
            <a:pPr lvl="1"/>
            <a:r>
              <a:rPr lang="en-US" sz="3200" b="1" dirty="0" smtClean="0"/>
              <a:t>All Managers:</a:t>
            </a:r>
            <a:r>
              <a:rPr lang="en-US" sz="3200" dirty="0" smtClean="0"/>
              <a:t> For School Year 2015-2016 ONLY: at least 6 hrs. of annual continuing education/training. 2016-2017 at least 10 hrs.</a:t>
            </a:r>
            <a:endParaRPr lang="en-US" sz="3200" b="1" dirty="0" smtClean="0"/>
          </a:p>
        </p:txBody>
      </p:sp>
    </p:spTree>
    <p:extLst>
      <p:ext uri="{BB962C8B-B14F-4D97-AF65-F5344CB8AC3E}">
        <p14:creationId xmlns:p14="http://schemas.microsoft.com/office/powerpoint/2010/main" val="80243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2071</TotalTime>
  <Words>1366</Words>
  <Application>Microsoft Office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Parallax</vt:lpstr>
      <vt:lpstr>Professional Standards</vt:lpstr>
      <vt:lpstr>Requirements </vt:lpstr>
      <vt:lpstr>Definition</vt:lpstr>
      <vt:lpstr>Hiring Standards for NEW School Nutrition Program Directors</vt:lpstr>
      <vt:lpstr>Hiring Standards for NEW Directors cont…</vt:lpstr>
      <vt:lpstr>Hiring Standards for NEW Directors cont… Student Enrollment of 2,500-9,999 </vt:lpstr>
      <vt:lpstr>Hiring Standards for NEW Directors cont…</vt:lpstr>
      <vt:lpstr>Prior Training Standards  Minimum</vt:lpstr>
      <vt:lpstr>Required Training for ALL School Nutrition Program Employees  </vt:lpstr>
      <vt:lpstr>Required Training for ALL School Nutrition Program Employees  </vt:lpstr>
      <vt:lpstr>PowerPoint Presentation</vt:lpstr>
      <vt:lpstr>Recordkeeping</vt:lpstr>
      <vt:lpstr>State Agency Requirements</vt:lpstr>
      <vt:lpstr>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dc:title>
  <dc:creator>Dawson, Josephine E (EED)</dc:creator>
  <cp:lastModifiedBy>Seitz, Elizabeth A (EED)</cp:lastModifiedBy>
  <cp:revision>99</cp:revision>
  <cp:lastPrinted>2015-04-15T17:16:11Z</cp:lastPrinted>
  <dcterms:created xsi:type="dcterms:W3CDTF">2014-02-11T00:03:12Z</dcterms:created>
  <dcterms:modified xsi:type="dcterms:W3CDTF">2015-07-13T23:04:10Z</dcterms:modified>
</cp:coreProperties>
</file>